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8" r:id="rId5"/>
    <p:sldId id="266" r:id="rId6"/>
    <p:sldId id="259" r:id="rId7"/>
    <p:sldId id="257" r:id="rId8"/>
    <p:sldId id="261" r:id="rId9"/>
    <p:sldId id="267" r:id="rId10"/>
    <p:sldId id="262" r:id="rId11"/>
    <p:sldId id="269" r:id="rId12"/>
    <p:sldId id="272" r:id="rId13"/>
    <p:sldId id="263" r:id="rId14"/>
    <p:sldId id="274" r:id="rId15"/>
    <p:sldId id="280" r:id="rId16"/>
    <p:sldId id="282" r:id="rId17"/>
    <p:sldId id="283" r:id="rId18"/>
    <p:sldId id="4589" r:id="rId19"/>
    <p:sldId id="326" r:id="rId20"/>
    <p:sldId id="4588" r:id="rId21"/>
    <p:sldId id="285" r:id="rId22"/>
    <p:sldId id="284" r:id="rId23"/>
    <p:sldId id="288" r:id="rId24"/>
    <p:sldId id="292" r:id="rId25"/>
    <p:sldId id="291" r:id="rId26"/>
    <p:sldId id="293" r:id="rId27"/>
    <p:sldId id="4528" r:id="rId28"/>
    <p:sldId id="297" r:id="rId29"/>
    <p:sldId id="294" r:id="rId30"/>
    <p:sldId id="313" r:id="rId31"/>
    <p:sldId id="299" r:id="rId32"/>
    <p:sldId id="303" r:id="rId33"/>
    <p:sldId id="301" r:id="rId34"/>
    <p:sldId id="302" r:id="rId35"/>
    <p:sldId id="315" r:id="rId36"/>
    <p:sldId id="316" r:id="rId37"/>
    <p:sldId id="312" r:id="rId38"/>
    <p:sldId id="317" r:id="rId39"/>
    <p:sldId id="318" r:id="rId40"/>
    <p:sldId id="319" r:id="rId41"/>
    <p:sldId id="320" r:id="rId42"/>
    <p:sldId id="321" r:id="rId43"/>
    <p:sldId id="322" r:id="rId44"/>
    <p:sldId id="323" r:id="rId45"/>
    <p:sldId id="304" r:id="rId46"/>
    <p:sldId id="306" r:id="rId47"/>
    <p:sldId id="324" r:id="rId48"/>
    <p:sldId id="311" r:id="rId49"/>
    <p:sldId id="325" r:id="rId50"/>
  </p:sldIdLst>
  <p:sldSz cx="18288000" cy="10287000"/>
  <p:notesSz cx="6858000" cy="9144000"/>
  <p:embeddedFontLst>
    <p:embeddedFont>
      <p:font typeface="Montserrat" pitchFamily="2" charset="77"/>
      <p:regular r:id="rId51"/>
      <p:bold r:id="rId52"/>
      <p:italic r:id="rId53"/>
      <p:boldItalic r:id="rId54"/>
    </p:embeddedFont>
    <p:embeddedFont>
      <p:font typeface="Montserrat Bold" pitchFamily="2" charset="77"/>
      <p:regular r:id="rId55"/>
      <p:bold r:id="rId56"/>
    </p:embeddedFont>
    <p:embeddedFont>
      <p:font typeface="Museo Sans 100"/>
      <p:regular r:id="rId57"/>
      <p:bold r:id="rId58"/>
      <p:italic r:id="rId59"/>
    </p:embeddedFont>
    <p:embeddedFont>
      <p:font typeface="Museo Sans 300"/>
      <p:regular r:id="rId60"/>
      <p:bold r:id="rId61"/>
      <p:italic r:id="rId62"/>
    </p:embeddedFont>
    <p:embeddedFont>
      <p:font typeface="Museo Sans 70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D"/>
    <a:srgbClr val="66F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73F0A-BF70-1E45-A0AA-2705D7DE64EF}" v="76" dt="2025-06-10T23:20:23.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autoAdjust="0"/>
    <p:restoredTop sz="94585" autoAdjust="0"/>
  </p:normalViewPr>
  <p:slideViewPr>
    <p:cSldViewPr>
      <p:cViewPr varScale="1">
        <p:scale>
          <a:sx n="112" d="100"/>
          <a:sy n="112" d="100"/>
        </p:scale>
        <p:origin x="264"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person sitting at a table in front of a window&#10;&#10;Description automatically generated">
            <a:extLst>
              <a:ext uri="{FF2B5EF4-FFF2-40B4-BE49-F238E27FC236}">
                <a16:creationId xmlns:a16="http://schemas.microsoft.com/office/drawing/2014/main" id="{EDF981EB-5A30-4C0A-82F7-D98C2C2E5E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25" r="4036"/>
          <a:stretch/>
        </p:blipFill>
        <p:spPr>
          <a:xfrm>
            <a:off x="0" y="1"/>
            <a:ext cx="18288000" cy="10286999"/>
          </a:xfrm>
          <a:prstGeom prst="rect">
            <a:avLst/>
          </a:prstGeom>
        </p:spPr>
      </p:pic>
      <p:sp>
        <p:nvSpPr>
          <p:cNvPr id="4" name="Rectangle 3">
            <a:extLst>
              <a:ext uri="{FF2B5EF4-FFF2-40B4-BE49-F238E27FC236}">
                <a16:creationId xmlns:a16="http://schemas.microsoft.com/office/drawing/2014/main" id="{29BEBC9A-2AA1-46BA-B7B2-AC2DB07B557E}"/>
              </a:ext>
            </a:extLst>
          </p:cNvPr>
          <p:cNvSpPr/>
          <p:nvPr userDrawn="1"/>
        </p:nvSpPr>
        <p:spPr>
          <a:xfrm>
            <a:off x="0" y="-2"/>
            <a:ext cx="18288000" cy="10287000"/>
          </a:xfrm>
          <a:prstGeom prst="rect">
            <a:avLst/>
          </a:prstGeom>
          <a:solidFill>
            <a:srgbClr val="132F3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itle 1">
            <a:extLst>
              <a:ext uri="{FF2B5EF4-FFF2-40B4-BE49-F238E27FC236}">
                <a16:creationId xmlns:a16="http://schemas.microsoft.com/office/drawing/2014/main" id="{F4468FE5-EB14-41CC-ADA8-FD6175962C1E}"/>
              </a:ext>
            </a:extLst>
          </p:cNvPr>
          <p:cNvSpPr>
            <a:spLocks noGrp="1"/>
          </p:cNvSpPr>
          <p:nvPr>
            <p:ph type="ctrTitle"/>
          </p:nvPr>
        </p:nvSpPr>
        <p:spPr>
          <a:xfrm>
            <a:off x="1271588" y="1683545"/>
            <a:ext cx="14730413" cy="3581400"/>
          </a:xfrm>
        </p:spPr>
        <p:txBody>
          <a:bodyPr anchor="b">
            <a:normAutofit/>
          </a:bodyPr>
          <a:lstStyle>
            <a:lvl1pPr algn="l">
              <a:defRPr sz="7500" u="none">
                <a:solidFill>
                  <a:schemeClr val="bg1"/>
                </a:solidFill>
                <a:latin typeface="Museo Sans 700" panose="02000000000000000000" pitchFamily="50" charset="0"/>
              </a:defRPr>
            </a:lvl1pPr>
          </a:lstStyle>
          <a:p>
            <a:r>
              <a:rPr lang="en-US"/>
              <a:t>Click to edit Master title style</a:t>
            </a:r>
          </a:p>
        </p:txBody>
      </p:sp>
      <p:sp>
        <p:nvSpPr>
          <p:cNvPr id="9" name="Subtitle 2">
            <a:extLst>
              <a:ext uri="{FF2B5EF4-FFF2-40B4-BE49-F238E27FC236}">
                <a16:creationId xmlns:a16="http://schemas.microsoft.com/office/drawing/2014/main" id="{4D815949-97E6-46E5-B0E7-E771309D170C}"/>
              </a:ext>
            </a:extLst>
          </p:cNvPr>
          <p:cNvSpPr>
            <a:spLocks noGrp="1"/>
          </p:cNvSpPr>
          <p:nvPr>
            <p:ph type="subTitle" idx="1"/>
          </p:nvPr>
        </p:nvSpPr>
        <p:spPr>
          <a:xfrm>
            <a:off x="1271588" y="5403057"/>
            <a:ext cx="14730413" cy="2483643"/>
          </a:xfrm>
        </p:spPr>
        <p:txBody>
          <a:bodyPr>
            <a:normAutofit/>
          </a:bodyPr>
          <a:lstStyle>
            <a:lvl1pPr marL="0" indent="0" algn="l">
              <a:buNone/>
              <a:defRPr sz="4500" b="1">
                <a:solidFill>
                  <a:schemeClr val="bg1"/>
                </a:solidFill>
                <a:latin typeface="Museo Sans 300" panose="02000000000000000000" pitchFamily="50"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pic>
        <p:nvPicPr>
          <p:cNvPr id="10" name="Picture 9" descr="A picture containing transport&#10;&#10;Description automatically generated">
            <a:extLst>
              <a:ext uri="{FF2B5EF4-FFF2-40B4-BE49-F238E27FC236}">
                <a16:creationId xmlns:a16="http://schemas.microsoft.com/office/drawing/2014/main" id="{06630048-E3C7-4A0B-8664-68BC0937E679}"/>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61430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5CA8E3-6D0D-4495-A054-ABA9CD012B1E}"/>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highlight>
                <a:srgbClr val="00AEEF"/>
              </a:highlight>
            </a:endParaRPr>
          </a:p>
        </p:txBody>
      </p:sp>
      <p:pic>
        <p:nvPicPr>
          <p:cNvPr id="9" name="Picture 8" descr="A picture containing transport&#10;&#10;Description automatically generated">
            <a:extLst>
              <a:ext uri="{FF2B5EF4-FFF2-40B4-BE49-F238E27FC236}">
                <a16:creationId xmlns:a16="http://schemas.microsoft.com/office/drawing/2014/main" id="{B75CC2EF-2138-4476-A2D3-67CD17A85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6119" y="4481546"/>
            <a:ext cx="10252778" cy="1017789"/>
          </a:xfrm>
          <a:prstGeom prst="rect">
            <a:avLst/>
          </a:prstGeom>
        </p:spPr>
      </p:pic>
    </p:spTree>
    <p:extLst>
      <p:ext uri="{BB962C8B-B14F-4D97-AF65-F5344CB8AC3E}">
        <p14:creationId xmlns:p14="http://schemas.microsoft.com/office/powerpoint/2010/main" val="883056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34C443-8D1F-4192-BFB9-5BB2B6DBC7E4}"/>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Title Placeholder 1">
            <a:extLst>
              <a:ext uri="{FF2B5EF4-FFF2-40B4-BE49-F238E27FC236}">
                <a16:creationId xmlns:a16="http://schemas.microsoft.com/office/drawing/2014/main" id="{964FE516-F501-4026-B387-6FE8EB41FF6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sz="4800">
                <a:solidFill>
                  <a:srgbClr val="00AEEF"/>
                </a:solidFill>
                <a:latin typeface="Museo Sans 300" panose="02000000000000000000" pitchFamily="50" charset="0"/>
              </a:defRPr>
            </a:lvl1pPr>
          </a:lstStyle>
          <a:p>
            <a:r>
              <a:rPr lang="en-US"/>
              <a:t>Click to edit Master title style</a:t>
            </a:r>
          </a:p>
        </p:txBody>
      </p:sp>
      <p:sp>
        <p:nvSpPr>
          <p:cNvPr id="10" name="Text Placeholder 2">
            <a:extLst>
              <a:ext uri="{FF2B5EF4-FFF2-40B4-BE49-F238E27FC236}">
                <a16:creationId xmlns:a16="http://schemas.microsoft.com/office/drawing/2014/main" id="{AB84472D-3EE1-42A4-B704-17ED5CE15DE7}"/>
              </a:ext>
            </a:extLst>
          </p:cNvPr>
          <p:cNvSpPr>
            <a:spLocks noGrp="1"/>
          </p:cNvSpPr>
          <p:nvPr>
            <p:ph idx="1"/>
          </p:nvPr>
        </p:nvSpPr>
        <p:spPr>
          <a:xfrm>
            <a:off x="1257300" y="2557292"/>
            <a:ext cx="15773400" cy="6527007"/>
          </a:xfrm>
          <a:prstGeom prst="rect">
            <a:avLst/>
          </a:prstGeom>
        </p:spPr>
        <p:txBody>
          <a:bodyPr vert="horz" lIns="91440" tIns="45720" rIns="91440" bIns="45720" rtlCol="0">
            <a:normAutofit/>
          </a:bodyPr>
          <a:lstStyle>
            <a:lvl1pPr>
              <a:buClr>
                <a:srgbClr val="697E91"/>
              </a:buClr>
              <a:defRPr>
                <a:solidFill>
                  <a:srgbClr val="697E91"/>
                </a:solidFill>
                <a:latin typeface="Museo Sans 100" panose="02000000000000000000" pitchFamily="50" charset="0"/>
              </a:defRPr>
            </a:lvl1pPr>
            <a:lvl2pPr>
              <a:buClr>
                <a:srgbClr val="697E91"/>
              </a:buClr>
              <a:defRPr>
                <a:solidFill>
                  <a:srgbClr val="697E91"/>
                </a:solidFill>
                <a:latin typeface="Museo Sans 100" panose="02000000000000000000" pitchFamily="50" charset="0"/>
              </a:defRPr>
            </a:lvl2pPr>
            <a:lvl3pPr>
              <a:buClr>
                <a:srgbClr val="697E91"/>
              </a:buClr>
              <a:defRPr>
                <a:solidFill>
                  <a:srgbClr val="697E91"/>
                </a:solidFill>
                <a:latin typeface="Museo Sans 100" panose="02000000000000000000" pitchFamily="50" charset="0"/>
              </a:defRPr>
            </a:lvl3pPr>
            <a:lvl4pPr>
              <a:buClr>
                <a:srgbClr val="697E91"/>
              </a:buClr>
              <a:defRPr>
                <a:solidFill>
                  <a:srgbClr val="697E91"/>
                </a:solidFill>
                <a:latin typeface="Museo Sans 100" panose="02000000000000000000" pitchFamily="50" charset="0"/>
              </a:defRPr>
            </a:lvl4pPr>
            <a:lvl5pPr>
              <a:buClr>
                <a:srgbClr val="697E91"/>
              </a:buClr>
              <a:defRPr>
                <a:solidFill>
                  <a:srgbClr val="697E91"/>
                </a:solidFill>
                <a:latin typeface="Museo Sans 1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ransport&#10;&#10;Description automatically generated">
            <a:extLst>
              <a:ext uri="{FF2B5EF4-FFF2-40B4-BE49-F238E27FC236}">
                <a16:creationId xmlns:a16="http://schemas.microsoft.com/office/drawing/2014/main" id="{06AAAB77-5EA3-4667-B71F-1D99136AFA4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pic>
        <p:nvPicPr>
          <p:cNvPr id="4" name="Picture 3" descr="A close up of a logo&#10;&#10;Description automatically generated">
            <a:extLst>
              <a:ext uri="{FF2B5EF4-FFF2-40B4-BE49-F238E27FC236}">
                <a16:creationId xmlns:a16="http://schemas.microsoft.com/office/drawing/2014/main" id="{EA642DDA-7196-4C11-B74C-AFEB74613CE3}"/>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a:off x="371390" y="9652470"/>
            <a:ext cx="3038714" cy="301752"/>
          </a:xfrm>
          <a:prstGeom prst="rect">
            <a:avLst/>
          </a:prstGeom>
        </p:spPr>
      </p:pic>
    </p:spTree>
    <p:extLst>
      <p:ext uri="{BB962C8B-B14F-4D97-AF65-F5344CB8AC3E}">
        <p14:creationId xmlns:p14="http://schemas.microsoft.com/office/powerpoint/2010/main" val="259905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964FE516-F501-4026-B387-6FE8EB41FF6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sz="4800">
                <a:solidFill>
                  <a:schemeClr val="bg1"/>
                </a:solidFill>
                <a:latin typeface="Museo Sans 300" panose="02000000000000000000" pitchFamily="50" charset="0"/>
              </a:defRPr>
            </a:lvl1pPr>
          </a:lstStyle>
          <a:p>
            <a:r>
              <a:rPr lang="en-US"/>
              <a:t>Click to edit Master title style</a:t>
            </a:r>
          </a:p>
        </p:txBody>
      </p:sp>
      <p:sp>
        <p:nvSpPr>
          <p:cNvPr id="10" name="Text Placeholder 2">
            <a:extLst>
              <a:ext uri="{FF2B5EF4-FFF2-40B4-BE49-F238E27FC236}">
                <a16:creationId xmlns:a16="http://schemas.microsoft.com/office/drawing/2014/main" id="{AB84472D-3EE1-42A4-B704-17ED5CE15DE7}"/>
              </a:ext>
            </a:extLst>
          </p:cNvPr>
          <p:cNvSpPr>
            <a:spLocks noGrp="1"/>
          </p:cNvSpPr>
          <p:nvPr>
            <p:ph idx="1"/>
          </p:nvPr>
        </p:nvSpPr>
        <p:spPr>
          <a:xfrm>
            <a:off x="1257300" y="2557292"/>
            <a:ext cx="15773400" cy="6527007"/>
          </a:xfrm>
          <a:prstGeom prst="rect">
            <a:avLst/>
          </a:prstGeom>
        </p:spPr>
        <p:txBody>
          <a:bodyPr vert="horz" lIns="91440" tIns="45720" rIns="91440" bIns="45720" rtlCol="0">
            <a:normAutofit/>
          </a:bodyPr>
          <a:lstStyle>
            <a:lvl1pPr>
              <a:buClr>
                <a:schemeClr val="bg1"/>
              </a:buClr>
              <a:defRPr>
                <a:solidFill>
                  <a:schemeClr val="bg1"/>
                </a:solidFill>
                <a:latin typeface="Museo Sans 100" panose="02000000000000000000" pitchFamily="50" charset="0"/>
              </a:defRPr>
            </a:lvl1pPr>
            <a:lvl2pPr>
              <a:buClr>
                <a:schemeClr val="bg1"/>
              </a:buClr>
              <a:defRPr>
                <a:solidFill>
                  <a:schemeClr val="bg1"/>
                </a:solidFill>
                <a:latin typeface="Museo Sans 100" panose="02000000000000000000" pitchFamily="50" charset="0"/>
              </a:defRPr>
            </a:lvl2pPr>
            <a:lvl3pPr>
              <a:buClr>
                <a:schemeClr val="bg1"/>
              </a:buClr>
              <a:defRPr>
                <a:solidFill>
                  <a:schemeClr val="bg1"/>
                </a:solidFill>
                <a:latin typeface="Museo Sans 100" panose="02000000000000000000" pitchFamily="50" charset="0"/>
              </a:defRPr>
            </a:lvl3pPr>
            <a:lvl4pPr>
              <a:buClr>
                <a:schemeClr val="bg1"/>
              </a:buClr>
              <a:defRPr>
                <a:solidFill>
                  <a:schemeClr val="bg1"/>
                </a:solidFill>
                <a:latin typeface="Museo Sans 100" panose="02000000000000000000" pitchFamily="50" charset="0"/>
              </a:defRPr>
            </a:lvl4pPr>
            <a:lvl5pPr>
              <a:buClr>
                <a:schemeClr val="bg1"/>
              </a:buClr>
              <a:defRPr>
                <a:solidFill>
                  <a:schemeClr val="bg1"/>
                </a:solidFill>
                <a:latin typeface="Museo Sans 1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ransport&#10;&#10;Description automatically generated">
            <a:extLst>
              <a:ext uri="{FF2B5EF4-FFF2-40B4-BE49-F238E27FC236}">
                <a16:creationId xmlns:a16="http://schemas.microsoft.com/office/drawing/2014/main" id="{06AAAB77-5EA3-4667-B71F-1D99136AFA4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2743220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946B55C-BDD5-4B2D-9757-D63CA84CB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Title 1">
            <a:extLst>
              <a:ext uri="{FF2B5EF4-FFF2-40B4-BE49-F238E27FC236}">
                <a16:creationId xmlns:a16="http://schemas.microsoft.com/office/drawing/2014/main" id="{EAC1727F-7CD7-430C-8D41-769B9B5D39CD}"/>
              </a:ext>
            </a:extLst>
          </p:cNvPr>
          <p:cNvSpPr>
            <a:spLocks noGrp="1"/>
          </p:cNvSpPr>
          <p:nvPr>
            <p:ph type="title"/>
          </p:nvPr>
        </p:nvSpPr>
        <p:spPr>
          <a:xfrm>
            <a:off x="1247775" y="2836328"/>
            <a:ext cx="15773400" cy="2792397"/>
          </a:xfrm>
        </p:spPr>
        <p:txBody>
          <a:bodyPr anchor="b">
            <a:normAutofit/>
          </a:bodyPr>
          <a:lstStyle>
            <a:lvl1pPr algn="ctr">
              <a:defRPr sz="7500">
                <a:solidFill>
                  <a:schemeClr val="bg1"/>
                </a:solidFill>
                <a:latin typeface="Museo Sans 700" panose="02000000000000000000"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EB0494E1-842A-4B09-ABDA-6B2256F571FF}"/>
              </a:ext>
            </a:extLst>
          </p:cNvPr>
          <p:cNvSpPr>
            <a:spLocks noGrp="1"/>
          </p:cNvSpPr>
          <p:nvPr>
            <p:ph type="body" idx="1"/>
          </p:nvPr>
        </p:nvSpPr>
        <p:spPr>
          <a:xfrm>
            <a:off x="1247775" y="5641664"/>
            <a:ext cx="15773400" cy="983411"/>
          </a:xfrm>
        </p:spPr>
        <p:txBody>
          <a:bodyPr>
            <a:normAutofit/>
          </a:bodyPr>
          <a:lstStyle>
            <a:lvl1pPr marL="0" indent="0" algn="ctr">
              <a:buNone/>
              <a:defRPr sz="5250">
                <a:solidFill>
                  <a:schemeClr val="bg1"/>
                </a:solidFill>
                <a:latin typeface="Museo Sans 300" panose="02000000000000000000" pitchFamily="50"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pic>
        <p:nvPicPr>
          <p:cNvPr id="9" name="Picture 8" descr="A picture containing transport&#10;&#10;Description automatically generated">
            <a:extLst>
              <a:ext uri="{FF2B5EF4-FFF2-40B4-BE49-F238E27FC236}">
                <a16:creationId xmlns:a16="http://schemas.microsoft.com/office/drawing/2014/main" id="{CCDD769B-A3BB-4F87-B33F-D87E005BE093}"/>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1189899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5CCC6-58DE-4C91-A461-ED08CFA391FE}"/>
              </a:ext>
            </a:extLst>
          </p:cNvPr>
          <p:cNvSpPr/>
          <p:nvPr userDrawn="1"/>
        </p:nvSpPr>
        <p:spPr>
          <a:xfrm>
            <a:off x="0" y="0"/>
            <a:ext cx="18288000" cy="10287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45C4A070-37AF-4811-A5F4-075DF07775A4}"/>
              </a:ext>
            </a:extLst>
          </p:cNvPr>
          <p:cNvSpPr>
            <a:spLocks noGrp="1"/>
          </p:cNvSpPr>
          <p:nvPr>
            <p:ph type="title"/>
          </p:nvPr>
        </p:nvSpPr>
        <p:spPr/>
        <p:txBody>
          <a:bodyPr/>
          <a:lstStyle>
            <a:lvl1pPr>
              <a:defRPr>
                <a:solidFill>
                  <a:schemeClr val="bg1"/>
                </a:solidFill>
                <a:latin typeface="Museo Sans 300" panose="02000000000000000000"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D3A32E-607A-472D-BBDC-82DC6A8060D7}"/>
              </a:ext>
            </a:extLst>
          </p:cNvPr>
          <p:cNvSpPr>
            <a:spLocks noGrp="1"/>
          </p:cNvSpPr>
          <p:nvPr>
            <p:ph sz="half" idx="1"/>
          </p:nvPr>
        </p:nvSpPr>
        <p:spPr>
          <a:xfrm>
            <a:off x="1257300" y="2544353"/>
            <a:ext cx="7772400" cy="6527007"/>
          </a:xfrm>
        </p:spPr>
        <p:txBody>
          <a:bodyPr/>
          <a:lstStyle>
            <a:lvl1pPr>
              <a:defRPr>
                <a:solidFill>
                  <a:schemeClr val="bg1"/>
                </a:solidFill>
                <a:latin typeface="Museo Sans 100" panose="02000000000000000000" pitchFamily="50" charset="0"/>
              </a:defRPr>
            </a:lvl1pPr>
            <a:lvl2pPr>
              <a:defRPr>
                <a:solidFill>
                  <a:schemeClr val="bg1"/>
                </a:solidFill>
                <a:latin typeface="Museo Sans 100" panose="02000000000000000000" pitchFamily="50" charset="0"/>
              </a:defRPr>
            </a:lvl2pPr>
            <a:lvl3pPr>
              <a:defRPr>
                <a:solidFill>
                  <a:schemeClr val="bg1"/>
                </a:solidFill>
                <a:latin typeface="Museo Sans 100" panose="02000000000000000000" pitchFamily="50" charset="0"/>
              </a:defRPr>
            </a:lvl3pPr>
            <a:lvl4pPr>
              <a:defRPr>
                <a:solidFill>
                  <a:schemeClr val="bg1"/>
                </a:solidFill>
                <a:latin typeface="Museo Sans 100" panose="02000000000000000000" pitchFamily="50" charset="0"/>
              </a:defRPr>
            </a:lvl4pPr>
            <a:lvl5pPr>
              <a:defRPr>
                <a:solidFill>
                  <a:schemeClr val="bg1"/>
                </a:solidFill>
                <a:latin typeface="Museo Sans 1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1F1EE-F89D-4C90-9398-0A92E56D6BAA}"/>
              </a:ext>
            </a:extLst>
          </p:cNvPr>
          <p:cNvSpPr>
            <a:spLocks noGrp="1"/>
          </p:cNvSpPr>
          <p:nvPr>
            <p:ph sz="half" idx="2"/>
          </p:nvPr>
        </p:nvSpPr>
        <p:spPr>
          <a:xfrm>
            <a:off x="9258300" y="2544353"/>
            <a:ext cx="7772400" cy="6527007"/>
          </a:xfrm>
        </p:spPr>
        <p:txBody>
          <a:bodyPr/>
          <a:lstStyle>
            <a:lvl1pPr>
              <a:defRPr>
                <a:solidFill>
                  <a:schemeClr val="bg1"/>
                </a:solidFill>
                <a:latin typeface="Museo Sans 100" panose="02000000000000000000" pitchFamily="50" charset="0"/>
              </a:defRPr>
            </a:lvl1pPr>
            <a:lvl2pPr>
              <a:defRPr>
                <a:solidFill>
                  <a:schemeClr val="bg1"/>
                </a:solidFill>
                <a:latin typeface="Museo Sans 100" panose="02000000000000000000" pitchFamily="50" charset="0"/>
              </a:defRPr>
            </a:lvl2pPr>
            <a:lvl3pPr>
              <a:defRPr>
                <a:solidFill>
                  <a:schemeClr val="bg1"/>
                </a:solidFill>
                <a:latin typeface="Museo Sans 100" panose="02000000000000000000" pitchFamily="50" charset="0"/>
              </a:defRPr>
            </a:lvl3pPr>
            <a:lvl4pPr>
              <a:defRPr>
                <a:solidFill>
                  <a:schemeClr val="bg1"/>
                </a:solidFill>
                <a:latin typeface="Museo Sans 100" panose="02000000000000000000" pitchFamily="50" charset="0"/>
              </a:defRPr>
            </a:lvl4pPr>
            <a:lvl5pPr>
              <a:defRPr>
                <a:solidFill>
                  <a:schemeClr val="bg1"/>
                </a:solidFill>
                <a:latin typeface="Museo Sans 1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picture containing transport&#10;&#10;Description automatically generated">
            <a:extLst>
              <a:ext uri="{FF2B5EF4-FFF2-40B4-BE49-F238E27FC236}">
                <a16:creationId xmlns:a16="http://schemas.microsoft.com/office/drawing/2014/main" id="{22B998E0-4BB7-4386-9B82-21AA1796D0F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3248774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descr="A group of people sitting at a table with wine glasses&#10;&#10;Description automatically generated">
            <a:extLst>
              <a:ext uri="{FF2B5EF4-FFF2-40B4-BE49-F238E27FC236}">
                <a16:creationId xmlns:a16="http://schemas.microsoft.com/office/drawing/2014/main" id="{C3DE3ED0-5BBE-42A0-A65A-555697969C48}"/>
              </a:ext>
            </a:extLst>
          </p:cNvPr>
          <p:cNvPicPr>
            <a:picLocks noChangeAspect="1"/>
          </p:cNvPicPr>
          <p:nvPr userDrawn="1"/>
        </p:nvPicPr>
        <p:blipFill>
          <a:blip r:embed="rId2">
            <a:alphaModFix amt="98000"/>
            <a:extLst>
              <a:ext uri="{28A0092B-C50C-407E-A947-70E740481C1C}">
                <a14:useLocalDpi xmlns:a14="http://schemas.microsoft.com/office/drawing/2010/main" val="0"/>
              </a:ext>
            </a:extLst>
          </a:blip>
          <a:stretch>
            <a:fillRect/>
          </a:stretch>
        </p:blipFill>
        <p:spPr>
          <a:xfrm>
            <a:off x="-1" y="0"/>
            <a:ext cx="18286496" cy="10287846"/>
          </a:xfrm>
          <a:prstGeom prst="rect">
            <a:avLst/>
          </a:prstGeom>
        </p:spPr>
      </p:pic>
      <p:sp>
        <p:nvSpPr>
          <p:cNvPr id="9" name="Rectangle 8">
            <a:extLst>
              <a:ext uri="{FF2B5EF4-FFF2-40B4-BE49-F238E27FC236}">
                <a16:creationId xmlns:a16="http://schemas.microsoft.com/office/drawing/2014/main" id="{6CCA5CDD-3A71-4207-9F67-8072792B7A7D}"/>
              </a:ext>
            </a:extLst>
          </p:cNvPr>
          <p:cNvSpPr/>
          <p:nvPr userDrawn="1"/>
        </p:nvSpPr>
        <p:spPr>
          <a:xfrm>
            <a:off x="0" y="0"/>
            <a:ext cx="18288000" cy="10287000"/>
          </a:xfrm>
          <a:prstGeom prst="rect">
            <a:avLst/>
          </a:prstGeom>
          <a:solidFill>
            <a:srgbClr val="132F3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itle 1">
            <a:extLst>
              <a:ext uri="{FF2B5EF4-FFF2-40B4-BE49-F238E27FC236}">
                <a16:creationId xmlns:a16="http://schemas.microsoft.com/office/drawing/2014/main" id="{A56D3F1F-A49C-45E7-A1EA-656E63988DA6}"/>
              </a:ext>
            </a:extLst>
          </p:cNvPr>
          <p:cNvSpPr>
            <a:spLocks noGrp="1"/>
          </p:cNvSpPr>
          <p:nvPr>
            <p:ph type="ctrTitle" hasCustomPrompt="1"/>
          </p:nvPr>
        </p:nvSpPr>
        <p:spPr>
          <a:xfrm>
            <a:off x="1271588" y="1515338"/>
            <a:ext cx="14730413" cy="3581400"/>
          </a:xfrm>
        </p:spPr>
        <p:txBody>
          <a:bodyPr anchor="b">
            <a:normAutofit/>
          </a:bodyPr>
          <a:lstStyle>
            <a:lvl1pPr algn="l">
              <a:defRPr sz="9000" u="none">
                <a:solidFill>
                  <a:schemeClr val="bg1"/>
                </a:solidFill>
                <a:latin typeface="Museo Sans 100" panose="02000000000000000000" pitchFamily="50" charset="0"/>
              </a:defRPr>
            </a:lvl1pPr>
          </a:lstStyle>
          <a:p>
            <a:r>
              <a:rPr lang="en-US"/>
              <a:t>Contact</a:t>
            </a:r>
          </a:p>
        </p:txBody>
      </p:sp>
      <p:pic>
        <p:nvPicPr>
          <p:cNvPr id="12" name="Picture 11" descr="A picture containing transport&#10;&#10;Description automatically generated">
            <a:extLst>
              <a:ext uri="{FF2B5EF4-FFF2-40B4-BE49-F238E27FC236}">
                <a16:creationId xmlns:a16="http://schemas.microsoft.com/office/drawing/2014/main" id="{43F363C3-05A2-4CBA-A62D-317A40F326F6}"/>
              </a:ext>
            </a:extLst>
          </p:cNvPr>
          <p:cNvPicPr>
            <a:picLocks noChangeAspect="1"/>
          </p:cNvPicPr>
          <p:nvPr userDrawn="1"/>
        </p:nvPicPr>
        <p:blipFill>
          <a:blip r:embed="rId3"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171723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0C812-F948-4212-932C-E95D8AB773E1}"/>
              </a:ext>
            </a:extLst>
          </p:cNvPr>
          <p:cNvSpPr/>
          <p:nvPr userDrawn="1"/>
        </p:nvSpPr>
        <p:spPr>
          <a:xfrm>
            <a:off x="0" y="0"/>
            <a:ext cx="18288000" cy="10287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7C5E6C3B-45F8-4EBF-B4C0-BC1CA720612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BD7D3F-41A1-4EE7-AEDA-C9EA007C890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3CBC8-812E-4538-BA3A-32F162DAD509}"/>
              </a:ext>
            </a:extLst>
          </p:cNvPr>
          <p:cNvSpPr>
            <a:spLocks noGrp="1"/>
          </p:cNvSpPr>
          <p:nvPr>
            <p:ph type="body" sz="half" idx="2"/>
          </p:nvPr>
        </p:nvSpPr>
        <p:spPr>
          <a:xfrm>
            <a:off x="1259683" y="3086100"/>
            <a:ext cx="5898356" cy="5717382"/>
          </a:xfrm>
        </p:spPr>
        <p:txBody>
          <a:bodyPr>
            <a:norm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10" name="Picture 9" descr="A picture containing transport&#10;&#10;Description automatically generated">
            <a:extLst>
              <a:ext uri="{FF2B5EF4-FFF2-40B4-BE49-F238E27FC236}">
                <a16:creationId xmlns:a16="http://schemas.microsoft.com/office/drawing/2014/main" id="{ED8AE3CA-7E2E-47C4-B4C2-3631AF3C76C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385649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47700"/>
            <a:ext cx="8229600" cy="1143000"/>
          </a:xfrm>
        </p:spPr>
        <p:txBody>
          <a:bodyPr>
            <a:normAutofit/>
          </a:bodyPr>
          <a:lstStyle>
            <a:lvl1pPr algn="l">
              <a:defRPr sz="3000">
                <a:solidFill>
                  <a:srgbClr val="00B00D"/>
                </a:solidFill>
                <a:latin typeface="Montserrat Bold" panose="00000800000000000000" pitchFamily="2" charset="0"/>
              </a:defRPr>
            </a:lvl1pPr>
          </a:lstStyle>
          <a:p>
            <a:r>
              <a:rPr lang="en-US" dirty="0"/>
              <a:t>Click to edit Master title style</a:t>
            </a:r>
          </a:p>
        </p:txBody>
      </p:sp>
      <p:sp>
        <p:nvSpPr>
          <p:cNvPr id="3" name="Content Placeholder 2"/>
          <p:cNvSpPr>
            <a:spLocks noGrp="1"/>
          </p:cNvSpPr>
          <p:nvPr>
            <p:ph idx="1"/>
          </p:nvPr>
        </p:nvSpPr>
        <p:spPr>
          <a:xfrm>
            <a:off x="1219200" y="197326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B7826F-6A6E-477A-BC46-E771C3E77B22}"/>
              </a:ext>
            </a:extLst>
          </p:cNvPr>
          <p:cNvSpPr/>
          <p:nvPr userDrawn="1"/>
        </p:nvSpPr>
        <p:spPr>
          <a:xfrm>
            <a:off x="0" y="0"/>
            <a:ext cx="18288000" cy="10287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A4077B2F-83A5-4306-862B-99B20364A61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5B3B403-0AA4-4001-A941-7C428D816C9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28FAFC6-9CF8-44D5-9B74-C35173A98B44}"/>
              </a:ext>
            </a:extLst>
          </p:cNvPr>
          <p:cNvSpPr>
            <a:spLocks noGrp="1"/>
          </p:cNvSpPr>
          <p:nvPr>
            <p:ph type="body" sz="half" idx="2"/>
          </p:nvPr>
        </p:nvSpPr>
        <p:spPr>
          <a:xfrm>
            <a:off x="1259683" y="3086100"/>
            <a:ext cx="5898356" cy="5717382"/>
          </a:xfrm>
        </p:spPr>
        <p:txBody>
          <a:bodyPr>
            <a:normAutofit/>
          </a:bodyPr>
          <a:lstStyle>
            <a:lvl1pPr marL="0" indent="0">
              <a:buNone/>
              <a:defRPr sz="30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10" name="Picture 9" descr="A picture containing transport&#10;&#10;Description automatically generated">
            <a:extLst>
              <a:ext uri="{FF2B5EF4-FFF2-40B4-BE49-F238E27FC236}">
                <a16:creationId xmlns:a16="http://schemas.microsoft.com/office/drawing/2014/main" id="{31521D23-EA33-4EEF-8BEA-A65982102F0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2486057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8F21D1-438E-4B87-8037-C9C6D5479079}"/>
              </a:ext>
            </a:extLst>
          </p:cNvPr>
          <p:cNvSpPr/>
          <p:nvPr userDrawn="1"/>
        </p:nvSpPr>
        <p:spPr>
          <a:xfrm>
            <a:off x="0" y="0"/>
            <a:ext cx="18288000" cy="10287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AA854F14-1E88-4060-BAB8-547DFF4B65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DF6EF-F975-4142-8BA7-773FC6B9A335}"/>
              </a:ext>
            </a:extLst>
          </p:cNvPr>
          <p:cNvSpPr>
            <a:spLocks noGrp="1"/>
          </p:cNvSpPr>
          <p:nvPr>
            <p:ph type="body" orient="vert" idx="1"/>
          </p:nvPr>
        </p:nvSpPr>
        <p:spPr>
          <a:xfrm>
            <a:off x="1257300" y="2544351"/>
            <a:ext cx="15773400" cy="65270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ransport&#10;&#10;Description automatically generated">
            <a:extLst>
              <a:ext uri="{FF2B5EF4-FFF2-40B4-BE49-F238E27FC236}">
                <a16:creationId xmlns:a16="http://schemas.microsoft.com/office/drawing/2014/main" id="{C883EA1E-4F2B-45FB-A782-2EC302B223C0}"/>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3014144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E6301C-E243-472D-B14A-EF7E3506FA38}"/>
              </a:ext>
            </a:extLst>
          </p:cNvPr>
          <p:cNvSpPr/>
          <p:nvPr userDrawn="1"/>
        </p:nvSpPr>
        <p:spPr>
          <a:xfrm>
            <a:off x="0" y="0"/>
            <a:ext cx="18288000" cy="10287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Vertical Title 1">
            <a:extLst>
              <a:ext uri="{FF2B5EF4-FFF2-40B4-BE49-F238E27FC236}">
                <a16:creationId xmlns:a16="http://schemas.microsoft.com/office/drawing/2014/main" id="{024F2FED-12F6-4650-B0C1-D4D164F58AF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010C5-E59B-4193-9EAF-E5E8EDF8205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ransport&#10;&#10;Description automatically generated">
            <a:extLst>
              <a:ext uri="{FF2B5EF4-FFF2-40B4-BE49-F238E27FC236}">
                <a16:creationId xmlns:a16="http://schemas.microsoft.com/office/drawing/2014/main" id="{570AF86A-8C9E-4ECA-9ECE-5FC277970CD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4167606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C64E077-E11D-88B8-A46B-B6CB9E6F9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8287999" cy="10287000"/>
          </a:xfrm>
          <a:prstGeom prst="rect">
            <a:avLst/>
          </a:prstGeom>
        </p:spPr>
      </p:pic>
      <p:sp>
        <p:nvSpPr>
          <p:cNvPr id="2" name="Title 1">
            <a:extLst>
              <a:ext uri="{FF2B5EF4-FFF2-40B4-BE49-F238E27FC236}">
                <a16:creationId xmlns:a16="http://schemas.microsoft.com/office/drawing/2014/main" id="{11CFF6F0-ED2F-C68F-F5C4-B319F38762D2}"/>
              </a:ext>
            </a:extLst>
          </p:cNvPr>
          <p:cNvSpPr>
            <a:spLocks noGrp="1"/>
          </p:cNvSpPr>
          <p:nvPr>
            <p:ph type="ctrTitle"/>
          </p:nvPr>
        </p:nvSpPr>
        <p:spPr>
          <a:xfrm>
            <a:off x="2286000" y="1683545"/>
            <a:ext cx="13716000" cy="3581400"/>
          </a:xfrm>
        </p:spPr>
        <p:txBody>
          <a:bodyPr anchor="b">
            <a:normAutofit/>
          </a:bodyPr>
          <a:lstStyle>
            <a:lvl1pPr algn="ctr">
              <a:defRPr sz="66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6CB48D-50C6-FD9E-C366-FB07C95E561F}"/>
              </a:ext>
            </a:extLst>
          </p:cNvPr>
          <p:cNvSpPr>
            <a:spLocks noGrp="1"/>
          </p:cNvSpPr>
          <p:nvPr>
            <p:ph type="subTitle" idx="1"/>
          </p:nvPr>
        </p:nvSpPr>
        <p:spPr>
          <a:xfrm>
            <a:off x="2286000" y="5403057"/>
            <a:ext cx="13716000" cy="2483643"/>
          </a:xfrm>
        </p:spPr>
        <p:txBody>
          <a:bodyPr/>
          <a:lstStyle>
            <a:lvl1pPr marL="0" indent="0" algn="ctr">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20D0411-CA41-C15C-4C8D-AE8D4F9A025D}"/>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95B36E9D-2AA8-1575-C5C2-9ACCFB9A0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449AF-34CD-995C-5B64-A9957EC54154}"/>
              </a:ext>
            </a:extLst>
          </p:cNvPr>
          <p:cNvSpPr>
            <a:spLocks noGrp="1"/>
          </p:cNvSpPr>
          <p:nvPr>
            <p:ph type="sldNum" sz="quarter" idx="12"/>
          </p:nvPr>
        </p:nvSpPr>
        <p:spPr/>
        <p:txBody>
          <a:bodyPr/>
          <a:lstStyle/>
          <a:p>
            <a:fld id="{81D0263F-39D3-498A-B534-4271637E2629}" type="slidenum">
              <a:rPr lang="en-US" smtClean="0"/>
              <a:t>‹#›</a:t>
            </a:fld>
            <a:endParaRPr lang="en-US"/>
          </a:p>
        </p:txBody>
      </p:sp>
      <p:pic>
        <p:nvPicPr>
          <p:cNvPr id="10" name="Picture 9">
            <a:extLst>
              <a:ext uri="{FF2B5EF4-FFF2-40B4-BE49-F238E27FC236}">
                <a16:creationId xmlns:a16="http://schemas.microsoft.com/office/drawing/2014/main" id="{D114170F-0C73-7233-700E-EA68A0343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63095" y="9673368"/>
            <a:ext cx="2719863" cy="270000"/>
          </a:xfrm>
          <a:prstGeom prst="rect">
            <a:avLst/>
          </a:prstGeom>
        </p:spPr>
      </p:pic>
    </p:spTree>
    <p:extLst>
      <p:ext uri="{BB962C8B-B14F-4D97-AF65-F5344CB8AC3E}">
        <p14:creationId xmlns:p14="http://schemas.microsoft.com/office/powerpoint/2010/main" val="4137156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5889-7673-BD7B-4924-793D85804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D3DB5-4CBB-F2FC-C4CA-8B0BCD4467ED}"/>
              </a:ext>
            </a:extLst>
          </p:cNvPr>
          <p:cNvSpPr>
            <a:spLocks noGrp="1"/>
          </p:cNvSpPr>
          <p:nvPr>
            <p:ph idx="1"/>
          </p:nvPr>
        </p:nvSpPr>
        <p:spPr/>
        <p:txBody>
          <a:bodyPr/>
          <a:lstStyle>
            <a:lvl1pPr>
              <a:defRPr>
                <a:solidFill>
                  <a:srgbClr val="173554"/>
                </a:solidFill>
              </a:defRPr>
            </a:lvl1pPr>
            <a:lvl2pPr>
              <a:defRPr>
                <a:solidFill>
                  <a:srgbClr val="173554"/>
                </a:solidFill>
              </a:defRPr>
            </a:lvl2pPr>
            <a:lvl3pPr>
              <a:defRPr>
                <a:solidFill>
                  <a:srgbClr val="173554"/>
                </a:solidFill>
              </a:defRPr>
            </a:lvl3pPr>
            <a:lvl4pPr>
              <a:defRPr>
                <a:solidFill>
                  <a:srgbClr val="173554"/>
                </a:solidFill>
              </a:defRPr>
            </a:lvl4pPr>
            <a:lvl5pPr>
              <a:defRPr>
                <a:solidFill>
                  <a:srgbClr val="1735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708CB-FDEB-6F2F-020B-5FF3F0A82C8E}"/>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91EE3B66-616A-895F-EC6E-22DD9ABCC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47E6B-4458-938C-9725-90A5AC51D2D4}"/>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4013249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DBC3-B523-EA39-16BB-F3AE19099877}"/>
              </a:ext>
            </a:extLst>
          </p:cNvPr>
          <p:cNvSpPr>
            <a:spLocks noGrp="1"/>
          </p:cNvSpPr>
          <p:nvPr>
            <p:ph type="title"/>
          </p:nvPr>
        </p:nvSpPr>
        <p:spPr>
          <a:xfrm>
            <a:off x="1247775" y="2564608"/>
            <a:ext cx="15773400" cy="4279106"/>
          </a:xfrm>
        </p:spPr>
        <p:txBody>
          <a:bodyPr anchor="b">
            <a:normAutofit/>
          </a:bodyPr>
          <a:lstStyle>
            <a:lvl1pPr>
              <a:defRPr sz="6600" b="1"/>
            </a:lvl1pPr>
          </a:lstStyle>
          <a:p>
            <a:r>
              <a:rPr lang="en-US"/>
              <a:t>Click to edit Master title style</a:t>
            </a:r>
          </a:p>
        </p:txBody>
      </p:sp>
      <p:sp>
        <p:nvSpPr>
          <p:cNvPr id="3" name="Text Placeholder 2">
            <a:extLst>
              <a:ext uri="{FF2B5EF4-FFF2-40B4-BE49-F238E27FC236}">
                <a16:creationId xmlns:a16="http://schemas.microsoft.com/office/drawing/2014/main" id="{F1C32397-3ECF-6067-0ABA-05F82E0E46F6}"/>
              </a:ext>
            </a:extLst>
          </p:cNvPr>
          <p:cNvSpPr>
            <a:spLocks noGrp="1"/>
          </p:cNvSpPr>
          <p:nvPr>
            <p:ph type="body" idx="1"/>
          </p:nvPr>
        </p:nvSpPr>
        <p:spPr>
          <a:xfrm>
            <a:off x="1247775" y="6884195"/>
            <a:ext cx="15773400" cy="2250281"/>
          </a:xfrm>
        </p:spPr>
        <p:txBody>
          <a:bodyPr/>
          <a:lstStyle>
            <a:lvl1pPr marL="0" indent="0">
              <a:buNone/>
              <a:defRPr sz="3600">
                <a:solidFill>
                  <a:srgbClr val="173554"/>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1DF30-89A1-9971-DEA9-07B07EEC5C41}"/>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F8DB30B1-4794-C1C6-0E8F-45355253C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E8CA9-0D4B-85CF-207A-BD82F35B4D56}"/>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29246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6F75-9AF1-F92A-3C5B-3FC06FCC23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82873-3754-9A7B-0DA0-0834F1F7714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901436-2400-3888-7234-E5E68D0CCD1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DD1D98-1BB4-637A-EAEC-908634B3BCCC}"/>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6" name="Footer Placeholder 5">
            <a:extLst>
              <a:ext uri="{FF2B5EF4-FFF2-40B4-BE49-F238E27FC236}">
                <a16:creationId xmlns:a16="http://schemas.microsoft.com/office/drawing/2014/main" id="{406C6A34-8F66-6E46-44F4-AA6E25AA7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400DE-BA05-653B-DE49-8058A8F7B610}"/>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55894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C9E6-4D18-F3FC-23DA-0878CEBB6C1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1EA4D-7A68-77C4-808D-94EEA32ECA2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28037E4-9BA8-10A4-A59E-EA572AD9A73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CABD5-FD78-D3E0-E1B6-4B80608CCCA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DB8F503-19D3-AFC8-F71A-77A9235B5FC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CF5FC0-8F1D-AB60-D09A-C43855381C51}"/>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8" name="Footer Placeholder 7">
            <a:extLst>
              <a:ext uri="{FF2B5EF4-FFF2-40B4-BE49-F238E27FC236}">
                <a16:creationId xmlns:a16="http://schemas.microsoft.com/office/drawing/2014/main" id="{288FC083-7C68-86F8-D9B0-DAD3365344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EC462A-ABF0-02CC-2F6B-A8B80BF3AF41}"/>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3335191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33-7F97-7379-908E-A1BA02DD57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E653D1-8C08-3FA0-EA33-8BAD4A9AEED6}"/>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4" name="Footer Placeholder 3">
            <a:extLst>
              <a:ext uri="{FF2B5EF4-FFF2-40B4-BE49-F238E27FC236}">
                <a16:creationId xmlns:a16="http://schemas.microsoft.com/office/drawing/2014/main" id="{797E35B2-97D0-2FBB-1839-8221F88D9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F3F4FE-EFB7-5F62-B552-39CEF1F4E295}"/>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342082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6A5DE-7C14-31C1-923D-124BCC168E58}"/>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3" name="Footer Placeholder 2">
            <a:extLst>
              <a:ext uri="{FF2B5EF4-FFF2-40B4-BE49-F238E27FC236}">
                <a16:creationId xmlns:a16="http://schemas.microsoft.com/office/drawing/2014/main" id="{A554F17C-084A-3C33-B945-0CCB78715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8F5983-2BC4-8A0B-BF26-349030AFCAC1}"/>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177258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411D-E9D8-ABD0-E281-EA41EFE6CD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F93D95F-643F-4695-3372-788219A9639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8316F-A0E1-8674-EE19-231D7F1D7ED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FE003A1-9312-419C-FF72-84A866F9D7B8}"/>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6" name="Footer Placeholder 5">
            <a:extLst>
              <a:ext uri="{FF2B5EF4-FFF2-40B4-BE49-F238E27FC236}">
                <a16:creationId xmlns:a16="http://schemas.microsoft.com/office/drawing/2014/main" id="{1B2A335D-E19B-DF86-31AE-A03201760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50243-E860-570C-2B0C-49C72D11B7E8}"/>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2561526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3A55-0747-CC94-D56F-BE27A62F551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3D8AA7A-4C3F-3A53-8D5F-7FEDAB6DC1D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4D11A09-7A80-3FD6-B29D-F04F2415BAB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8E6E347-FEB3-69E6-3397-3CA9C9904FF3}"/>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6" name="Footer Placeholder 5">
            <a:extLst>
              <a:ext uri="{FF2B5EF4-FFF2-40B4-BE49-F238E27FC236}">
                <a16:creationId xmlns:a16="http://schemas.microsoft.com/office/drawing/2014/main" id="{818E2319-0277-9245-15BB-90D531836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654BD-B47A-0972-E712-19409778D317}"/>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1941177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79EB-C604-C162-D1FE-78A5A4CEF1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62C8A-9EB9-C142-6018-0D8A20214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4A815-ABC2-25F0-1AF9-DFFC886F9F05}"/>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A4847C95-A084-5982-2B05-BFED5F414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EE720-A845-F040-7BED-B7D4522B5C6C}"/>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291301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260BE8-B17F-CCA1-7C56-D949EC7FD93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23D13C-3AD0-5E68-3657-385E479DC27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821A-2693-E72A-92D3-380CA10DBC50}"/>
              </a:ext>
            </a:extLst>
          </p:cNvPr>
          <p:cNvSpPr>
            <a:spLocks noGrp="1"/>
          </p:cNvSpPr>
          <p:nvPr>
            <p:ph type="dt" sz="half" idx="10"/>
          </p:nvPr>
        </p:nvSpPr>
        <p:spPr/>
        <p:txBody>
          <a:body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C25272DD-2664-2225-6998-10DC6D13B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40C0E-1505-3002-160D-04A0A46A70CA}"/>
              </a:ext>
            </a:extLst>
          </p:cNvPr>
          <p:cNvSpPr>
            <a:spLocks noGrp="1"/>
          </p:cNvSpPr>
          <p:nvPr>
            <p:ph type="sldNum" sz="quarter" idx="12"/>
          </p:nvPr>
        </p:nvSpPr>
        <p:spPr/>
        <p:txBody>
          <a:bodyPr/>
          <a:lstStyle/>
          <a:p>
            <a:fld id="{81D0263F-39D3-498A-B534-4271637E2629}" type="slidenum">
              <a:rPr lang="en-US" smtClean="0"/>
              <a:t>‹#›</a:t>
            </a:fld>
            <a:endParaRPr lang="en-US"/>
          </a:p>
        </p:txBody>
      </p:sp>
    </p:spTree>
    <p:extLst>
      <p:ext uri="{BB962C8B-B14F-4D97-AF65-F5344CB8AC3E}">
        <p14:creationId xmlns:p14="http://schemas.microsoft.com/office/powerpoint/2010/main" val="345632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6F26F1-A9E4-4E40-8221-91D32128D44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47CA57-D233-49D0-91C5-52075A4109C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ransport&#10;&#10;Description automatically generated">
            <a:extLst>
              <a:ext uri="{FF2B5EF4-FFF2-40B4-BE49-F238E27FC236}">
                <a16:creationId xmlns:a16="http://schemas.microsoft.com/office/drawing/2014/main" id="{A90512E9-CAC6-48D9-BFAB-3592BFB6467D}"/>
              </a:ext>
            </a:extLst>
          </p:cNvPr>
          <p:cNvPicPr>
            <a:picLocks noChangeAspect="1"/>
          </p:cNvPicPr>
          <p:nvPr userDrawn="1"/>
        </p:nvPicPr>
        <p:blipFill>
          <a:blip r:embed="rId13" cstate="print">
            <a:alphaModFix amt="50000"/>
            <a:extLst>
              <a:ext uri="{28A0092B-C50C-407E-A947-70E740481C1C}">
                <a14:useLocalDpi xmlns:a14="http://schemas.microsoft.com/office/drawing/2010/main" val="0"/>
              </a:ext>
            </a:extLst>
          </a:blip>
          <a:stretch>
            <a:fillRect/>
          </a:stretch>
        </p:blipFill>
        <p:spPr>
          <a:xfrm>
            <a:off x="343490" y="9648774"/>
            <a:ext cx="3040176" cy="301797"/>
          </a:xfrm>
          <a:prstGeom prst="rect">
            <a:avLst/>
          </a:prstGeom>
        </p:spPr>
      </p:pic>
    </p:spTree>
    <p:extLst>
      <p:ext uri="{BB962C8B-B14F-4D97-AF65-F5344CB8AC3E}">
        <p14:creationId xmlns:p14="http://schemas.microsoft.com/office/powerpoint/2010/main" val="3254585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4800" kern="1200">
          <a:solidFill>
            <a:schemeClr val="bg1"/>
          </a:solidFill>
          <a:latin typeface="Museo Sans 300" panose="020000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bg1"/>
          </a:solidFill>
          <a:latin typeface="Museo Sans 300" panose="02000000000000000000" pitchFamily="50"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bg1"/>
          </a:solidFill>
          <a:latin typeface="Museo Sans 100" panose="02000000000000000000" pitchFamily="50"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Museo Sans 100" panose="02000000000000000000" pitchFamily="50"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Museo Sans 100" panose="02000000000000000000" pitchFamily="50"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Museo Sans 100" panose="02000000000000000000" pitchFamily="50"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68566-3956-0588-EC91-CEEED799503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F3463B-13A5-9479-A0E2-1910ECD1E2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2A6EC-7397-E51E-6C7D-CB905D157D5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C7C6E39-E4C1-46C8-9591-ADD8DEA8A727}" type="datetimeFigureOut">
              <a:rPr lang="en-US" smtClean="0"/>
              <a:t>6/11/25</a:t>
            </a:fld>
            <a:endParaRPr lang="en-US"/>
          </a:p>
        </p:txBody>
      </p:sp>
      <p:sp>
        <p:nvSpPr>
          <p:cNvPr id="5" name="Footer Placeholder 4">
            <a:extLst>
              <a:ext uri="{FF2B5EF4-FFF2-40B4-BE49-F238E27FC236}">
                <a16:creationId xmlns:a16="http://schemas.microsoft.com/office/drawing/2014/main" id="{20B0765A-495C-D6F8-5439-9A16115548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FAC45F-1CC9-7E9F-60F8-791AFFF6610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81D0263F-39D3-498A-B534-4271637E2629}" type="slidenum">
              <a:rPr lang="en-US" smtClean="0"/>
              <a:t>‹#›</a:t>
            </a:fld>
            <a:endParaRPr lang="en-US"/>
          </a:p>
        </p:txBody>
      </p:sp>
      <p:pic>
        <p:nvPicPr>
          <p:cNvPr id="8" name="Picture 7">
            <a:extLst>
              <a:ext uri="{FF2B5EF4-FFF2-40B4-BE49-F238E27FC236}">
                <a16:creationId xmlns:a16="http://schemas.microsoft.com/office/drawing/2014/main" id="{2BF80278-44DB-F672-28B6-62D958B7B52F}"/>
              </a:ext>
            </a:extLst>
          </p:cNvPr>
          <p:cNvPicPr>
            <a:picLocks noChangeAspect="1"/>
          </p:cNvPicPr>
          <p:nvPr userDrawn="1"/>
        </p:nvPicPr>
        <p:blipFill>
          <a:blip r:embed="rId1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5163992" y="9673368"/>
            <a:ext cx="2718963" cy="270000"/>
          </a:xfrm>
          <a:prstGeom prst="rect">
            <a:avLst/>
          </a:prstGeom>
        </p:spPr>
      </p:pic>
    </p:spTree>
    <p:extLst>
      <p:ext uri="{BB962C8B-B14F-4D97-AF65-F5344CB8AC3E}">
        <p14:creationId xmlns:p14="http://schemas.microsoft.com/office/powerpoint/2010/main" val="30950687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5400" kern="1200">
          <a:solidFill>
            <a:srgbClr val="00B0F0"/>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800" kern="1200">
          <a:solidFill>
            <a:srgbClr val="173554"/>
          </a:solidFill>
          <a:latin typeface="+mj-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rgbClr val="173554"/>
          </a:solidFill>
          <a:latin typeface="+mj-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rgbClr val="173554"/>
          </a:solidFill>
          <a:latin typeface="+mj-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rgbClr val="173554"/>
          </a:solidFill>
          <a:latin typeface="+mj-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173554"/>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42.sv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1.wdp"/><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296" r="-15296"/>
            </a:stretch>
          </a:blipFill>
        </p:spPr>
        <p:txBody>
          <a:bodyPr/>
          <a:lstStyle/>
          <a:p>
            <a:endParaRPr lang="en-US"/>
          </a:p>
        </p:txBody>
      </p:sp>
      <p:sp>
        <p:nvSpPr>
          <p:cNvPr id="3" name="Freeform 3"/>
          <p:cNvSpPr/>
          <p:nvPr/>
        </p:nvSpPr>
        <p:spPr>
          <a:xfrm>
            <a:off x="5357146" y="-3342709"/>
            <a:ext cx="14514522" cy="14494639"/>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US"/>
          </a:p>
        </p:txBody>
      </p:sp>
      <p:sp>
        <p:nvSpPr>
          <p:cNvPr id="4" name="Freeform 4"/>
          <p:cNvSpPr/>
          <p:nvPr/>
        </p:nvSpPr>
        <p:spPr>
          <a:xfrm>
            <a:off x="6599909" y="3852217"/>
            <a:ext cx="4834218" cy="2582566"/>
          </a:xfrm>
          <a:custGeom>
            <a:avLst/>
            <a:gdLst/>
            <a:ahLst/>
            <a:cxnLst/>
            <a:rect l="l" t="t" r="r" b="b"/>
            <a:pathLst>
              <a:path w="4834218" h="2582566">
                <a:moveTo>
                  <a:pt x="0" y="0"/>
                </a:moveTo>
                <a:lnTo>
                  <a:pt x="4834218" y="0"/>
                </a:lnTo>
                <a:lnTo>
                  <a:pt x="4834218" y="2582566"/>
                </a:lnTo>
                <a:lnTo>
                  <a:pt x="0" y="25825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323422" y="3612221"/>
            <a:ext cx="14514522" cy="14494639"/>
          </a:xfrm>
          <a:custGeom>
            <a:avLst/>
            <a:gdLst/>
            <a:ahLst/>
            <a:cxnLst/>
            <a:rect l="l" t="t" r="r" b="b"/>
            <a:pathLst>
              <a:path w="14514522" h="14494639">
                <a:moveTo>
                  <a:pt x="0" y="0"/>
                </a:moveTo>
                <a:lnTo>
                  <a:pt x="14514522" y="0"/>
                </a:lnTo>
                <a:lnTo>
                  <a:pt x="14514522" y="14494639"/>
                </a:lnTo>
                <a:lnTo>
                  <a:pt x="0" y="14494639"/>
                </a:lnTo>
                <a:lnTo>
                  <a:pt x="0" y="0"/>
                </a:lnTo>
                <a:close/>
              </a:path>
            </a:pathLst>
          </a:custGeom>
          <a:blipFill>
            <a:blip r:embed="rId3"/>
            <a:stretch>
              <a:fillRect/>
            </a:stretch>
          </a:blipFill>
        </p:spPr>
        <p:txBody>
          <a:bodyPr/>
          <a:lstStyle/>
          <a:p>
            <a:endParaRPr lang="en-US"/>
          </a:p>
        </p:txBody>
      </p:sp>
      <p:sp>
        <p:nvSpPr>
          <p:cNvPr id="6" name="Freeform 6"/>
          <p:cNvSpPr/>
          <p:nvPr/>
        </p:nvSpPr>
        <p:spPr>
          <a:xfrm rot="-10800000">
            <a:off x="9188675" y="1215798"/>
            <a:ext cx="5200899" cy="6099135"/>
          </a:xfrm>
          <a:custGeom>
            <a:avLst/>
            <a:gdLst/>
            <a:ahLst/>
            <a:cxnLst/>
            <a:rect l="l" t="t" r="r" b="b"/>
            <a:pathLst>
              <a:path w="5200899" h="6099135">
                <a:moveTo>
                  <a:pt x="0" y="0"/>
                </a:moveTo>
                <a:lnTo>
                  <a:pt x="5200899" y="0"/>
                </a:lnTo>
                <a:lnTo>
                  <a:pt x="5200899" y="6099135"/>
                </a:lnTo>
                <a:lnTo>
                  <a:pt x="0" y="6099135"/>
                </a:lnTo>
                <a:lnTo>
                  <a:pt x="0" y="0"/>
                </a:lnTo>
                <a:close/>
              </a:path>
            </a:pathLst>
          </a:custGeom>
          <a:blipFill>
            <a:blip r:embed="rId6">
              <a:alphaModFix amt="10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11434127" y="1422256"/>
            <a:ext cx="8864744" cy="8864744"/>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12500" b="-12500"/>
              </a:stretch>
            </a:blipFill>
          </p:spPr>
          <p:txBody>
            <a:bodyPr/>
            <a:lstStyle/>
            <a:p>
              <a:endParaRPr lang="en-US"/>
            </a:p>
          </p:txBody>
        </p:sp>
      </p:grpSp>
      <p:sp>
        <p:nvSpPr>
          <p:cNvPr id="9" name="Freeform 9"/>
          <p:cNvSpPr/>
          <p:nvPr/>
        </p:nvSpPr>
        <p:spPr>
          <a:xfrm>
            <a:off x="-3545613" y="-2460071"/>
            <a:ext cx="9803627" cy="138256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582D-F697-5A0E-8F54-C7EB5FCD0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8463B-8696-EBB9-4CB2-05456B0C78F6}"/>
              </a:ext>
            </a:extLst>
          </p:cNvPr>
          <p:cNvSpPr>
            <a:spLocks noGrp="1"/>
          </p:cNvSpPr>
          <p:nvPr>
            <p:ph type="title"/>
          </p:nvPr>
        </p:nvSpPr>
        <p:spPr/>
        <p:txBody>
          <a:bodyPr/>
          <a:lstStyle/>
          <a:p>
            <a:r>
              <a:rPr lang="en-AU" dirty="0"/>
              <a:t>STEP 3 – BUSINESS INSIGHTS REPORT</a:t>
            </a:r>
            <a:endParaRPr lang="en-US" dirty="0"/>
          </a:p>
        </p:txBody>
      </p:sp>
      <p:sp>
        <p:nvSpPr>
          <p:cNvPr id="3" name="Content Placeholder 2">
            <a:extLst>
              <a:ext uri="{FF2B5EF4-FFF2-40B4-BE49-F238E27FC236}">
                <a16:creationId xmlns:a16="http://schemas.microsoft.com/office/drawing/2014/main" id="{1EA8B19C-4559-7C48-E1E0-B7464F4AFFB5}"/>
              </a:ext>
            </a:extLst>
          </p:cNvPr>
          <p:cNvSpPr>
            <a:spLocks noGrp="1"/>
          </p:cNvSpPr>
          <p:nvPr>
            <p:ph idx="1"/>
          </p:nvPr>
        </p:nvSpPr>
        <p:spPr>
          <a:xfrm>
            <a:off x="1219200" y="1973262"/>
            <a:ext cx="8484790" cy="7437438"/>
          </a:xfrm>
        </p:spPr>
        <p:txBody>
          <a:bodyPr>
            <a:noAutofit/>
          </a:bodyPr>
          <a:lstStyle/>
          <a:p>
            <a:pPr marL="0" indent="0">
              <a:buNone/>
            </a:pPr>
            <a:r>
              <a:rPr lang="en-US" sz="2800" dirty="0"/>
              <a:t>Succession Plus leverages the </a:t>
            </a:r>
            <a:r>
              <a:rPr lang="en-US" sz="2800" b="1" dirty="0"/>
              <a:t>Business Insights Report (BIR)</a:t>
            </a:r>
            <a:r>
              <a:rPr lang="en-US" sz="2800" dirty="0"/>
              <a:t> to help business owners gain a clear understanding of their current position and identify opportunities to unlock future value.</a:t>
            </a:r>
          </a:p>
          <a:p>
            <a:pPr marL="0" indent="0">
              <a:buNone/>
            </a:pPr>
            <a:endParaRPr lang="en-US" sz="2800" b="1" dirty="0">
              <a:solidFill>
                <a:srgbClr val="00B00D"/>
              </a:solidFill>
            </a:endParaRPr>
          </a:p>
          <a:p>
            <a:pPr marL="0" indent="0">
              <a:buNone/>
            </a:pPr>
            <a:r>
              <a:rPr lang="en-US" sz="2800" b="1" dirty="0">
                <a:solidFill>
                  <a:srgbClr val="00B00D"/>
                </a:solidFill>
              </a:rPr>
              <a:t>What the Business Insights Report Provides</a:t>
            </a:r>
            <a:endParaRPr lang="en-US" sz="2800" dirty="0">
              <a:solidFill>
                <a:srgbClr val="00B00D"/>
              </a:solidFill>
            </a:endParaRPr>
          </a:p>
          <a:p>
            <a:r>
              <a:rPr lang="en-US" sz="2800" b="1" dirty="0"/>
              <a:t>Comprehensive, Data-Driven Analysis</a:t>
            </a:r>
            <a:br>
              <a:rPr lang="en-US" sz="2800" dirty="0"/>
            </a:br>
            <a:r>
              <a:rPr lang="en-US" sz="2800" dirty="0"/>
              <a:t>Evaluates the business across key value drivers using both financial and non-financial metrics.</a:t>
            </a:r>
          </a:p>
          <a:p>
            <a:r>
              <a:rPr lang="en-US" sz="2800" b="1" dirty="0"/>
              <a:t>Holistic Business Assessment</a:t>
            </a:r>
            <a:br>
              <a:rPr lang="en-US" sz="2800" dirty="0"/>
            </a:br>
            <a:r>
              <a:rPr lang="en-US" sz="2800" dirty="0"/>
              <a:t>Covers areas such as financial performance, operational efficiency, leadership capability, systems maturity, and risk exposure.</a:t>
            </a:r>
          </a:p>
          <a:p>
            <a:r>
              <a:rPr lang="en-US" sz="2800" b="1" dirty="0"/>
              <a:t>Strategic Clarity</a:t>
            </a:r>
            <a:br>
              <a:rPr lang="en-US" sz="2800" dirty="0"/>
            </a:br>
            <a:r>
              <a:rPr lang="en-US" sz="2800" dirty="0"/>
              <a:t>Offers a clear snapshot of where the business stands today – and highlights the </a:t>
            </a:r>
            <a:r>
              <a:rPr lang="en-US" sz="2800" dirty="0">
                <a:solidFill>
                  <a:srgbClr val="00B00D"/>
                </a:solidFill>
              </a:rPr>
              <a:t>potential for future growth and value creation.</a:t>
            </a:r>
          </a:p>
        </p:txBody>
      </p:sp>
      <p:pic>
        <p:nvPicPr>
          <p:cNvPr id="6146" name="Picture 2">
            <a:extLst>
              <a:ext uri="{FF2B5EF4-FFF2-40B4-BE49-F238E27FC236}">
                <a16:creationId xmlns:a16="http://schemas.microsoft.com/office/drawing/2014/main" id="{11D5EFAB-70AF-757F-E9CA-06562B7EE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5975">
            <a:off x="10327303" y="-107325"/>
            <a:ext cx="3883082" cy="54816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4FBBE09-5567-44C4-52A2-88480DE12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698">
            <a:off x="14268773" y="418971"/>
            <a:ext cx="4038600" cy="4509117"/>
          </a:xfrm>
          <a:prstGeom prst="roundRect">
            <a:avLst>
              <a:gd name="adj" fmla="val 3221"/>
            </a:avLst>
          </a:prstGeom>
          <a:solidFill>
            <a:srgbClr val="FFFFFF">
              <a:shade val="85000"/>
            </a:srgbClr>
          </a:solidFill>
          <a:ln>
            <a:noFill/>
          </a:ln>
          <a:effectLst/>
        </p:spPr>
      </p:pic>
      <p:pic>
        <p:nvPicPr>
          <p:cNvPr id="6150" name="Picture 6">
            <a:extLst>
              <a:ext uri="{FF2B5EF4-FFF2-40B4-BE49-F238E27FC236}">
                <a16:creationId xmlns:a16="http://schemas.microsoft.com/office/drawing/2014/main" id="{444045E3-44C1-03F8-0E12-FD7506BF5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773" y="4501849"/>
            <a:ext cx="4933314" cy="57664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D170F2E9-08A7-6DEB-1137-651E69930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7000" y="5143500"/>
            <a:ext cx="4066407" cy="462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3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258300"/>
            <a:chOff x="0" y="0"/>
            <a:chExt cx="4816593" cy="2438400"/>
          </a:xfrm>
        </p:grpSpPr>
        <p:sp>
          <p:nvSpPr>
            <p:cNvPr id="3" name="Freeform 3"/>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11785" y="9258300"/>
            <a:ext cx="19111569" cy="1028700"/>
            <a:chOff x="0" y="0"/>
            <a:chExt cx="5033500" cy="270933"/>
          </a:xfrm>
        </p:grpSpPr>
        <p:sp>
          <p:nvSpPr>
            <p:cNvPr id="6" name="Freeform 6"/>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5257967" y="5026405"/>
            <a:ext cx="7756556" cy="2748060"/>
          </a:xfrm>
          <a:prstGeom prst="rect">
            <a:avLst/>
          </a:prstGeom>
        </p:spPr>
        <p:txBody>
          <a:bodyPr lIns="0" tIns="0" rIns="0" bIns="0" rtlCol="0" anchor="t">
            <a:spAutoFit/>
          </a:bodyPr>
          <a:lstStyle/>
          <a:p>
            <a:pPr algn="ctr">
              <a:lnSpc>
                <a:spcPts val="3571"/>
              </a:lnSpc>
            </a:pPr>
            <a:r>
              <a:rPr lang="en-US" sz="2800" dirty="0">
                <a:solidFill>
                  <a:schemeClr val="bg1"/>
                </a:solidFill>
              </a:rPr>
              <a:t>Once the current business valuation has been established, the next step is to unlock its full potential. Stage Three focuses on </a:t>
            </a:r>
            <a:r>
              <a:rPr lang="en-US" sz="2800" dirty="0">
                <a:solidFill>
                  <a:srgbClr val="66FF06"/>
                </a:solidFill>
              </a:rPr>
              <a:t>accelerating value </a:t>
            </a:r>
            <a:r>
              <a:rPr lang="en-US" sz="2800" dirty="0">
                <a:solidFill>
                  <a:schemeClr val="bg1"/>
                </a:solidFill>
              </a:rPr>
              <a:t>by enhancing performance, reducing risk, and aligning the business with clearly defined exit objectives.</a:t>
            </a:r>
            <a:endParaRPr lang="en-US" sz="2800" dirty="0">
              <a:solidFill>
                <a:schemeClr val="bg1"/>
              </a:solidFill>
              <a:latin typeface="Montserrat"/>
              <a:ea typeface="Montserrat"/>
              <a:cs typeface="Montserrat"/>
              <a:sym typeface="Montserrat"/>
            </a:endParaRPr>
          </a:p>
        </p:txBody>
      </p:sp>
      <p:sp>
        <p:nvSpPr>
          <p:cNvPr id="10" name="Freeform 10"/>
          <p:cNvSpPr/>
          <p:nvPr/>
        </p:nvSpPr>
        <p:spPr>
          <a:xfrm>
            <a:off x="-1080678" y="-10287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dirty="0">
                <a:solidFill>
                  <a:srgbClr val="66FF06"/>
                </a:solidFill>
                <a:latin typeface="Montserrat Bold"/>
                <a:ea typeface="Montserrat Bold"/>
                <a:cs typeface="Montserrat Bold"/>
                <a:sym typeface="Montserrat Bold"/>
              </a:rPr>
              <a:t>lyd.com.au</a:t>
            </a:r>
          </a:p>
        </p:txBody>
      </p:sp>
      <p:sp>
        <p:nvSpPr>
          <p:cNvPr id="12" name="TextBox 12"/>
          <p:cNvSpPr txBox="1"/>
          <p:nvPr/>
        </p:nvSpPr>
        <p:spPr>
          <a:xfrm>
            <a:off x="-4" y="3139733"/>
            <a:ext cx="18288000" cy="1457130"/>
          </a:xfrm>
          <a:prstGeom prst="rect">
            <a:avLst/>
          </a:prstGeom>
        </p:spPr>
        <p:txBody>
          <a:bodyPr wrap="square" lIns="0" tIns="0" rIns="0" bIns="0" rtlCol="0" anchor="t">
            <a:spAutoFit/>
          </a:bodyPr>
          <a:lstStyle/>
          <a:p>
            <a:pPr algn="ctr">
              <a:lnSpc>
                <a:spcPts val="5880"/>
              </a:lnSpc>
            </a:pPr>
            <a:r>
              <a:rPr lang="en-AU" sz="4200" b="1" dirty="0">
                <a:solidFill>
                  <a:srgbClr val="FFFFFF"/>
                </a:solidFill>
                <a:latin typeface="Montserrat Bold"/>
                <a:ea typeface="Montserrat Bold"/>
                <a:cs typeface="Montserrat Bold"/>
                <a:sym typeface="Montserrat Bold"/>
              </a:rPr>
              <a:t>S</a:t>
            </a:r>
            <a:r>
              <a:rPr lang="en-US" sz="4200" b="1" dirty="0">
                <a:solidFill>
                  <a:srgbClr val="FFFFFF"/>
                </a:solidFill>
                <a:latin typeface="Montserrat Bold"/>
                <a:ea typeface="Montserrat Bold"/>
                <a:cs typeface="Montserrat Bold"/>
                <a:sym typeface="Montserrat Bold"/>
              </a:rPr>
              <a:t>TAGE THREE </a:t>
            </a:r>
          </a:p>
          <a:p>
            <a:pPr algn="ctr">
              <a:lnSpc>
                <a:spcPts val="5880"/>
              </a:lnSpc>
            </a:pPr>
            <a:r>
              <a:rPr lang="en-US" sz="4200" b="1" dirty="0">
                <a:solidFill>
                  <a:srgbClr val="66FF06"/>
                </a:solidFill>
                <a:latin typeface="Montserrat Bold"/>
                <a:ea typeface="Montserrat Bold"/>
                <a:cs typeface="Montserrat Bold"/>
                <a:sym typeface="Montserrat Bold"/>
              </a:rPr>
              <a:t>MAXIMISE VALUE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D012-F2FB-ED4C-4F21-9DE6DB799058}"/>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44E329AF-C69B-F3AA-F461-9B56FDB96C68}"/>
              </a:ext>
            </a:extLst>
          </p:cNvPr>
          <p:cNvSpPr/>
          <p:nvPr/>
        </p:nvSpPr>
        <p:spPr>
          <a:xfrm>
            <a:off x="1143000" y="789616"/>
            <a:ext cx="9220200" cy="859167"/>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2" name="Title 1">
            <a:extLst>
              <a:ext uri="{FF2B5EF4-FFF2-40B4-BE49-F238E27FC236}">
                <a16:creationId xmlns:a16="http://schemas.microsoft.com/office/drawing/2014/main" id="{1CEE2105-4A19-1285-520B-BD8D9DDBE7F2}"/>
              </a:ext>
            </a:extLst>
          </p:cNvPr>
          <p:cNvSpPr>
            <a:spLocks noGrp="1"/>
          </p:cNvSpPr>
          <p:nvPr>
            <p:ph type="title"/>
          </p:nvPr>
        </p:nvSpPr>
        <p:spPr>
          <a:xfrm>
            <a:off x="1219200" y="647700"/>
            <a:ext cx="12115800" cy="1143000"/>
          </a:xfrm>
        </p:spPr>
        <p:txBody>
          <a:bodyPr/>
          <a:lstStyle/>
          <a:p>
            <a:r>
              <a:rPr lang="en-US" b="1" dirty="0"/>
              <a:t>KEY OBJECTIVES OF VALUE ACCELERATION</a:t>
            </a:r>
          </a:p>
        </p:txBody>
      </p:sp>
      <p:sp>
        <p:nvSpPr>
          <p:cNvPr id="3" name="Content Placeholder 2">
            <a:extLst>
              <a:ext uri="{FF2B5EF4-FFF2-40B4-BE49-F238E27FC236}">
                <a16:creationId xmlns:a16="http://schemas.microsoft.com/office/drawing/2014/main" id="{494FDAD1-1E89-EB93-AD89-45721E3FF349}"/>
              </a:ext>
            </a:extLst>
          </p:cNvPr>
          <p:cNvSpPr>
            <a:spLocks noGrp="1"/>
          </p:cNvSpPr>
          <p:nvPr>
            <p:ph idx="1"/>
          </p:nvPr>
        </p:nvSpPr>
        <p:spPr/>
        <p:txBody>
          <a:bodyPr>
            <a:noAutofit/>
          </a:bodyPr>
          <a:lstStyle/>
          <a:p>
            <a:r>
              <a:rPr lang="en-US" b="1" dirty="0"/>
              <a:t>Close the Value Gap</a:t>
            </a:r>
            <a:br>
              <a:rPr lang="en-US" dirty="0"/>
            </a:br>
            <a:r>
              <a:rPr lang="en-US" dirty="0"/>
              <a:t>Use insights from the </a:t>
            </a:r>
            <a:r>
              <a:rPr lang="en-US" b="1" dirty="0">
                <a:solidFill>
                  <a:srgbClr val="00B00D"/>
                </a:solidFill>
              </a:rPr>
              <a:t>Business Insights Report </a:t>
            </a:r>
            <a:r>
              <a:rPr lang="en-US" dirty="0"/>
              <a:t>to target areas for improvement.</a:t>
            </a:r>
          </a:p>
          <a:p>
            <a:r>
              <a:rPr lang="en-US" b="1" dirty="0"/>
              <a:t>Enhance Key Value Drivers</a:t>
            </a:r>
            <a:br>
              <a:rPr lang="en-US" dirty="0"/>
            </a:br>
            <a:r>
              <a:rPr lang="en-US" dirty="0"/>
              <a:t>Strengthen leadership, systems, profitability, and scalability.</a:t>
            </a:r>
          </a:p>
          <a:p>
            <a:r>
              <a:rPr lang="en-US" b="1" dirty="0"/>
              <a:t>Reduce Risk &amp; Dependency</a:t>
            </a:r>
            <a:br>
              <a:rPr lang="en-US" dirty="0"/>
            </a:br>
            <a:r>
              <a:rPr lang="en-US" dirty="0" err="1"/>
              <a:t>Minimise</a:t>
            </a:r>
            <a:r>
              <a:rPr lang="en-US" dirty="0"/>
              <a:t> reliance on the owner and key individuals to make the business more transferable.</a:t>
            </a:r>
          </a:p>
          <a:p>
            <a:r>
              <a:rPr lang="en-US" b="1" dirty="0"/>
              <a:t>Align Strategy with Exit Goals</a:t>
            </a:r>
            <a:br>
              <a:rPr lang="en-US" dirty="0"/>
            </a:br>
            <a:r>
              <a:rPr lang="en-US" dirty="0"/>
              <a:t>Ensure the business is structured and performing in a way that supports your ideal succession outcome.</a:t>
            </a:r>
          </a:p>
        </p:txBody>
      </p:sp>
      <p:sp>
        <p:nvSpPr>
          <p:cNvPr id="6" name="TextBox 5">
            <a:extLst>
              <a:ext uri="{FF2B5EF4-FFF2-40B4-BE49-F238E27FC236}">
                <a16:creationId xmlns:a16="http://schemas.microsoft.com/office/drawing/2014/main" id="{726E1E62-0448-D2FB-C063-1D6B74F54C91}"/>
              </a:ext>
            </a:extLst>
          </p:cNvPr>
          <p:cNvSpPr txBox="1"/>
          <p:nvPr/>
        </p:nvSpPr>
        <p:spPr>
          <a:xfrm>
            <a:off x="11431292" y="2081123"/>
            <a:ext cx="6858000" cy="5693866"/>
          </a:xfrm>
          <a:prstGeom prst="rect">
            <a:avLst/>
          </a:prstGeom>
          <a:solidFill>
            <a:srgbClr val="00B00D"/>
          </a:solidFill>
        </p:spPr>
        <p:txBody>
          <a:bodyPr wrap="square">
            <a:spAutoFit/>
          </a:bodyPr>
          <a:lstStyle/>
          <a:p>
            <a:pPr marL="185738" fontAlgn="base"/>
            <a:endParaRPr lang="en-US" sz="2800" dirty="0">
              <a:solidFill>
                <a:schemeClr val="bg1"/>
              </a:solidFill>
            </a:endParaRPr>
          </a:p>
          <a:p>
            <a:pPr marL="185738" fontAlgn="base"/>
            <a:r>
              <a:rPr lang="en-US" sz="2800" b="1" dirty="0">
                <a:solidFill>
                  <a:schemeClr val="bg1"/>
                </a:solidFill>
              </a:rPr>
              <a:t>Stage Three​ | </a:t>
            </a:r>
            <a:r>
              <a:rPr lang="en-US" sz="2800" b="1" dirty="0" err="1">
                <a:solidFill>
                  <a:schemeClr val="bg1"/>
                </a:solidFill>
              </a:rPr>
              <a:t>Maximise</a:t>
            </a:r>
            <a:r>
              <a:rPr lang="en-US" sz="2800" b="1" dirty="0">
                <a:solidFill>
                  <a:schemeClr val="bg1"/>
                </a:solidFill>
              </a:rPr>
              <a:t> Value</a:t>
            </a:r>
            <a:r>
              <a:rPr lang="en-US" sz="2800" dirty="0">
                <a:solidFill>
                  <a:schemeClr val="bg1"/>
                </a:solidFill>
              </a:rPr>
              <a:t>​</a:t>
            </a:r>
          </a:p>
          <a:p>
            <a:pPr marL="185738" fontAlgn="base"/>
            <a:endParaRPr lang="en-US" sz="2800" dirty="0">
              <a:solidFill>
                <a:schemeClr val="bg1"/>
              </a:solidFill>
            </a:endParaRPr>
          </a:p>
          <a:p>
            <a:pPr marL="185738" fontAlgn="base"/>
            <a:r>
              <a:rPr lang="en-US" sz="2800" dirty="0">
                <a:solidFill>
                  <a:schemeClr val="bg1"/>
                </a:solidFill>
              </a:rPr>
              <a:t>Step 7: Exit Options​</a:t>
            </a:r>
          </a:p>
          <a:p>
            <a:pPr marL="185738" fontAlgn="base"/>
            <a:r>
              <a:rPr lang="en-US" sz="2800" dirty="0">
                <a:solidFill>
                  <a:schemeClr val="bg1"/>
                </a:solidFill>
              </a:rPr>
              <a:t>Step 8: Strategic Planning Business Model​</a:t>
            </a:r>
          </a:p>
          <a:p>
            <a:pPr marL="185738" fontAlgn="base"/>
            <a:r>
              <a:rPr lang="en-US" sz="2800" dirty="0">
                <a:solidFill>
                  <a:schemeClr val="bg1"/>
                </a:solidFill>
              </a:rPr>
              <a:t>Step 9: Strategic Financials​</a:t>
            </a:r>
          </a:p>
          <a:p>
            <a:pPr marL="185738" fontAlgn="base"/>
            <a:r>
              <a:rPr lang="en-US" sz="2800" dirty="0">
                <a:solidFill>
                  <a:schemeClr val="bg1"/>
                </a:solidFill>
              </a:rPr>
              <a:t>Step 10: Systems and Procedures​</a:t>
            </a:r>
          </a:p>
          <a:p>
            <a:pPr marL="185738" fontAlgn="base"/>
            <a:r>
              <a:rPr lang="en-US" sz="2800" dirty="0">
                <a:solidFill>
                  <a:schemeClr val="bg1"/>
                </a:solidFill>
              </a:rPr>
              <a:t>Step 11: Marketing and Sales​</a:t>
            </a:r>
          </a:p>
          <a:p>
            <a:pPr marL="185738" fontAlgn="base"/>
            <a:r>
              <a:rPr lang="en-US" sz="2800" dirty="0">
                <a:solidFill>
                  <a:schemeClr val="bg1"/>
                </a:solidFill>
              </a:rPr>
              <a:t>Step 12: Corporate Governance​</a:t>
            </a:r>
          </a:p>
          <a:p>
            <a:pPr marL="185738" fontAlgn="base"/>
            <a:r>
              <a:rPr lang="en-US" sz="2800" dirty="0">
                <a:solidFill>
                  <a:schemeClr val="bg1"/>
                </a:solidFill>
              </a:rPr>
              <a:t>Step 13: Ownership Mindset​</a:t>
            </a:r>
          </a:p>
          <a:p>
            <a:pPr marL="185738" fontAlgn="base"/>
            <a:r>
              <a:rPr lang="en-US" sz="2800" dirty="0">
                <a:solidFill>
                  <a:schemeClr val="bg1"/>
                </a:solidFill>
              </a:rPr>
              <a:t>Step 14: Employee Ownership​</a:t>
            </a:r>
          </a:p>
          <a:p>
            <a:pPr marL="185738" fontAlgn="base"/>
            <a:r>
              <a:rPr lang="en-US" sz="2800" dirty="0">
                <a:solidFill>
                  <a:schemeClr val="bg1"/>
                </a:solidFill>
              </a:rPr>
              <a:t>Step 15: Management Succession​</a:t>
            </a:r>
          </a:p>
          <a:p>
            <a:pPr marL="185738" fontAlgn="base"/>
            <a:endParaRPr lang="en-US" sz="2800" dirty="0">
              <a:solidFill>
                <a:schemeClr val="bg1"/>
              </a:solidFill>
            </a:endParaRPr>
          </a:p>
        </p:txBody>
      </p:sp>
    </p:spTree>
    <p:extLst>
      <p:ext uri="{BB962C8B-B14F-4D97-AF65-F5344CB8AC3E}">
        <p14:creationId xmlns:p14="http://schemas.microsoft.com/office/powerpoint/2010/main" val="291188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4FC38-5E47-8FA9-AE46-5E04BF3F9C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9EB35F-E34C-6034-CC84-87AC25E135B1}"/>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77D1640D-FA49-D91D-69AB-811198E7315A}"/>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a:extLst>
                <a:ext uri="{FF2B5EF4-FFF2-40B4-BE49-F238E27FC236}">
                  <a16:creationId xmlns:a16="http://schemas.microsoft.com/office/drawing/2014/main" id="{9480A81F-4361-0C9B-3F14-79ED72782EDF}"/>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116A8A96-A9B3-EDF1-3F0E-B6E54B7C3020}"/>
              </a:ext>
            </a:extLst>
          </p:cNvPr>
          <p:cNvSpPr/>
          <p:nvPr/>
        </p:nvSpPr>
        <p:spPr>
          <a:xfrm>
            <a:off x="-3545613" y="-2460071"/>
            <a:ext cx="9803627" cy="138256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3E3ABD12-6177-2792-F6D6-65F7845B54EE}"/>
              </a:ext>
            </a:extLst>
          </p:cNvPr>
          <p:cNvGrpSpPr/>
          <p:nvPr/>
        </p:nvGrpSpPr>
        <p:grpSpPr>
          <a:xfrm>
            <a:off x="-411785" y="9258300"/>
            <a:ext cx="19111569" cy="1028700"/>
            <a:chOff x="0" y="0"/>
            <a:chExt cx="5033500" cy="270933"/>
          </a:xfrm>
        </p:grpSpPr>
        <p:sp>
          <p:nvSpPr>
            <p:cNvPr id="7" name="Freeform 7">
              <a:extLst>
                <a:ext uri="{FF2B5EF4-FFF2-40B4-BE49-F238E27FC236}">
                  <a16:creationId xmlns:a16="http://schemas.microsoft.com/office/drawing/2014/main" id="{F17F791D-BDBE-A88B-1403-3C0AE8E5106C}"/>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8" name="TextBox 8">
              <a:extLst>
                <a:ext uri="{FF2B5EF4-FFF2-40B4-BE49-F238E27FC236}">
                  <a16:creationId xmlns:a16="http://schemas.microsoft.com/office/drawing/2014/main" id="{01C554A0-7CC2-A32C-6F3E-BA5515875887}"/>
                </a:ext>
              </a:extLst>
            </p:cNvPr>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B7F70AC9-DE94-1E15-7E67-7A2A5A449EBB}"/>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6E52CDB-EE3F-BDDC-D548-7504F832323C}"/>
              </a:ext>
            </a:extLst>
          </p:cNvPr>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1" name="TextBox 11">
            <a:extLst>
              <a:ext uri="{FF2B5EF4-FFF2-40B4-BE49-F238E27FC236}">
                <a16:creationId xmlns:a16="http://schemas.microsoft.com/office/drawing/2014/main" id="{88B0D481-3CAD-9155-2206-2C79632D9E50}"/>
              </a:ext>
            </a:extLst>
          </p:cNvPr>
          <p:cNvSpPr txBox="1"/>
          <p:nvPr/>
        </p:nvSpPr>
        <p:spPr>
          <a:xfrm>
            <a:off x="5935489" y="5148734"/>
            <a:ext cx="7756556" cy="1824730"/>
          </a:xfrm>
          <a:prstGeom prst="rect">
            <a:avLst/>
          </a:prstGeom>
        </p:spPr>
        <p:txBody>
          <a:bodyPr lIns="0" tIns="0" rIns="0" bIns="0" rtlCol="0" anchor="t">
            <a:spAutoFit/>
          </a:bodyPr>
          <a:lstStyle/>
          <a:p>
            <a:pPr>
              <a:lnSpc>
                <a:spcPts val="3571"/>
              </a:lnSpc>
            </a:pPr>
            <a:r>
              <a:rPr lang="en-US" sz="2800" dirty="0">
                <a:solidFill>
                  <a:schemeClr val="bg1"/>
                </a:solidFill>
              </a:rPr>
              <a:t>An Ownership Mindset is the cultural foundation.</a:t>
            </a:r>
            <a:br>
              <a:rPr lang="en-US" sz="2800" dirty="0">
                <a:solidFill>
                  <a:schemeClr val="bg1"/>
                </a:solidFill>
              </a:rPr>
            </a:br>
            <a:endParaRPr lang="en-US" sz="2800" dirty="0">
              <a:solidFill>
                <a:schemeClr val="bg1"/>
              </a:solidFill>
            </a:endParaRPr>
          </a:p>
          <a:p>
            <a:pPr>
              <a:lnSpc>
                <a:spcPts val="3571"/>
              </a:lnSpc>
            </a:pPr>
            <a:r>
              <a:rPr lang="en-US" sz="2800" dirty="0">
                <a:solidFill>
                  <a:srgbClr val="66FF06"/>
                </a:solidFill>
              </a:rPr>
              <a:t>Employee Ownership </a:t>
            </a:r>
            <a:r>
              <a:rPr lang="en-US" sz="2800" dirty="0">
                <a:solidFill>
                  <a:schemeClr val="bg1"/>
                </a:solidFill>
              </a:rPr>
              <a:t>is the structural solution that brings it to life.</a:t>
            </a:r>
            <a:endParaRPr lang="en-US" sz="2800" dirty="0">
              <a:solidFill>
                <a:schemeClr val="bg1"/>
              </a:solidFill>
              <a:latin typeface="Montserrat"/>
              <a:ea typeface="Montserrat"/>
              <a:cs typeface="Montserrat"/>
              <a:sym typeface="Montserrat"/>
            </a:endParaRPr>
          </a:p>
        </p:txBody>
      </p:sp>
      <p:sp>
        <p:nvSpPr>
          <p:cNvPr id="12" name="TextBox 12">
            <a:extLst>
              <a:ext uri="{FF2B5EF4-FFF2-40B4-BE49-F238E27FC236}">
                <a16:creationId xmlns:a16="http://schemas.microsoft.com/office/drawing/2014/main" id="{E98C2243-F05F-35F4-7638-A1D6903BAA0C}"/>
              </a:ext>
            </a:extLst>
          </p:cNvPr>
          <p:cNvSpPr txBox="1"/>
          <p:nvPr/>
        </p:nvSpPr>
        <p:spPr>
          <a:xfrm>
            <a:off x="5935489" y="2444306"/>
            <a:ext cx="9304511" cy="2213748"/>
          </a:xfrm>
          <a:prstGeom prst="rect">
            <a:avLst/>
          </a:prstGeom>
        </p:spPr>
        <p:txBody>
          <a:bodyPr wrap="square" lIns="0" tIns="0" rIns="0" bIns="0" rtlCol="0" anchor="t">
            <a:spAutoFit/>
          </a:bodyPr>
          <a:lstStyle/>
          <a:p>
            <a:pPr algn="l">
              <a:lnSpc>
                <a:spcPts val="5880"/>
              </a:lnSpc>
            </a:pPr>
            <a:r>
              <a:rPr lang="en-US" sz="4200" b="1" dirty="0">
                <a:solidFill>
                  <a:srgbClr val="FFFFFF"/>
                </a:solidFill>
                <a:latin typeface="Montserrat Bold"/>
                <a:ea typeface="Montserrat Bold"/>
                <a:cs typeface="Montserrat Bold"/>
                <a:sym typeface="Montserrat Bold"/>
              </a:rPr>
              <a:t>TURNING MINDSET INTO MECHANISM – THE ROLE OF </a:t>
            </a:r>
            <a:r>
              <a:rPr lang="en-US" sz="4200" b="1" dirty="0">
                <a:solidFill>
                  <a:srgbClr val="66FF06"/>
                </a:solidFill>
                <a:latin typeface="Montserrat Bold"/>
                <a:ea typeface="Montserrat Bold"/>
                <a:cs typeface="Montserrat Bold"/>
                <a:sym typeface="Montserrat Bold"/>
              </a:rPr>
              <a:t>EMPLOYEE OWNERSHIP</a:t>
            </a:r>
          </a:p>
        </p:txBody>
      </p:sp>
    </p:spTree>
    <p:extLst>
      <p:ext uri="{BB962C8B-B14F-4D97-AF65-F5344CB8AC3E}">
        <p14:creationId xmlns:p14="http://schemas.microsoft.com/office/powerpoint/2010/main" val="1366030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0A7B01-07FB-22DD-8531-02EFCBA5F86C}"/>
            </a:ext>
          </a:extLst>
        </p:cNvPr>
        <p:cNvGrpSpPr/>
        <p:nvPr/>
      </p:nvGrpSpPr>
      <p:grpSpPr>
        <a:xfrm>
          <a:off x="0" y="0"/>
          <a:ext cx="0" cy="0"/>
          <a:chOff x="0" y="0"/>
          <a:chExt cx="0" cy="0"/>
        </a:xfrm>
      </p:grpSpPr>
      <p:grpSp>
        <p:nvGrpSpPr>
          <p:cNvPr id="6" name="Group 2">
            <a:extLst>
              <a:ext uri="{FF2B5EF4-FFF2-40B4-BE49-F238E27FC236}">
                <a16:creationId xmlns:a16="http://schemas.microsoft.com/office/drawing/2014/main" id="{AF0931A7-832D-A4F9-CA97-656288475FAA}"/>
              </a:ext>
            </a:extLst>
          </p:cNvPr>
          <p:cNvGrpSpPr/>
          <p:nvPr/>
        </p:nvGrpSpPr>
        <p:grpSpPr>
          <a:xfrm>
            <a:off x="11671514" y="-1"/>
            <a:ext cx="6616486" cy="10287001"/>
            <a:chOff x="0" y="-46713"/>
            <a:chExt cx="4816593" cy="2522483"/>
          </a:xfrm>
        </p:grpSpPr>
        <p:sp>
          <p:nvSpPr>
            <p:cNvPr id="7" name="Freeform 3">
              <a:extLst>
                <a:ext uri="{FF2B5EF4-FFF2-40B4-BE49-F238E27FC236}">
                  <a16:creationId xmlns:a16="http://schemas.microsoft.com/office/drawing/2014/main" id="{BF22E98A-24CB-9D41-23F0-9425E57C37AE}"/>
                </a:ext>
              </a:extLst>
            </p:cNvPr>
            <p:cNvSpPr/>
            <p:nvPr/>
          </p:nvSpPr>
          <p:spPr>
            <a:xfrm>
              <a:off x="0" y="-46713"/>
              <a:ext cx="4816592" cy="2522483"/>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8" name="TextBox 4">
              <a:extLst>
                <a:ext uri="{FF2B5EF4-FFF2-40B4-BE49-F238E27FC236}">
                  <a16:creationId xmlns:a16="http://schemas.microsoft.com/office/drawing/2014/main" id="{C34A4A6B-C76C-6348-1AD6-C5B26206745B}"/>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descr="Collaborative meeting table">
            <a:extLst>
              <a:ext uri="{FF2B5EF4-FFF2-40B4-BE49-F238E27FC236}">
                <a16:creationId xmlns:a16="http://schemas.microsoft.com/office/drawing/2014/main" id="{6BA90DC8-7247-17FF-205B-58A2F1BDEDAC}"/>
              </a:ext>
            </a:extLst>
          </p:cNvPr>
          <p:cNvPicPr>
            <a:picLocks noChangeAspect="1"/>
          </p:cNvPicPr>
          <p:nvPr/>
        </p:nvPicPr>
        <p:blipFill>
          <a:blip r:embed="rId2" cstate="print">
            <a:extLst>
              <a:ext uri="{28A0092B-C50C-407E-A947-70E740481C1C}">
                <a14:useLocalDpi xmlns:a14="http://schemas.microsoft.com/office/drawing/2010/main" val="0"/>
              </a:ext>
            </a:extLst>
          </a:blip>
          <a:srcRect l="15201" r="17597"/>
          <a:stretch>
            <a:fillRect/>
          </a:stretch>
        </p:blipFill>
        <p:spPr>
          <a:xfrm>
            <a:off x="11671512" y="2628900"/>
            <a:ext cx="6616485" cy="5538360"/>
          </a:xfrm>
          <a:prstGeom prst="rect">
            <a:avLst/>
          </a:prstGeom>
        </p:spPr>
      </p:pic>
      <p:sp>
        <p:nvSpPr>
          <p:cNvPr id="2" name="Title 1">
            <a:extLst>
              <a:ext uri="{FF2B5EF4-FFF2-40B4-BE49-F238E27FC236}">
                <a16:creationId xmlns:a16="http://schemas.microsoft.com/office/drawing/2014/main" id="{1BC03EC8-5C8A-AAF4-7DA8-7EEDDDA08E9B}"/>
              </a:ext>
            </a:extLst>
          </p:cNvPr>
          <p:cNvSpPr>
            <a:spLocks noGrp="1"/>
          </p:cNvSpPr>
          <p:nvPr>
            <p:ph type="title"/>
          </p:nvPr>
        </p:nvSpPr>
        <p:spPr>
          <a:xfrm>
            <a:off x="1219200" y="647700"/>
            <a:ext cx="13487400" cy="2133600"/>
          </a:xfrm>
        </p:spPr>
        <p:txBody>
          <a:bodyPr>
            <a:normAutofit/>
          </a:bodyPr>
          <a:lstStyle/>
          <a:p>
            <a:r>
              <a:rPr lang="en-US" b="1" dirty="0"/>
              <a:t>EMPLOYEE SHARE OWNERSHIP PLANS (ESOPS) - </a:t>
            </a:r>
            <a:br>
              <a:rPr lang="en-US" b="1" dirty="0"/>
            </a:br>
            <a:r>
              <a:rPr lang="en-US" b="1" dirty="0"/>
              <a:t>A STRATEGIC TOOL FOR SUCCESSION</a:t>
            </a:r>
            <a:br>
              <a:rPr lang="en-US" b="1" dirty="0"/>
            </a:br>
            <a:endParaRPr lang="en-US" b="1" dirty="0"/>
          </a:p>
        </p:txBody>
      </p:sp>
      <p:sp>
        <p:nvSpPr>
          <p:cNvPr id="3" name="Content Placeholder 2">
            <a:extLst>
              <a:ext uri="{FF2B5EF4-FFF2-40B4-BE49-F238E27FC236}">
                <a16:creationId xmlns:a16="http://schemas.microsoft.com/office/drawing/2014/main" id="{7BE1ACBE-F4E7-BF6D-A4EA-A62E5ADD2043}"/>
              </a:ext>
            </a:extLst>
          </p:cNvPr>
          <p:cNvSpPr>
            <a:spLocks noGrp="1"/>
          </p:cNvSpPr>
          <p:nvPr>
            <p:ph idx="1"/>
          </p:nvPr>
        </p:nvSpPr>
        <p:spPr>
          <a:xfrm>
            <a:off x="1232115" y="2628900"/>
            <a:ext cx="6616485" cy="4525963"/>
          </a:xfrm>
        </p:spPr>
        <p:txBody>
          <a:bodyPr>
            <a:noAutofit/>
          </a:bodyPr>
          <a:lstStyle/>
          <a:p>
            <a:pPr marL="0" indent="0">
              <a:buNone/>
            </a:pPr>
            <a:r>
              <a:rPr lang="en-US" dirty="0"/>
              <a:t>An ESOP is a structured plan that allows employees to acquire equity in the business they help build – </a:t>
            </a:r>
            <a:r>
              <a:rPr lang="en-US" dirty="0">
                <a:solidFill>
                  <a:srgbClr val="00B00D"/>
                </a:solidFill>
              </a:rPr>
              <a:t>turning mindset into ownership</a:t>
            </a:r>
            <a:r>
              <a:rPr lang="en-US" dirty="0"/>
              <a:t>.</a:t>
            </a:r>
          </a:p>
          <a:p>
            <a:pPr marL="0" indent="0">
              <a:buNone/>
            </a:pPr>
            <a:endParaRPr lang="en-US" dirty="0"/>
          </a:p>
          <a:p>
            <a:pPr marL="0" indent="0">
              <a:buNone/>
            </a:pPr>
            <a:r>
              <a:rPr lang="en-US" sz="3600" b="1" dirty="0">
                <a:solidFill>
                  <a:srgbClr val="00B00D"/>
                </a:solidFill>
              </a:rPr>
              <a:t>Attract, retain, motivate and reward key people.</a:t>
            </a:r>
          </a:p>
        </p:txBody>
      </p:sp>
      <p:sp>
        <p:nvSpPr>
          <p:cNvPr id="9" name="Freeform 13">
            <a:extLst>
              <a:ext uri="{FF2B5EF4-FFF2-40B4-BE49-F238E27FC236}">
                <a16:creationId xmlns:a16="http://schemas.microsoft.com/office/drawing/2014/main" id="{98F22E55-8DA8-86D0-C661-9794AB8D913F}"/>
              </a:ext>
            </a:extLst>
          </p:cNvPr>
          <p:cNvSpPr/>
          <p:nvPr/>
        </p:nvSpPr>
        <p:spPr>
          <a:xfrm flipH="1">
            <a:off x="3962400" y="6817273"/>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0408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C1D4-0FF2-AE84-4D3C-2EFED87BAD51}"/>
            </a:ext>
          </a:extLst>
        </p:cNvPr>
        <p:cNvGrpSpPr/>
        <p:nvPr/>
      </p:nvGrpSpPr>
      <p:grpSpPr>
        <a:xfrm>
          <a:off x="0" y="0"/>
          <a:ext cx="0" cy="0"/>
          <a:chOff x="0" y="0"/>
          <a:chExt cx="0" cy="0"/>
        </a:xfrm>
      </p:grpSpPr>
      <p:grpSp>
        <p:nvGrpSpPr>
          <p:cNvPr id="6" name="Group 2">
            <a:extLst>
              <a:ext uri="{FF2B5EF4-FFF2-40B4-BE49-F238E27FC236}">
                <a16:creationId xmlns:a16="http://schemas.microsoft.com/office/drawing/2014/main" id="{55443D2A-863C-0762-F1C2-E3DE14F76774}"/>
              </a:ext>
            </a:extLst>
          </p:cNvPr>
          <p:cNvGrpSpPr/>
          <p:nvPr/>
        </p:nvGrpSpPr>
        <p:grpSpPr>
          <a:xfrm>
            <a:off x="0" y="0"/>
            <a:ext cx="6616486" cy="10287001"/>
            <a:chOff x="0" y="-46713"/>
            <a:chExt cx="4816593" cy="2522483"/>
          </a:xfrm>
        </p:grpSpPr>
        <p:sp>
          <p:nvSpPr>
            <p:cNvPr id="7" name="Freeform 3">
              <a:extLst>
                <a:ext uri="{FF2B5EF4-FFF2-40B4-BE49-F238E27FC236}">
                  <a16:creationId xmlns:a16="http://schemas.microsoft.com/office/drawing/2014/main" id="{339892B7-E9A5-8469-6E1B-2FBD7D75A76A}"/>
                </a:ext>
              </a:extLst>
            </p:cNvPr>
            <p:cNvSpPr/>
            <p:nvPr/>
          </p:nvSpPr>
          <p:spPr>
            <a:xfrm>
              <a:off x="0" y="-46713"/>
              <a:ext cx="4816592" cy="2522483"/>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8" name="TextBox 4">
              <a:extLst>
                <a:ext uri="{FF2B5EF4-FFF2-40B4-BE49-F238E27FC236}">
                  <a16:creationId xmlns:a16="http://schemas.microsoft.com/office/drawing/2014/main" id="{338DB2C7-1602-820B-03EC-62EC39528041}"/>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2" name="Title 1">
            <a:extLst>
              <a:ext uri="{FF2B5EF4-FFF2-40B4-BE49-F238E27FC236}">
                <a16:creationId xmlns:a16="http://schemas.microsoft.com/office/drawing/2014/main" id="{25CC2799-542E-55DE-37F5-810ECBC4A7FC}"/>
              </a:ext>
            </a:extLst>
          </p:cNvPr>
          <p:cNvSpPr>
            <a:spLocks noGrp="1"/>
          </p:cNvSpPr>
          <p:nvPr>
            <p:ph type="title"/>
          </p:nvPr>
        </p:nvSpPr>
        <p:spPr>
          <a:xfrm>
            <a:off x="9448800" y="647700"/>
            <a:ext cx="8839200" cy="1143000"/>
          </a:xfrm>
        </p:spPr>
        <p:txBody>
          <a:bodyPr>
            <a:normAutofit/>
          </a:bodyPr>
          <a:lstStyle/>
          <a:p>
            <a:r>
              <a:rPr lang="en-US" b="1" dirty="0"/>
              <a:t>STEP 14: EMPLOYEE OWNERSHIP</a:t>
            </a:r>
          </a:p>
        </p:txBody>
      </p:sp>
      <p:sp>
        <p:nvSpPr>
          <p:cNvPr id="3" name="Content Placeholder 2">
            <a:extLst>
              <a:ext uri="{FF2B5EF4-FFF2-40B4-BE49-F238E27FC236}">
                <a16:creationId xmlns:a16="http://schemas.microsoft.com/office/drawing/2014/main" id="{CC34E897-52EE-02CA-364E-BEDB85A09DC6}"/>
              </a:ext>
            </a:extLst>
          </p:cNvPr>
          <p:cNvSpPr>
            <a:spLocks noGrp="1"/>
          </p:cNvSpPr>
          <p:nvPr>
            <p:ph idx="1"/>
          </p:nvPr>
        </p:nvSpPr>
        <p:spPr>
          <a:xfrm>
            <a:off x="9448800" y="2095500"/>
            <a:ext cx="7543800" cy="5257800"/>
          </a:xfrm>
        </p:spPr>
        <p:txBody>
          <a:bodyPr>
            <a:noAutofit/>
          </a:bodyPr>
          <a:lstStyle/>
          <a:p>
            <a:r>
              <a:rPr lang="en-US" dirty="0"/>
              <a:t>A formal mechanism for transferring shares to employees</a:t>
            </a:r>
          </a:p>
          <a:p>
            <a:r>
              <a:rPr lang="en-US" dirty="0"/>
              <a:t>Designed to align employee interests with business performance</a:t>
            </a:r>
          </a:p>
          <a:p>
            <a:r>
              <a:rPr lang="en-US" dirty="0"/>
              <a:t>Commonly used in succession planning, especially for SMEs</a:t>
            </a:r>
          </a:p>
          <a:p>
            <a:r>
              <a:rPr lang="en-US" dirty="0"/>
              <a:t>Supported by Australian tax and legal frameworks</a:t>
            </a:r>
          </a:p>
        </p:txBody>
      </p:sp>
      <p:pic>
        <p:nvPicPr>
          <p:cNvPr id="5" name="Picture 4" descr="Hands holding pieces of chart">
            <a:extLst>
              <a:ext uri="{FF2B5EF4-FFF2-40B4-BE49-F238E27FC236}">
                <a16:creationId xmlns:a16="http://schemas.microsoft.com/office/drawing/2014/main" id="{4F6C7740-16EF-E4C7-233A-96A82FA4C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4" y="2078241"/>
            <a:ext cx="7543800" cy="5447107"/>
          </a:xfrm>
          <a:prstGeom prst="rect">
            <a:avLst/>
          </a:prstGeom>
        </p:spPr>
      </p:pic>
      <p:sp>
        <p:nvSpPr>
          <p:cNvPr id="9" name="Freeform 10">
            <a:extLst>
              <a:ext uri="{FF2B5EF4-FFF2-40B4-BE49-F238E27FC236}">
                <a16:creationId xmlns:a16="http://schemas.microsoft.com/office/drawing/2014/main" id="{192F5BE2-A03D-B884-5DD7-4D3D6B2496A7}"/>
              </a:ext>
            </a:extLst>
          </p:cNvPr>
          <p:cNvSpPr/>
          <p:nvPr/>
        </p:nvSpPr>
        <p:spPr>
          <a:xfrm>
            <a:off x="3227674" y="58293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904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0D41-ADBC-8DE3-DF86-86C206BA4044}"/>
              </a:ext>
            </a:extLst>
          </p:cNvPr>
          <p:cNvSpPr>
            <a:spLocks noGrp="1"/>
          </p:cNvSpPr>
          <p:nvPr>
            <p:ph type="title"/>
          </p:nvPr>
        </p:nvSpPr>
        <p:spPr/>
        <p:txBody>
          <a:bodyPr/>
          <a:lstStyle/>
          <a:p>
            <a:r>
              <a:rPr lang="en-AU" dirty="0"/>
              <a:t>START-UP ESOPs</a:t>
            </a:r>
            <a:endParaRPr lang="en-US" dirty="0"/>
          </a:p>
        </p:txBody>
      </p:sp>
      <p:sp>
        <p:nvSpPr>
          <p:cNvPr id="3" name="Content Placeholder 2">
            <a:extLst>
              <a:ext uri="{FF2B5EF4-FFF2-40B4-BE49-F238E27FC236}">
                <a16:creationId xmlns:a16="http://schemas.microsoft.com/office/drawing/2014/main" id="{26363C24-2A07-97F9-7522-94102C610D4D}"/>
              </a:ext>
            </a:extLst>
          </p:cNvPr>
          <p:cNvSpPr>
            <a:spLocks noGrp="1"/>
          </p:cNvSpPr>
          <p:nvPr>
            <p:ph idx="1"/>
          </p:nvPr>
        </p:nvSpPr>
        <p:spPr/>
        <p:txBody>
          <a:bodyPr>
            <a:normAutofit/>
          </a:bodyPr>
          <a:lstStyle/>
          <a:p>
            <a:pPr fontAlgn="base">
              <a:spcBef>
                <a:spcPts val="0"/>
              </a:spcBef>
            </a:pPr>
            <a:r>
              <a:rPr lang="en-US" sz="2800" dirty="0"/>
              <a:t>Designed to align the interests of employees with those of business owners, providing significant tax advantages and fostering a sense of ownership among employees. ​</a:t>
            </a:r>
          </a:p>
          <a:p>
            <a:pPr fontAlgn="base">
              <a:spcBef>
                <a:spcPts val="0"/>
              </a:spcBef>
            </a:pPr>
            <a:r>
              <a:rPr lang="en-US" sz="2800" dirty="0"/>
              <a:t>Restricted to businesses that meet certain conditions.​</a:t>
            </a:r>
          </a:p>
          <a:p>
            <a:pPr>
              <a:spcBef>
                <a:spcPts val="0"/>
              </a:spcBef>
            </a:pPr>
            <a:endParaRPr lang="en-US" sz="2800" dirty="0"/>
          </a:p>
        </p:txBody>
      </p:sp>
      <p:pic>
        <p:nvPicPr>
          <p:cNvPr id="15362" name="Picture 2" descr="Mixed raced employees">
            <a:extLst>
              <a:ext uri="{FF2B5EF4-FFF2-40B4-BE49-F238E27FC236}">
                <a16:creationId xmlns:a16="http://schemas.microsoft.com/office/drawing/2014/main" id="{4B029766-BEE5-C1AB-E16A-85F736ADE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1897" y="0"/>
            <a:ext cx="6691703" cy="88773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0">
            <a:extLst>
              <a:ext uri="{FF2B5EF4-FFF2-40B4-BE49-F238E27FC236}">
                <a16:creationId xmlns:a16="http://schemas.microsoft.com/office/drawing/2014/main" id="{9CE0883A-6760-AD1F-F56E-32B6F2D0F7C1}"/>
              </a:ext>
            </a:extLst>
          </p:cNvPr>
          <p:cNvSpPr/>
          <p:nvPr/>
        </p:nvSpPr>
        <p:spPr>
          <a:xfrm>
            <a:off x="13973628" y="3212534"/>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itle 5">
            <a:extLst>
              <a:ext uri="{FF2B5EF4-FFF2-40B4-BE49-F238E27FC236}">
                <a16:creationId xmlns:a16="http://schemas.microsoft.com/office/drawing/2014/main" id="{A6EA1DEF-9AB1-0E81-1B44-773E4857D2A4}"/>
              </a:ext>
            </a:extLst>
          </p:cNvPr>
          <p:cNvSpPr>
            <a:spLocks noGrp="1"/>
          </p:cNvSpPr>
          <p:nvPr/>
        </p:nvSpPr>
        <p:spPr>
          <a:xfrm>
            <a:off x="1501152" y="5836443"/>
            <a:ext cx="4152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endParaRPr lang="en-US" dirty="0"/>
          </a:p>
        </p:txBody>
      </p:sp>
      <p:sp>
        <p:nvSpPr>
          <p:cNvPr id="6" name="Content Placeholder 6">
            <a:extLst>
              <a:ext uri="{FF2B5EF4-FFF2-40B4-BE49-F238E27FC236}">
                <a16:creationId xmlns:a16="http://schemas.microsoft.com/office/drawing/2014/main" id="{0575D9C2-E063-4F48-5E23-FAA4EA1FE8CE}"/>
              </a:ext>
            </a:extLst>
          </p:cNvPr>
          <p:cNvSpPr>
            <a:spLocks noGrp="1"/>
          </p:cNvSpPr>
          <p:nvPr/>
        </p:nvSpPr>
        <p:spPr>
          <a:xfrm>
            <a:off x="1235761" y="5264376"/>
            <a:ext cx="45001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7355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17355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7355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7355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355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00B00D"/>
                </a:solidFill>
              </a:rPr>
              <a:t>Employer Eligibility</a:t>
            </a:r>
          </a:p>
          <a:p>
            <a:r>
              <a:rPr lang="en-US" sz="2800" dirty="0">
                <a:solidFill>
                  <a:schemeClr val="tx1"/>
                </a:solidFill>
              </a:rPr>
              <a:t>Not listed </a:t>
            </a:r>
            <a:r>
              <a:rPr lang="en-US" sz="2800" b="1" dirty="0">
                <a:solidFill>
                  <a:schemeClr val="tx1"/>
                </a:solidFill>
              </a:rPr>
              <a:t>on</a:t>
            </a:r>
            <a:r>
              <a:rPr lang="en-US" sz="2800" dirty="0">
                <a:solidFill>
                  <a:schemeClr val="tx1"/>
                </a:solidFill>
              </a:rPr>
              <a:t> public exchange</a:t>
            </a:r>
          </a:p>
          <a:p>
            <a:r>
              <a:rPr lang="en-US" sz="2800" dirty="0">
                <a:solidFill>
                  <a:schemeClr val="tx1"/>
                </a:solidFill>
              </a:rPr>
              <a:t>Aggregated turnover of less than $50m</a:t>
            </a:r>
          </a:p>
          <a:p>
            <a:r>
              <a:rPr lang="en-US" sz="2800" dirty="0">
                <a:solidFill>
                  <a:schemeClr val="tx1"/>
                </a:solidFill>
              </a:rPr>
              <a:t>Less than 10 years old</a:t>
            </a:r>
          </a:p>
          <a:p>
            <a:r>
              <a:rPr lang="en-US" sz="2800" dirty="0">
                <a:solidFill>
                  <a:schemeClr val="tx1"/>
                </a:solidFill>
              </a:rPr>
              <a:t>Australian resident taxpayer</a:t>
            </a:r>
          </a:p>
        </p:txBody>
      </p:sp>
      <p:sp>
        <p:nvSpPr>
          <p:cNvPr id="7" name="Content Placeholder 6">
            <a:extLst>
              <a:ext uri="{FF2B5EF4-FFF2-40B4-BE49-F238E27FC236}">
                <a16:creationId xmlns:a16="http://schemas.microsoft.com/office/drawing/2014/main" id="{8E3F9BE6-C1A0-52DE-830E-F24BA35A6FF6}"/>
              </a:ext>
            </a:extLst>
          </p:cNvPr>
          <p:cNvSpPr txBox="1">
            <a:spLocks/>
          </p:cNvSpPr>
          <p:nvPr/>
        </p:nvSpPr>
        <p:spPr>
          <a:xfrm>
            <a:off x="6316528" y="5264376"/>
            <a:ext cx="4500168" cy="4351338"/>
          </a:xfrm>
          <a:prstGeom prst="rect">
            <a:avLst/>
          </a:prstGeom>
        </p:spPr>
        <p:txBody>
          <a:bodyPr vert="horz" lIns="91440" tIns="45720" rIns="91440" bIns="4572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7355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17355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7355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7355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355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00B00D"/>
                </a:solidFill>
              </a:rPr>
              <a:t>Employee Eligibility</a:t>
            </a:r>
          </a:p>
          <a:p>
            <a:r>
              <a:rPr lang="en-US" sz="2800" dirty="0">
                <a:solidFill>
                  <a:schemeClr val="tx1"/>
                </a:solidFill>
              </a:rPr>
              <a:t>Less than 10% of shares (and voting rights)</a:t>
            </a:r>
          </a:p>
          <a:p>
            <a:r>
              <a:rPr lang="en-US" sz="2800" dirty="0">
                <a:solidFill>
                  <a:schemeClr val="tx1"/>
                </a:solidFill>
              </a:rPr>
              <a:t>Employed by holding company or subsidiary</a:t>
            </a:r>
          </a:p>
          <a:p>
            <a:r>
              <a:rPr lang="en-US" sz="2800" dirty="0">
                <a:solidFill>
                  <a:schemeClr val="tx1"/>
                </a:solidFill>
              </a:rPr>
              <a:t>Less than 15% discount</a:t>
            </a:r>
          </a:p>
          <a:p>
            <a:r>
              <a:rPr lang="en-US" sz="2800" dirty="0">
                <a:solidFill>
                  <a:schemeClr val="tx1"/>
                </a:solidFill>
              </a:rPr>
              <a:t>Hold for more than 3 years</a:t>
            </a:r>
          </a:p>
          <a:p>
            <a:r>
              <a:rPr lang="en-US" sz="2800" dirty="0">
                <a:solidFill>
                  <a:schemeClr val="tx1"/>
                </a:solidFill>
              </a:rPr>
              <a:t>75% of employees with more than 3 years service</a:t>
            </a:r>
          </a:p>
          <a:p>
            <a:endParaRPr lang="en-US" sz="2800" dirty="0">
              <a:solidFill>
                <a:schemeClr val="tx1"/>
              </a:solidFill>
            </a:endParaRPr>
          </a:p>
          <a:p>
            <a:endParaRPr lang="en-US" sz="2800" dirty="0"/>
          </a:p>
        </p:txBody>
      </p:sp>
    </p:spTree>
    <p:extLst>
      <p:ext uri="{BB962C8B-B14F-4D97-AF65-F5344CB8AC3E}">
        <p14:creationId xmlns:p14="http://schemas.microsoft.com/office/powerpoint/2010/main" val="349183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7B95-E609-99DA-6D9D-527FFC76EB52}"/>
              </a:ext>
            </a:extLst>
          </p:cNvPr>
          <p:cNvSpPr>
            <a:spLocks noGrp="1"/>
          </p:cNvSpPr>
          <p:nvPr>
            <p:ph type="title"/>
          </p:nvPr>
        </p:nvSpPr>
        <p:spPr>
          <a:xfrm>
            <a:off x="1219200" y="647700"/>
            <a:ext cx="8229600" cy="1447800"/>
          </a:xfrm>
        </p:spPr>
        <p:txBody>
          <a:bodyPr/>
          <a:lstStyle/>
          <a:p>
            <a:r>
              <a:rPr lang="en-AU" dirty="0"/>
              <a:t>THE PEAK PERFORMANCE TRUST</a:t>
            </a:r>
            <a:br>
              <a:rPr lang="en-AU" dirty="0"/>
            </a:br>
            <a:r>
              <a:rPr lang="en-AU" dirty="0"/>
              <a:t>(A DEFERRED TAX PLAN)</a:t>
            </a:r>
            <a:endParaRPr lang="en-US" dirty="0"/>
          </a:p>
        </p:txBody>
      </p:sp>
      <p:sp>
        <p:nvSpPr>
          <p:cNvPr id="3" name="Content Placeholder 2">
            <a:extLst>
              <a:ext uri="{FF2B5EF4-FFF2-40B4-BE49-F238E27FC236}">
                <a16:creationId xmlns:a16="http://schemas.microsoft.com/office/drawing/2014/main" id="{CFBA6D2B-B70B-502D-513F-3DAAD4B29E78}"/>
              </a:ext>
            </a:extLst>
          </p:cNvPr>
          <p:cNvSpPr>
            <a:spLocks noGrp="1"/>
          </p:cNvSpPr>
          <p:nvPr>
            <p:ph idx="1"/>
          </p:nvPr>
        </p:nvSpPr>
        <p:spPr>
          <a:xfrm>
            <a:off x="1219200" y="2247900"/>
            <a:ext cx="9677400" cy="8039100"/>
          </a:xfrm>
        </p:spPr>
        <p:txBody>
          <a:bodyPr>
            <a:normAutofit/>
          </a:bodyPr>
          <a:lstStyle/>
          <a:p>
            <a:pPr marL="0" indent="0">
              <a:lnSpc>
                <a:spcPct val="110000"/>
              </a:lnSpc>
              <a:spcBef>
                <a:spcPts val="0"/>
              </a:spcBef>
              <a:buNone/>
            </a:pPr>
            <a:r>
              <a:rPr lang="en-US" sz="2800" dirty="0"/>
              <a:t>A Peak Performance Trust or PPT is an employer-created ESOP trust into which contributions are made on behalf of, and for the benefit of, the company’s employees. </a:t>
            </a:r>
          </a:p>
          <a:p>
            <a:pPr marL="0" indent="0">
              <a:lnSpc>
                <a:spcPct val="110000"/>
              </a:lnSpc>
              <a:spcBef>
                <a:spcPts val="0"/>
              </a:spcBef>
              <a:buNone/>
            </a:pPr>
            <a:endParaRPr lang="en-US" sz="2800" dirty="0"/>
          </a:p>
          <a:p>
            <a:pPr marL="0" indent="0">
              <a:lnSpc>
                <a:spcPct val="110000"/>
              </a:lnSpc>
              <a:spcBef>
                <a:spcPts val="0"/>
              </a:spcBef>
              <a:buNone/>
            </a:pPr>
            <a:r>
              <a:rPr lang="en-US" sz="2800" dirty="0"/>
              <a:t>The company commits to investing an amount of money into the trust on a regular basis, contingent upon participating employees achieving predetermined performance outcomes (often profitability targets). </a:t>
            </a:r>
          </a:p>
          <a:p>
            <a:pPr marL="0" indent="0">
              <a:lnSpc>
                <a:spcPct val="110000"/>
              </a:lnSpc>
              <a:spcBef>
                <a:spcPts val="0"/>
              </a:spcBef>
              <a:buNone/>
            </a:pPr>
            <a:endParaRPr lang="en-US" sz="2800" dirty="0"/>
          </a:p>
          <a:p>
            <a:pPr marL="0" indent="0">
              <a:lnSpc>
                <a:spcPct val="110000"/>
              </a:lnSpc>
              <a:spcBef>
                <a:spcPts val="0"/>
              </a:spcBef>
              <a:buNone/>
            </a:pPr>
            <a:r>
              <a:rPr lang="en-US" sz="2800" dirty="0"/>
              <a:t>As the profits increase, so too does the contribution to the ESOP and the ability to purchase equity on the employer entity.</a:t>
            </a:r>
          </a:p>
          <a:p>
            <a:pPr marL="0" indent="0">
              <a:lnSpc>
                <a:spcPct val="110000"/>
              </a:lnSpc>
              <a:spcBef>
                <a:spcPts val="0"/>
              </a:spcBef>
              <a:buNone/>
            </a:pPr>
            <a:endParaRPr lang="en-US" sz="2800" dirty="0"/>
          </a:p>
          <a:p>
            <a:pPr marL="0" indent="0">
              <a:lnSpc>
                <a:spcPct val="110000"/>
              </a:lnSpc>
              <a:spcBef>
                <a:spcPts val="0"/>
              </a:spcBef>
              <a:buNone/>
            </a:pPr>
            <a:r>
              <a:rPr lang="en-US" sz="2800" dirty="0"/>
              <a:t>Under this plan, </a:t>
            </a:r>
            <a:r>
              <a:rPr lang="en-US" sz="2800" dirty="0">
                <a:solidFill>
                  <a:srgbClr val="00B00D"/>
                </a:solidFill>
              </a:rPr>
              <a:t>employees are not taxed at the time of receiving the shares</a:t>
            </a:r>
            <a:r>
              <a:rPr lang="en-US" sz="2800" dirty="0"/>
              <a:t>. Instead, the tax is deferred until the shares become unrestricted.</a:t>
            </a:r>
          </a:p>
          <a:p>
            <a:pPr marL="0" indent="0">
              <a:lnSpc>
                <a:spcPct val="110000"/>
              </a:lnSpc>
              <a:spcBef>
                <a:spcPts val="0"/>
              </a:spcBef>
              <a:buNone/>
            </a:pPr>
            <a:endParaRPr lang="en-US" sz="2800" dirty="0"/>
          </a:p>
          <a:p>
            <a:pPr>
              <a:lnSpc>
                <a:spcPct val="110000"/>
              </a:lnSpc>
              <a:spcBef>
                <a:spcPts val="0"/>
              </a:spcBef>
            </a:pPr>
            <a:endParaRPr lang="en-US" sz="2800" dirty="0"/>
          </a:p>
        </p:txBody>
      </p:sp>
      <p:pic>
        <p:nvPicPr>
          <p:cNvPr id="4" name="Picture 3" descr="A group of people sitting at a table&#10;&#10;Description automatically generated">
            <a:extLst>
              <a:ext uri="{FF2B5EF4-FFF2-40B4-BE49-F238E27FC236}">
                <a16:creationId xmlns:a16="http://schemas.microsoft.com/office/drawing/2014/main" id="{B12687B6-6E2C-5532-8A27-EC2015667549}"/>
              </a:ext>
            </a:extLst>
          </p:cNvPr>
          <p:cNvPicPr>
            <a:picLocks noChangeAspect="1"/>
          </p:cNvPicPr>
          <p:nvPr/>
        </p:nvPicPr>
        <p:blipFill rotWithShape="1">
          <a:blip r:embed="rId2">
            <a:extLst>
              <a:ext uri="{28A0092B-C50C-407E-A947-70E740481C1C}">
                <a14:useLocalDpi xmlns:a14="http://schemas.microsoft.com/office/drawing/2010/main" val="0"/>
              </a:ext>
            </a:extLst>
          </a:blip>
          <a:srcRect l="35435" r="16992"/>
          <a:stretch/>
        </p:blipFill>
        <p:spPr>
          <a:xfrm>
            <a:off x="12683671" y="0"/>
            <a:ext cx="5600700" cy="6858000"/>
          </a:xfrm>
          <a:prstGeom prst="rect">
            <a:avLst/>
          </a:prstGeom>
        </p:spPr>
      </p:pic>
      <p:sp>
        <p:nvSpPr>
          <p:cNvPr id="5" name="Freeform 5">
            <a:extLst>
              <a:ext uri="{FF2B5EF4-FFF2-40B4-BE49-F238E27FC236}">
                <a16:creationId xmlns:a16="http://schemas.microsoft.com/office/drawing/2014/main" id="{5C5C96B1-6B16-BA3B-1405-CE422EBF821A}"/>
              </a:ext>
            </a:extLst>
          </p:cNvPr>
          <p:cNvSpPr/>
          <p:nvPr/>
        </p:nvSpPr>
        <p:spPr>
          <a:xfrm>
            <a:off x="10051232" y="2862173"/>
            <a:ext cx="5264878" cy="74248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47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E84A9D-51F5-48FB-B12A-FF631CB62115}"/>
              </a:ext>
            </a:extLst>
          </p:cNvPr>
          <p:cNvSpPr/>
          <p:nvPr/>
        </p:nvSpPr>
        <p:spPr>
          <a:xfrm>
            <a:off x="0" y="0"/>
            <a:ext cx="18288000" cy="10287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1600">
              <a:solidFill>
                <a:prstClr val="white"/>
              </a:solidFill>
              <a:latin typeface="Montserrat Bold" panose="00000800000000000000" pitchFamily="2" charset="0"/>
            </a:endParaRPr>
          </a:p>
        </p:txBody>
      </p:sp>
      <p:sp>
        <p:nvSpPr>
          <p:cNvPr id="4" name="Content Placeholder 4">
            <a:extLst>
              <a:ext uri="{FF2B5EF4-FFF2-40B4-BE49-F238E27FC236}">
                <a16:creationId xmlns:a16="http://schemas.microsoft.com/office/drawing/2014/main" id="{193D3F30-1190-4C01-B74E-5B72E043E973}"/>
              </a:ext>
            </a:extLst>
          </p:cNvPr>
          <p:cNvSpPr txBox="1">
            <a:spLocks/>
          </p:cNvSpPr>
          <p:nvPr/>
        </p:nvSpPr>
        <p:spPr>
          <a:xfrm>
            <a:off x="0" y="1285875"/>
            <a:ext cx="18288000" cy="7698411"/>
          </a:xfrm>
          <a:prstGeom prst="rect">
            <a:avLst/>
          </a:prstGeom>
        </p:spPr>
        <p:txBody>
          <a:bodyPr vert="horz" lIns="137160" tIns="68580" rIns="137160" bIns="68580" rtlCol="0" anchor="t">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defRPr/>
            </a:pPr>
            <a:r>
              <a:rPr lang="en-US" sz="2000" dirty="0">
                <a:solidFill>
                  <a:srgbClr val="00B00D"/>
                </a:solidFill>
                <a:latin typeface="Montserrat Bold" panose="00000800000000000000" pitchFamily="2" charset="0"/>
              </a:rPr>
              <a:t>SMITH ENGINEERING PEAK PERFORMANCE TRUST</a:t>
            </a:r>
          </a:p>
          <a:p>
            <a:pPr marL="0" indent="0" defTabSz="1371600">
              <a:spcBef>
                <a:spcPts val="1500"/>
              </a:spcBef>
              <a:buNone/>
              <a:defRPr/>
            </a:pPr>
            <a:endParaRPr lang="en-US" sz="1600" dirty="0">
              <a:solidFill>
                <a:srgbClr val="00B00D"/>
              </a:solidFill>
              <a:latin typeface="Montserrat Bold" panose="00000800000000000000" pitchFamily="2" charset="0"/>
            </a:endParaRPr>
          </a:p>
          <a:p>
            <a:pPr marL="0" indent="0" defTabSz="1371600">
              <a:spcBef>
                <a:spcPts val="1500"/>
              </a:spcBef>
              <a:buNone/>
              <a:defRPr/>
            </a:pPr>
            <a:endParaRPr lang="en-US" sz="1600" dirty="0">
              <a:solidFill>
                <a:srgbClr val="00B00D"/>
              </a:solidFill>
              <a:latin typeface="Montserrat Bold" panose="00000800000000000000" pitchFamily="2" charset="0"/>
            </a:endParaRPr>
          </a:p>
        </p:txBody>
      </p:sp>
      <p:grpSp>
        <p:nvGrpSpPr>
          <p:cNvPr id="17" name="Group 16">
            <a:extLst>
              <a:ext uri="{FF2B5EF4-FFF2-40B4-BE49-F238E27FC236}">
                <a16:creationId xmlns:a16="http://schemas.microsoft.com/office/drawing/2014/main" id="{E4FD133A-1BF0-47CB-96A2-084CFDA1790B}"/>
              </a:ext>
            </a:extLst>
          </p:cNvPr>
          <p:cNvGrpSpPr/>
          <p:nvPr/>
        </p:nvGrpSpPr>
        <p:grpSpPr>
          <a:xfrm>
            <a:off x="4179095" y="3943733"/>
            <a:ext cx="2057400" cy="2380145"/>
            <a:chOff x="1533525" y="4113099"/>
            <a:chExt cx="1371600" cy="1586763"/>
          </a:xfrm>
          <a:solidFill>
            <a:srgbClr val="173554"/>
          </a:solidFill>
        </p:grpSpPr>
        <p:sp>
          <p:nvSpPr>
            <p:cNvPr id="6" name="Cylinder 5">
              <a:extLst>
                <a:ext uri="{FF2B5EF4-FFF2-40B4-BE49-F238E27FC236}">
                  <a16:creationId xmlns:a16="http://schemas.microsoft.com/office/drawing/2014/main" id="{B5242994-BE0D-4FC2-B077-6D5E6229EE86}"/>
                </a:ext>
              </a:extLst>
            </p:cNvPr>
            <p:cNvSpPr/>
            <p:nvPr/>
          </p:nvSpPr>
          <p:spPr>
            <a:xfrm>
              <a:off x="1609725" y="4928337"/>
              <a:ext cx="1295400" cy="771525"/>
            </a:xfrm>
            <a:prstGeom prst="can">
              <a:avLst/>
            </a:prstGeom>
            <a:solidFill>
              <a:srgbClr val="00B00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1600">
                <a:solidFill>
                  <a:prstClr val="white"/>
                </a:solidFill>
                <a:latin typeface="Montserrat Bold" panose="00000800000000000000" pitchFamily="2" charset="0"/>
              </a:endParaRPr>
            </a:p>
          </p:txBody>
        </p:sp>
        <p:pic>
          <p:nvPicPr>
            <p:cNvPr id="14" name="Graphic 13" descr="Man">
              <a:extLst>
                <a:ext uri="{FF2B5EF4-FFF2-40B4-BE49-F238E27FC236}">
                  <a16:creationId xmlns:a16="http://schemas.microsoft.com/office/drawing/2014/main" id="{70A1D7C3-C5BC-421A-8617-8185E19FF4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3525" y="4113099"/>
              <a:ext cx="914400" cy="914400"/>
            </a:xfrm>
            <a:prstGeom prst="rect">
              <a:avLst/>
            </a:prstGeom>
          </p:spPr>
        </p:pic>
      </p:grpSp>
      <p:pic>
        <p:nvPicPr>
          <p:cNvPr id="16" name="Graphic 15" descr="Safe">
            <a:extLst>
              <a:ext uri="{FF2B5EF4-FFF2-40B4-BE49-F238E27FC236}">
                <a16:creationId xmlns:a16="http://schemas.microsoft.com/office/drawing/2014/main" id="{9D860493-9523-4EEB-8182-4C59C1DBE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57450" y="4107272"/>
            <a:ext cx="1914525" cy="1914525"/>
          </a:xfrm>
          <a:prstGeom prst="rect">
            <a:avLst/>
          </a:prstGeom>
        </p:spPr>
      </p:pic>
      <p:sp>
        <p:nvSpPr>
          <p:cNvPr id="7" name="Content Placeholder 4">
            <a:extLst>
              <a:ext uri="{FF2B5EF4-FFF2-40B4-BE49-F238E27FC236}">
                <a16:creationId xmlns:a16="http://schemas.microsoft.com/office/drawing/2014/main" id="{5B4F1BED-D36B-4098-88EA-EC9D7295BDF0}"/>
              </a:ext>
            </a:extLst>
          </p:cNvPr>
          <p:cNvSpPr txBox="1">
            <a:spLocks/>
          </p:cNvSpPr>
          <p:nvPr/>
        </p:nvSpPr>
        <p:spPr>
          <a:xfrm>
            <a:off x="1988115" y="3959041"/>
            <a:ext cx="2410149" cy="1846436"/>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SHAREHOLDERS</a:t>
            </a:r>
          </a:p>
          <a:p>
            <a:pPr marL="0" indent="0" algn="ctr" defTabSz="1371600">
              <a:lnSpc>
                <a:spcPct val="100000"/>
              </a:lnSpc>
              <a:spcBef>
                <a:spcPts val="0"/>
              </a:spcBef>
              <a:buNone/>
              <a:defRPr/>
            </a:pPr>
            <a:endParaRPr lang="en-US" sz="1600" dirty="0">
              <a:solidFill>
                <a:prstClr val="white"/>
              </a:solidFill>
              <a:latin typeface="Montserrat Bold" panose="00000800000000000000" pitchFamily="2" charset="0"/>
            </a:endParaRPr>
          </a:p>
          <a:p>
            <a:pPr marL="0" indent="0" algn="ctr" defTabSz="1371600">
              <a:lnSpc>
                <a:spcPct val="100000"/>
              </a:lnSpc>
              <a:spcBef>
                <a:spcPts val="0"/>
              </a:spcBef>
              <a:buNone/>
              <a:defRPr/>
            </a:pPr>
            <a:r>
              <a:rPr lang="en-US" sz="1600" dirty="0">
                <a:solidFill>
                  <a:srgbClr val="00B00D"/>
                </a:solidFill>
                <a:latin typeface="Montserrat Bold" panose="00000800000000000000" pitchFamily="2" charset="0"/>
              </a:rPr>
              <a:t>MR AND MRS SMITH</a:t>
            </a:r>
          </a:p>
        </p:txBody>
      </p:sp>
      <p:sp>
        <p:nvSpPr>
          <p:cNvPr id="22" name="Content Placeholder 4">
            <a:extLst>
              <a:ext uri="{FF2B5EF4-FFF2-40B4-BE49-F238E27FC236}">
                <a16:creationId xmlns:a16="http://schemas.microsoft.com/office/drawing/2014/main" id="{964E7766-686F-4445-8A4D-A45D2B7698BE}"/>
              </a:ext>
            </a:extLst>
          </p:cNvPr>
          <p:cNvSpPr txBox="1">
            <a:spLocks/>
          </p:cNvSpPr>
          <p:nvPr/>
        </p:nvSpPr>
        <p:spPr>
          <a:xfrm>
            <a:off x="12151519" y="5806604"/>
            <a:ext cx="2128838" cy="148188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a:solidFill>
                  <a:prstClr val="white"/>
                </a:solidFill>
                <a:latin typeface="Montserrat Bold" panose="00000800000000000000" pitchFamily="2" charset="0"/>
              </a:rPr>
              <a:t>PEAK</a:t>
            </a:r>
          </a:p>
          <a:p>
            <a:pPr marL="0" indent="0" algn="ctr" defTabSz="1371600">
              <a:lnSpc>
                <a:spcPct val="100000"/>
              </a:lnSpc>
              <a:spcBef>
                <a:spcPts val="0"/>
              </a:spcBef>
              <a:buNone/>
              <a:defRPr/>
            </a:pPr>
            <a:r>
              <a:rPr lang="en-US" sz="1600">
                <a:solidFill>
                  <a:prstClr val="white"/>
                </a:solidFill>
                <a:latin typeface="Montserrat Bold" panose="00000800000000000000" pitchFamily="2" charset="0"/>
              </a:rPr>
              <a:t>PERFORMANCE </a:t>
            </a:r>
          </a:p>
          <a:p>
            <a:pPr marL="0" indent="0" algn="ctr" defTabSz="1371600">
              <a:lnSpc>
                <a:spcPct val="100000"/>
              </a:lnSpc>
              <a:spcBef>
                <a:spcPts val="0"/>
              </a:spcBef>
              <a:buNone/>
              <a:defRPr/>
            </a:pPr>
            <a:r>
              <a:rPr lang="en-US" sz="1600">
                <a:solidFill>
                  <a:prstClr val="white"/>
                </a:solidFill>
                <a:latin typeface="Montserrat Bold" panose="00000800000000000000" pitchFamily="2" charset="0"/>
              </a:rPr>
              <a:t>TRUST</a:t>
            </a:r>
          </a:p>
        </p:txBody>
      </p:sp>
      <p:pic>
        <p:nvPicPr>
          <p:cNvPr id="11" name="Graphic 10" descr="Group">
            <a:extLst>
              <a:ext uri="{FF2B5EF4-FFF2-40B4-BE49-F238E27FC236}">
                <a16:creationId xmlns:a16="http://schemas.microsoft.com/office/drawing/2014/main" id="{0827DBE1-5B7F-4074-BDD1-DFFE3A9F6E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98405" y="6839145"/>
            <a:ext cx="2057400" cy="2057400"/>
          </a:xfrm>
          <a:prstGeom prst="rect">
            <a:avLst/>
          </a:prstGeom>
        </p:spPr>
      </p:pic>
      <p:sp>
        <p:nvSpPr>
          <p:cNvPr id="26" name="Content Placeholder 4">
            <a:extLst>
              <a:ext uri="{FF2B5EF4-FFF2-40B4-BE49-F238E27FC236}">
                <a16:creationId xmlns:a16="http://schemas.microsoft.com/office/drawing/2014/main" id="{712A7E5D-6041-44AB-B746-2959697284EA}"/>
              </a:ext>
            </a:extLst>
          </p:cNvPr>
          <p:cNvSpPr txBox="1">
            <a:spLocks/>
          </p:cNvSpPr>
          <p:nvPr/>
        </p:nvSpPr>
        <p:spPr>
          <a:xfrm>
            <a:off x="14151525" y="6921112"/>
            <a:ext cx="2456430" cy="2344604"/>
          </a:xfrm>
          <a:prstGeom prst="rect">
            <a:avLst/>
          </a:prstGeom>
        </p:spPr>
        <p:txBody>
          <a:bodyPr vert="horz" lIns="137160" tIns="68580" rIns="137160" bIns="68580" rtlCol="0" anchor="t">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KEY</a:t>
            </a:r>
          </a:p>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EMPLOYEES</a:t>
            </a:r>
          </a:p>
          <a:p>
            <a:pPr marL="0" indent="0" algn="ctr" defTabSz="1371600">
              <a:lnSpc>
                <a:spcPct val="100000"/>
              </a:lnSpc>
              <a:spcBef>
                <a:spcPts val="0"/>
              </a:spcBef>
              <a:buNone/>
              <a:defRPr/>
            </a:pPr>
            <a:endParaRPr lang="en-US" sz="1600" dirty="0">
              <a:solidFill>
                <a:prstClr val="white"/>
              </a:solidFill>
              <a:latin typeface="Montserrat Bold" panose="00000800000000000000" pitchFamily="2" charset="0"/>
            </a:endParaRPr>
          </a:p>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Invited under rules set by company i.e., 12 months of service</a:t>
            </a:r>
          </a:p>
        </p:txBody>
      </p:sp>
      <p:sp>
        <p:nvSpPr>
          <p:cNvPr id="27" name="Content Placeholder 4">
            <a:extLst>
              <a:ext uri="{FF2B5EF4-FFF2-40B4-BE49-F238E27FC236}">
                <a16:creationId xmlns:a16="http://schemas.microsoft.com/office/drawing/2014/main" id="{802630EA-ADF5-4B0A-A0E5-1D145169B050}"/>
              </a:ext>
            </a:extLst>
          </p:cNvPr>
          <p:cNvSpPr txBox="1">
            <a:spLocks/>
          </p:cNvSpPr>
          <p:nvPr/>
        </p:nvSpPr>
        <p:spPr>
          <a:xfrm>
            <a:off x="13891239" y="2419155"/>
            <a:ext cx="2300286" cy="1481883"/>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CORPORATE</a:t>
            </a:r>
          </a:p>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TRUSTEE </a:t>
            </a:r>
          </a:p>
          <a:p>
            <a:pPr marL="0" indent="0" algn="ctr" defTabSz="1371600">
              <a:lnSpc>
                <a:spcPct val="100000"/>
              </a:lnSpc>
              <a:spcBef>
                <a:spcPts val="0"/>
              </a:spcBef>
              <a:buNone/>
              <a:defRPr/>
            </a:pPr>
            <a:r>
              <a:rPr lang="en-US" sz="1600" b="1" dirty="0">
                <a:solidFill>
                  <a:prstClr val="white"/>
                </a:solidFill>
                <a:latin typeface="Montserrat Bold" panose="00000800000000000000" pitchFamily="2" charset="0"/>
              </a:rPr>
              <a:t>(Smith Engineering Nominees Pty Ltd)</a:t>
            </a:r>
          </a:p>
        </p:txBody>
      </p:sp>
      <p:pic>
        <p:nvPicPr>
          <p:cNvPr id="1026" name="Picture 2" descr="Trust Icons - Download Free Vector Icons | Noun Project">
            <a:extLst>
              <a:ext uri="{FF2B5EF4-FFF2-40B4-BE49-F238E27FC236}">
                <a16:creationId xmlns:a16="http://schemas.microsoft.com/office/drawing/2014/main" id="{A44A586F-DBC3-432D-9503-2A4DFDEACB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501563" y="258476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947F0C23-752C-4DCB-BA65-8297A8BB2244}"/>
              </a:ext>
            </a:extLst>
          </p:cNvPr>
          <p:cNvSpPr txBox="1">
            <a:spLocks/>
          </p:cNvSpPr>
          <p:nvPr/>
        </p:nvSpPr>
        <p:spPr>
          <a:xfrm>
            <a:off x="6089597" y="6481625"/>
            <a:ext cx="2128838" cy="148188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srgbClr val="00B00D"/>
                </a:solidFill>
                <a:latin typeface="Montserrat Bold" panose="00000800000000000000" pitchFamily="2" charset="0"/>
              </a:rPr>
              <a:t>PROFIT </a:t>
            </a:r>
          </a:p>
          <a:p>
            <a:pPr marL="0" indent="0" algn="ctr" defTabSz="1371600">
              <a:lnSpc>
                <a:spcPct val="100000"/>
              </a:lnSpc>
              <a:spcBef>
                <a:spcPts val="0"/>
              </a:spcBef>
              <a:buNone/>
              <a:defRPr/>
            </a:pPr>
            <a:r>
              <a:rPr lang="en-US" sz="1600" dirty="0">
                <a:solidFill>
                  <a:srgbClr val="00B00D"/>
                </a:solidFill>
                <a:latin typeface="Montserrat Bold" panose="00000800000000000000" pitchFamily="2" charset="0"/>
              </a:rPr>
              <a:t>SHARE</a:t>
            </a:r>
          </a:p>
        </p:txBody>
      </p:sp>
      <p:sp>
        <p:nvSpPr>
          <p:cNvPr id="32" name="Content Placeholder 4">
            <a:extLst>
              <a:ext uri="{FF2B5EF4-FFF2-40B4-BE49-F238E27FC236}">
                <a16:creationId xmlns:a16="http://schemas.microsoft.com/office/drawing/2014/main" id="{E7A93153-B45D-40F8-9E3D-328E9AB315B9}"/>
              </a:ext>
            </a:extLst>
          </p:cNvPr>
          <p:cNvSpPr txBox="1">
            <a:spLocks/>
          </p:cNvSpPr>
          <p:nvPr/>
        </p:nvSpPr>
        <p:spPr>
          <a:xfrm>
            <a:off x="6231952" y="4454808"/>
            <a:ext cx="2128838" cy="148188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srgbClr val="00B00D"/>
                </a:solidFill>
                <a:latin typeface="Montserrat Bold" panose="00000800000000000000" pitchFamily="2" charset="0"/>
              </a:rPr>
              <a:t>BUYS EQUITY</a:t>
            </a:r>
          </a:p>
        </p:txBody>
      </p:sp>
      <p:cxnSp>
        <p:nvCxnSpPr>
          <p:cNvPr id="40" name="Straight Arrow Connector 39">
            <a:extLst>
              <a:ext uri="{FF2B5EF4-FFF2-40B4-BE49-F238E27FC236}">
                <a16:creationId xmlns:a16="http://schemas.microsoft.com/office/drawing/2014/main" id="{CB7131CD-9DB9-4960-AAE4-2540D99CA7BE}"/>
              </a:ext>
            </a:extLst>
          </p:cNvPr>
          <p:cNvCxnSpPr>
            <a:cxnSpLocks/>
          </p:cNvCxnSpPr>
          <p:nvPr/>
        </p:nvCxnSpPr>
        <p:spPr>
          <a:xfrm flipV="1">
            <a:off x="6089597" y="5178911"/>
            <a:ext cx="6224634" cy="2746070"/>
          </a:xfrm>
          <a:prstGeom prst="straightConnector1">
            <a:avLst/>
          </a:prstGeom>
          <a:ln w="19050">
            <a:prstDash val="dash"/>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EC1E9A0F-7E0E-4481-8417-5D4871B01EA6}"/>
              </a:ext>
            </a:extLst>
          </p:cNvPr>
          <p:cNvCxnSpPr>
            <a:cxnSpLocks/>
          </p:cNvCxnSpPr>
          <p:nvPr/>
        </p:nvCxnSpPr>
        <p:spPr>
          <a:xfrm flipH="1">
            <a:off x="5929747" y="4882257"/>
            <a:ext cx="6384485" cy="19089"/>
          </a:xfrm>
          <a:prstGeom prst="straightConnector1">
            <a:avLst/>
          </a:prstGeom>
          <a:ln w="19050">
            <a:prstDash val="dash"/>
            <a:tailEnd type="triangle"/>
          </a:ln>
        </p:spPr>
        <p:style>
          <a:lnRef idx="1">
            <a:schemeClr val="accent2"/>
          </a:lnRef>
          <a:fillRef idx="0">
            <a:schemeClr val="accent2"/>
          </a:fillRef>
          <a:effectRef idx="0">
            <a:schemeClr val="accent2"/>
          </a:effectRef>
          <a:fontRef idx="minor">
            <a:schemeClr val="tx1"/>
          </a:fontRef>
        </p:style>
      </p:cxnSp>
      <p:pic>
        <p:nvPicPr>
          <p:cNvPr id="24" name="Graphic 23" descr="City outline">
            <a:extLst>
              <a:ext uri="{FF2B5EF4-FFF2-40B4-BE49-F238E27FC236}">
                <a16:creationId xmlns:a16="http://schemas.microsoft.com/office/drawing/2014/main" id="{4672BA20-FE0D-459B-8484-9329FF75C6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0429" y="7053719"/>
            <a:ext cx="1957581" cy="1957581"/>
          </a:xfrm>
          <a:prstGeom prst="rect">
            <a:avLst/>
          </a:prstGeom>
        </p:spPr>
      </p:pic>
      <p:sp>
        <p:nvSpPr>
          <p:cNvPr id="31" name="Content Placeholder 4">
            <a:extLst>
              <a:ext uri="{FF2B5EF4-FFF2-40B4-BE49-F238E27FC236}">
                <a16:creationId xmlns:a16="http://schemas.microsoft.com/office/drawing/2014/main" id="{DB6F5829-7FA2-4BF7-862E-C2DC01592927}"/>
              </a:ext>
            </a:extLst>
          </p:cNvPr>
          <p:cNvSpPr txBox="1">
            <a:spLocks/>
          </p:cNvSpPr>
          <p:nvPr/>
        </p:nvSpPr>
        <p:spPr>
          <a:xfrm>
            <a:off x="2310137" y="7413560"/>
            <a:ext cx="2128838" cy="1846436"/>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Clr>
                <a:srgbClr val="697E91"/>
              </a:buClr>
              <a:buFont typeface="Arial" panose="020B0604020202020204" pitchFamily="34" charset="0"/>
              <a:buChar char="•"/>
              <a:defRPr sz="2800" kern="1200">
                <a:solidFill>
                  <a:srgbClr val="697E91"/>
                </a:solidFill>
                <a:latin typeface="Museo Sans 100" panose="02000000000000000000" pitchFamily="50" charset="0"/>
                <a:ea typeface="+mn-ea"/>
                <a:cs typeface="+mn-cs"/>
              </a:defRPr>
            </a:lvl1pPr>
            <a:lvl2pPr marL="685800" indent="-228600" algn="l" defTabSz="914400" rtl="0" eaLnBrk="1" latinLnBrk="0" hangingPunct="1">
              <a:lnSpc>
                <a:spcPct val="90000"/>
              </a:lnSpc>
              <a:spcBef>
                <a:spcPts val="500"/>
              </a:spcBef>
              <a:buClr>
                <a:srgbClr val="697E91"/>
              </a:buClr>
              <a:buFont typeface="Arial" panose="020B0604020202020204" pitchFamily="34" charset="0"/>
              <a:buChar char="•"/>
              <a:defRPr sz="2400" kern="1200">
                <a:solidFill>
                  <a:srgbClr val="697E91"/>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Clr>
                <a:srgbClr val="697E91"/>
              </a:buClr>
              <a:buFont typeface="Arial" panose="020B0604020202020204" pitchFamily="34" charset="0"/>
              <a:buChar char="•"/>
              <a:defRPr sz="2000" kern="1200">
                <a:solidFill>
                  <a:srgbClr val="697E91"/>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Clr>
                <a:srgbClr val="697E91"/>
              </a:buClr>
              <a:buFont typeface="Arial" panose="020B0604020202020204" pitchFamily="34" charset="0"/>
              <a:buChar char="•"/>
              <a:defRPr sz="1800" kern="1200">
                <a:solidFill>
                  <a:srgbClr val="697E91"/>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lnSpc>
                <a:spcPct val="100000"/>
              </a:lnSpc>
              <a:spcBef>
                <a:spcPts val="0"/>
              </a:spcBef>
              <a:buNone/>
              <a:defRPr/>
            </a:pPr>
            <a:r>
              <a:rPr lang="en-US" sz="1600" dirty="0">
                <a:solidFill>
                  <a:prstClr val="white"/>
                </a:solidFill>
                <a:latin typeface="Montserrat Bold" panose="00000800000000000000" pitchFamily="2" charset="0"/>
              </a:rPr>
              <a:t>EMPLOYER</a:t>
            </a:r>
          </a:p>
          <a:p>
            <a:pPr marL="0" indent="0" algn="ctr" defTabSz="1371600">
              <a:lnSpc>
                <a:spcPct val="100000"/>
              </a:lnSpc>
              <a:spcBef>
                <a:spcPts val="0"/>
              </a:spcBef>
              <a:buNone/>
              <a:defRPr/>
            </a:pPr>
            <a:endParaRPr lang="en-US" sz="1600" dirty="0">
              <a:solidFill>
                <a:prstClr val="white"/>
              </a:solidFill>
              <a:latin typeface="Montserrat Bold" panose="00000800000000000000" pitchFamily="2" charset="0"/>
            </a:endParaRPr>
          </a:p>
          <a:p>
            <a:pPr marL="0" indent="0" algn="ctr" defTabSz="1371600">
              <a:lnSpc>
                <a:spcPct val="100000"/>
              </a:lnSpc>
              <a:spcBef>
                <a:spcPts val="0"/>
              </a:spcBef>
              <a:buNone/>
              <a:defRPr/>
            </a:pPr>
            <a:r>
              <a:rPr lang="en-US" sz="1600" dirty="0">
                <a:solidFill>
                  <a:srgbClr val="00B00D"/>
                </a:solidFill>
                <a:latin typeface="Montserrat Bold" panose="00000800000000000000" pitchFamily="2" charset="0"/>
              </a:rPr>
              <a:t>SMITH ENGINEERING PTY LTD</a:t>
            </a:r>
          </a:p>
        </p:txBody>
      </p:sp>
      <p:pic>
        <p:nvPicPr>
          <p:cNvPr id="33" name="Graphic 32" descr="Woman">
            <a:extLst>
              <a:ext uri="{FF2B5EF4-FFF2-40B4-BE49-F238E27FC236}">
                <a16:creationId xmlns:a16="http://schemas.microsoft.com/office/drawing/2014/main" id="{BAC39523-A034-49BE-B206-D484A15773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56885" y="3932967"/>
            <a:ext cx="1371600" cy="1371600"/>
          </a:xfrm>
          <a:prstGeom prst="rect">
            <a:avLst/>
          </a:prstGeom>
        </p:spPr>
      </p:pic>
      <p:pic>
        <p:nvPicPr>
          <p:cNvPr id="9" name="Picture 8">
            <a:extLst>
              <a:ext uri="{FF2B5EF4-FFF2-40B4-BE49-F238E27FC236}">
                <a16:creationId xmlns:a16="http://schemas.microsoft.com/office/drawing/2014/main" id="{010A8523-E0D6-2318-A495-625E72A55B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163095" y="9673368"/>
            <a:ext cx="2719863" cy="270000"/>
          </a:xfrm>
          <a:prstGeom prst="rect">
            <a:avLst/>
          </a:prstGeom>
        </p:spPr>
      </p:pic>
    </p:spTree>
    <p:extLst>
      <p:ext uri="{BB962C8B-B14F-4D97-AF65-F5344CB8AC3E}">
        <p14:creationId xmlns:p14="http://schemas.microsoft.com/office/powerpoint/2010/main" val="384775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10E02-007E-D175-090F-5B0E16FA5D0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6E6654-BFAA-2F2D-5E08-E9707F99591B}"/>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F193621D-C8F2-B05A-306E-102210646267}"/>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a:extLst>
                <a:ext uri="{FF2B5EF4-FFF2-40B4-BE49-F238E27FC236}">
                  <a16:creationId xmlns:a16="http://schemas.microsoft.com/office/drawing/2014/main" id="{71A4DA94-87A0-5DC0-85C4-FA0115ACF122}"/>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5A69DF42-23F6-9B97-E63E-DB78DC1E4264}"/>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CD6A0CAC-312E-449C-B414-BB99780940E1}"/>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a:extLst>
                <a:ext uri="{FF2B5EF4-FFF2-40B4-BE49-F238E27FC236}">
                  <a16:creationId xmlns:a16="http://schemas.microsoft.com/office/drawing/2014/main" id="{B1BC0883-4C4D-E08D-E14A-59611F2B904C}"/>
                </a:ext>
              </a:extLst>
            </p:cNvPr>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5B8D6C85-641E-C1B4-C730-853146A896D2}"/>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D8407DF9-344F-3DEF-582D-14C954634231}"/>
              </a:ext>
            </a:extLst>
          </p:cNvPr>
          <p:cNvSpPr/>
          <p:nvPr/>
        </p:nvSpPr>
        <p:spPr>
          <a:xfrm>
            <a:off x="-1080678" y="-10287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2C464921-D33C-A7FF-28AE-43A6ED03E8DD}"/>
              </a:ext>
            </a:extLst>
          </p:cNvPr>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dirty="0">
                <a:solidFill>
                  <a:srgbClr val="66FF06"/>
                </a:solidFill>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3B9FF48D-B279-688B-F438-5CD85ABC73FB}"/>
              </a:ext>
            </a:extLst>
          </p:cNvPr>
          <p:cNvSpPr txBox="1"/>
          <p:nvPr/>
        </p:nvSpPr>
        <p:spPr>
          <a:xfrm>
            <a:off x="-4" y="3522276"/>
            <a:ext cx="18288000" cy="2213748"/>
          </a:xfrm>
          <a:prstGeom prst="rect">
            <a:avLst/>
          </a:prstGeom>
        </p:spPr>
        <p:txBody>
          <a:bodyPr wrap="square" lIns="0" tIns="0" rIns="0" bIns="0" rtlCol="0" anchor="t">
            <a:spAutoFit/>
          </a:bodyPr>
          <a:lstStyle/>
          <a:p>
            <a:pPr algn="ctr">
              <a:lnSpc>
                <a:spcPts val="5880"/>
              </a:lnSpc>
            </a:pPr>
            <a:r>
              <a:rPr lang="en-AU" sz="4200" b="1" dirty="0">
                <a:solidFill>
                  <a:srgbClr val="FFFFFF"/>
                </a:solidFill>
                <a:latin typeface="Montserrat Bold"/>
                <a:ea typeface="Montserrat Bold"/>
                <a:cs typeface="Montserrat Bold"/>
                <a:sym typeface="Montserrat Bold"/>
              </a:rPr>
              <a:t>ESOP </a:t>
            </a:r>
          </a:p>
          <a:p>
            <a:pPr algn="ctr">
              <a:lnSpc>
                <a:spcPts val="5880"/>
              </a:lnSpc>
            </a:pPr>
            <a:r>
              <a:rPr lang="en-AU" sz="4200" b="1" dirty="0">
                <a:solidFill>
                  <a:srgbClr val="FFFFFF"/>
                </a:solidFill>
                <a:latin typeface="Montserrat Bold"/>
                <a:ea typeface="Montserrat Bold"/>
                <a:cs typeface="Montserrat Bold"/>
                <a:sym typeface="Montserrat Bold"/>
              </a:rPr>
              <a:t>IMPLEMENTATION </a:t>
            </a:r>
          </a:p>
          <a:p>
            <a:pPr algn="ctr">
              <a:lnSpc>
                <a:spcPts val="5880"/>
              </a:lnSpc>
            </a:pPr>
            <a:r>
              <a:rPr lang="en-AU" sz="4200" b="1" dirty="0">
                <a:solidFill>
                  <a:srgbClr val="FFFFFF"/>
                </a:solidFill>
                <a:latin typeface="Montserrat Bold"/>
                <a:ea typeface="Montserrat Bold"/>
                <a:cs typeface="Montserrat Bold"/>
                <a:sym typeface="Montserrat Bold"/>
              </a:rPr>
              <a:t>ROADMAP</a:t>
            </a:r>
            <a:endParaRPr lang="en-US" sz="4200" b="1" dirty="0">
              <a:solidFill>
                <a:srgbClr val="FFFFFF"/>
              </a:solidFill>
              <a:latin typeface="Montserrat Bold"/>
              <a:ea typeface="Montserrat Bold"/>
              <a:cs typeface="Montserrat Bold"/>
              <a:sym typeface="Montserrat Bold"/>
            </a:endParaRPr>
          </a:p>
        </p:txBody>
      </p:sp>
    </p:spTree>
    <p:extLst>
      <p:ext uri="{BB962C8B-B14F-4D97-AF65-F5344CB8AC3E}">
        <p14:creationId xmlns:p14="http://schemas.microsoft.com/office/powerpoint/2010/main" val="284101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785" y="9258300"/>
            <a:ext cx="19111569" cy="1028700"/>
            <a:chOff x="0" y="0"/>
            <a:chExt cx="5033500" cy="270933"/>
          </a:xfrm>
        </p:grpSpPr>
        <p:sp>
          <p:nvSpPr>
            <p:cNvPr id="3" name="Freeform 3"/>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4" name="TextBox 4"/>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18288000" cy="9258300"/>
            <a:chOff x="0" y="0"/>
            <a:chExt cx="4816593" cy="2438400"/>
          </a:xfrm>
        </p:grpSpPr>
        <p:sp>
          <p:nvSpPr>
            <p:cNvPr id="6" name="Freeform 6"/>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7" name="TextBox 7"/>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406417">
            <a:off x="3818079" y="429034"/>
            <a:ext cx="10104086" cy="6539505"/>
          </a:xfrm>
          <a:custGeom>
            <a:avLst/>
            <a:gdLst/>
            <a:ahLst/>
            <a:cxnLst/>
            <a:rect l="l" t="t" r="r" b="b"/>
            <a:pathLst>
              <a:path w="10104086" h="6539505">
                <a:moveTo>
                  <a:pt x="0" y="0"/>
                </a:moveTo>
                <a:lnTo>
                  <a:pt x="10104086" y="0"/>
                </a:lnTo>
                <a:lnTo>
                  <a:pt x="10104086" y="6539504"/>
                </a:lnTo>
                <a:lnTo>
                  <a:pt x="0" y="653950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2" name="TextBox 12"/>
          <p:cNvSpPr txBox="1"/>
          <p:nvPr/>
        </p:nvSpPr>
        <p:spPr>
          <a:xfrm>
            <a:off x="5791200" y="3478937"/>
            <a:ext cx="8382002" cy="4062651"/>
          </a:xfrm>
          <a:prstGeom prst="rect">
            <a:avLst/>
          </a:prstGeom>
        </p:spPr>
        <p:txBody>
          <a:bodyPr wrap="square" lIns="0" tIns="0" rIns="0" bIns="0" rtlCol="0" anchor="t">
            <a:spAutoFit/>
          </a:bodyPr>
          <a:lstStyle/>
          <a:p>
            <a:pPr fontAlgn="base"/>
            <a:r>
              <a:rPr lang="en-US" sz="6600" dirty="0">
                <a:solidFill>
                  <a:schemeClr val="bg1"/>
                </a:solidFill>
              </a:rPr>
              <a:t>Succession Planning in 60 Minutes: Employee Share Plans, Selling Your Business, &amp; Beyond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5D24B18A-087D-79F0-E34F-ADAB8E833B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98" y="0"/>
            <a:ext cx="18335062" cy="10314810"/>
          </a:xfrm>
        </p:spPr>
      </p:pic>
    </p:spTree>
    <p:extLst>
      <p:ext uri="{BB962C8B-B14F-4D97-AF65-F5344CB8AC3E}">
        <p14:creationId xmlns:p14="http://schemas.microsoft.com/office/powerpoint/2010/main" val="295118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4FE2A-80A0-B955-7F01-A43670D5C8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3DB6A32-753F-630A-80FD-C36826C2F5E2}"/>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463EA479-D85B-0B14-B507-5598F64FB3DF}"/>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02394DFE-2675-5C88-B219-CD45E3DC97A6}"/>
                </a:ext>
              </a:extLst>
            </p:cNvPr>
            <p:cNvSpPr txBox="1"/>
            <p:nvPr/>
          </p:nvSpPr>
          <p:spPr>
            <a:xfrm>
              <a:off x="0" y="-38100"/>
              <a:ext cx="4816593" cy="2476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C5A9472A-A8E0-FF75-0300-AF1E351F8E71}"/>
              </a:ext>
            </a:extLst>
          </p:cNvPr>
          <p:cNvSpPr/>
          <p:nvPr/>
        </p:nvSpPr>
        <p:spPr>
          <a:xfrm>
            <a:off x="-3545613" y="-2460071"/>
            <a:ext cx="9803627" cy="138256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1278449F-8345-8B3C-3BC0-74F0B6857130}"/>
              </a:ext>
            </a:extLst>
          </p:cNvPr>
          <p:cNvGrpSpPr/>
          <p:nvPr/>
        </p:nvGrpSpPr>
        <p:grpSpPr>
          <a:xfrm>
            <a:off x="-411785" y="9258300"/>
            <a:ext cx="19111569" cy="1028700"/>
            <a:chOff x="0" y="0"/>
            <a:chExt cx="5033500" cy="270933"/>
          </a:xfrm>
        </p:grpSpPr>
        <p:sp>
          <p:nvSpPr>
            <p:cNvPr id="7" name="Freeform 7">
              <a:extLst>
                <a:ext uri="{FF2B5EF4-FFF2-40B4-BE49-F238E27FC236}">
                  <a16:creationId xmlns:a16="http://schemas.microsoft.com/office/drawing/2014/main" id="{563C4B27-480F-3D59-91F6-DE7B010E2BAF}"/>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026A5AF-6EBC-6457-02F2-BF56724ADCD8}"/>
                </a:ext>
              </a:extLst>
            </p:cNvPr>
            <p:cNvSpPr txBox="1"/>
            <p:nvPr/>
          </p:nvSpPr>
          <p:spPr>
            <a:xfrm>
              <a:off x="0" y="-38100"/>
              <a:ext cx="5033500" cy="3090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1B8A936F-B84F-F294-1E2B-CDA59C463DAA}"/>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37AB3C2D-02CB-2335-2B59-7EB355C8F95A}"/>
              </a:ext>
            </a:extLst>
          </p:cNvPr>
          <p:cNvSpPr txBox="1"/>
          <p:nvPr/>
        </p:nvSpPr>
        <p:spPr>
          <a:xfrm>
            <a:off x="14770446" y="9557157"/>
            <a:ext cx="3140703" cy="381710"/>
          </a:xfrm>
          <a:prstGeom prst="rect">
            <a:avLst/>
          </a:prstGeom>
        </p:spPr>
        <p:txBody>
          <a:bodyPr lIns="0" tIns="0" rIns="0" bIns="0" rtlCol="0" anchor="t">
            <a:spAutoFit/>
          </a:bodyPr>
          <a:lstStyle/>
          <a:p>
            <a:pPr marL="0" marR="0" lvl="0" indent="0" algn="r" defTabSz="914400" rtl="0" eaLnBrk="1" fontAlgn="auto" latinLnBrk="0" hangingPunct="1">
              <a:lnSpc>
                <a:spcPts val="3110"/>
              </a:lnSpc>
              <a:spcBef>
                <a:spcPts val="0"/>
              </a:spcBef>
              <a:spcAft>
                <a:spcPts val="0"/>
              </a:spcAft>
              <a:buClrTx/>
              <a:buSzTx/>
              <a:buFontTx/>
              <a:buNone/>
              <a:tabLst/>
              <a:defRPr/>
            </a:pPr>
            <a:r>
              <a:rPr kumimoji="0" lang="en-US" sz="2222" b="1" i="0" u="none" strike="noStrike" kern="1200" cap="none" spc="0" normalizeH="0" baseline="0" noProof="0">
                <a:ln>
                  <a:noFill/>
                </a:ln>
                <a:solidFill>
                  <a:srgbClr val="66FF06"/>
                </a:solidFill>
                <a:effectLst/>
                <a:uLnTx/>
                <a:uFillTx/>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22BABC29-ED68-881F-25B4-240A37099422}"/>
              </a:ext>
            </a:extLst>
          </p:cNvPr>
          <p:cNvSpPr txBox="1"/>
          <p:nvPr/>
        </p:nvSpPr>
        <p:spPr>
          <a:xfrm>
            <a:off x="5935489" y="3087535"/>
            <a:ext cx="9304511" cy="2970365"/>
          </a:xfrm>
          <a:prstGeom prst="rect">
            <a:avLst/>
          </a:prstGeom>
        </p:spPr>
        <p:txBody>
          <a:bodyPr wrap="square" lIns="0" tIns="0" rIns="0" bIns="0" rtlCol="0" anchor="t">
            <a:spAutoFit/>
          </a:bodyPr>
          <a:lstStyle/>
          <a:p>
            <a:pPr>
              <a:lnSpc>
                <a:spcPts val="5880"/>
              </a:lnSpc>
            </a:pPr>
            <a:r>
              <a:rPr kumimoji="0" lang="en-AU" sz="4200" b="1" i="0" u="none" strike="noStrike" kern="1200" cap="none" spc="0" normalizeH="0" baseline="0" noProof="0" dirty="0">
                <a:ln>
                  <a:noFill/>
                </a:ln>
                <a:solidFill>
                  <a:srgbClr val="66FF06"/>
                </a:solidFill>
                <a:effectLst/>
                <a:uLnTx/>
                <a:uFillTx/>
                <a:latin typeface="Montserrat Bold"/>
                <a:ea typeface="Montserrat Bold"/>
                <a:cs typeface="Montserrat Bold"/>
                <a:sym typeface="Montserrat Bold"/>
              </a:rPr>
              <a:t>CASE STUDY</a:t>
            </a:r>
          </a:p>
          <a:p>
            <a:pPr>
              <a:lnSpc>
                <a:spcPts val="5880"/>
              </a:lnSpc>
            </a:pPr>
            <a:r>
              <a:rPr lang="en-AU" sz="4200" b="1" dirty="0">
                <a:solidFill>
                  <a:srgbClr val="FFFFFF"/>
                </a:solidFill>
                <a:latin typeface="Montserrat Bold"/>
                <a:sym typeface="Montserrat Bold"/>
              </a:rPr>
              <a:t>UMWELT – EMPOWERING GROWTH THROUGH EMPLOYEE OWNERSHIP</a:t>
            </a:r>
            <a:endParaRPr lang="en-US" sz="4200" b="1" dirty="0">
              <a:solidFill>
                <a:srgbClr val="FFFFFF"/>
              </a:solidFill>
              <a:latin typeface="Montserrat Bold"/>
              <a:sym typeface="Montserrat Bold"/>
            </a:endParaRPr>
          </a:p>
        </p:txBody>
      </p:sp>
    </p:spTree>
    <p:extLst>
      <p:ext uri="{BB962C8B-B14F-4D97-AF65-F5344CB8AC3E}">
        <p14:creationId xmlns:p14="http://schemas.microsoft.com/office/powerpoint/2010/main" val="376221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41964-955C-38BF-6B2E-6CF10D1134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4C4EC-EC41-7C6E-EF6B-FF84CE072268}"/>
              </a:ext>
            </a:extLst>
          </p:cNvPr>
          <p:cNvSpPr>
            <a:spLocks noGrp="1"/>
          </p:cNvSpPr>
          <p:nvPr>
            <p:ph idx="1"/>
          </p:nvPr>
        </p:nvSpPr>
        <p:spPr>
          <a:xfrm>
            <a:off x="1219200" y="1181100"/>
            <a:ext cx="15849600" cy="9105900"/>
          </a:xfrm>
        </p:spPr>
        <p:txBody>
          <a:bodyPr>
            <a:normAutofit/>
          </a:bodyPr>
          <a:lstStyle/>
          <a:p>
            <a:pPr marL="0" indent="0">
              <a:buNone/>
            </a:pPr>
            <a:r>
              <a:rPr lang="en-US" b="1" dirty="0">
                <a:solidFill>
                  <a:srgbClr val="00B00D"/>
                </a:solidFill>
              </a:rPr>
              <a:t>BACKGROUND</a:t>
            </a:r>
          </a:p>
          <a:p>
            <a:pPr marL="0" indent="0">
              <a:buNone/>
            </a:pPr>
            <a:r>
              <a:rPr lang="en-US" dirty="0"/>
              <a:t>Umwelt, an environmental and social consultancy, embarked on a transformative journey by implementing an Employee Share Ownership Plan (ESOP). This strategic move aimed to align employee interests with long-term business success.</a:t>
            </a:r>
          </a:p>
          <a:p>
            <a:pPr marL="0" indent="0">
              <a:buNone/>
            </a:pPr>
            <a:endParaRPr lang="en-US" dirty="0"/>
          </a:p>
          <a:p>
            <a:pPr marL="0" indent="0">
              <a:buNone/>
            </a:pPr>
            <a:r>
              <a:rPr lang="en-US" b="1" dirty="0">
                <a:solidFill>
                  <a:srgbClr val="00B00D"/>
                </a:solidFill>
              </a:rPr>
              <a:t>CHALLENGE</a:t>
            </a:r>
            <a:br>
              <a:rPr lang="en-US" dirty="0"/>
            </a:br>
            <a:r>
              <a:rPr lang="en-US" dirty="0"/>
              <a:t>As the company expanded, maintaining a unified culture and strong employee engagement became increasingly important. Leadership sought a model that would foster accountability, collaboration, and a shared sense of purpose.</a:t>
            </a:r>
          </a:p>
          <a:p>
            <a:pPr marL="0" indent="0">
              <a:buNone/>
            </a:pPr>
            <a:endParaRPr lang="en-US" dirty="0"/>
          </a:p>
          <a:p>
            <a:pPr marL="0" indent="0">
              <a:buNone/>
            </a:pPr>
            <a:r>
              <a:rPr lang="en-US" b="1" dirty="0">
                <a:solidFill>
                  <a:srgbClr val="00B00D"/>
                </a:solidFill>
              </a:rPr>
              <a:t>SOLUTION</a:t>
            </a:r>
            <a:br>
              <a:rPr lang="en-US" dirty="0"/>
            </a:br>
            <a:r>
              <a:rPr lang="en-US" dirty="0"/>
              <a:t>The introduction of the ESOP enabled employees to become co-owners of the business. This shift cultivated a culture of ownership, where team members were empowered to think and act in the best interest of the company.</a:t>
            </a:r>
          </a:p>
        </p:txBody>
      </p:sp>
    </p:spTree>
    <p:extLst>
      <p:ext uri="{BB962C8B-B14F-4D97-AF65-F5344CB8AC3E}">
        <p14:creationId xmlns:p14="http://schemas.microsoft.com/office/powerpoint/2010/main" val="213592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B2CD8-552B-0AA5-DF2A-10C836412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A674A-1AB7-4754-D03C-17866AF44D22}"/>
              </a:ext>
            </a:extLst>
          </p:cNvPr>
          <p:cNvSpPr>
            <a:spLocks noGrp="1"/>
          </p:cNvSpPr>
          <p:nvPr>
            <p:ph type="title"/>
          </p:nvPr>
        </p:nvSpPr>
        <p:spPr/>
        <p:txBody>
          <a:bodyPr/>
          <a:lstStyle/>
          <a:p>
            <a:r>
              <a:rPr lang="en-AU" sz="3200" b="1" dirty="0">
                <a:latin typeface="+mn-lt"/>
                <a:ea typeface="+mn-ea"/>
                <a:cs typeface="+mn-cs"/>
              </a:rPr>
              <a:t>IMPACT</a:t>
            </a:r>
            <a:endParaRPr lang="en-US" sz="3200" b="1" dirty="0">
              <a:latin typeface="+mn-lt"/>
              <a:ea typeface="+mn-ea"/>
              <a:cs typeface="+mn-cs"/>
            </a:endParaRPr>
          </a:p>
        </p:txBody>
      </p:sp>
      <p:sp>
        <p:nvSpPr>
          <p:cNvPr id="3" name="Content Placeholder 2">
            <a:extLst>
              <a:ext uri="{FF2B5EF4-FFF2-40B4-BE49-F238E27FC236}">
                <a16:creationId xmlns:a16="http://schemas.microsoft.com/office/drawing/2014/main" id="{6B9A5D2F-82DD-FAA1-7311-ADD9FD5584B7}"/>
              </a:ext>
            </a:extLst>
          </p:cNvPr>
          <p:cNvSpPr>
            <a:spLocks noGrp="1"/>
          </p:cNvSpPr>
          <p:nvPr>
            <p:ph idx="1"/>
          </p:nvPr>
        </p:nvSpPr>
        <p:spPr>
          <a:xfrm>
            <a:off x="1219200" y="1973262"/>
            <a:ext cx="11887200" cy="8313738"/>
          </a:xfrm>
        </p:spPr>
        <p:txBody>
          <a:bodyPr>
            <a:normAutofit/>
          </a:bodyPr>
          <a:lstStyle/>
          <a:p>
            <a:pPr marL="0" indent="0">
              <a:buNone/>
            </a:pPr>
            <a:r>
              <a:rPr lang="en-US" dirty="0"/>
              <a:t>Managing Director Barbara Crossley noted,</a:t>
            </a:r>
          </a:p>
          <a:p>
            <a:pPr marL="0" indent="0">
              <a:buNone/>
            </a:pPr>
            <a:endParaRPr lang="en-US" dirty="0"/>
          </a:p>
          <a:p>
            <a:pPr marL="800100" lvl="2" indent="0">
              <a:buNone/>
            </a:pPr>
            <a:r>
              <a:rPr lang="en-US" sz="2800" i="1" dirty="0"/>
              <a:t>“It’s fantastic to see employment ownership and participation in the ESOP increase as we continue to grow and evolve the business. As we work through opportunities and challenges, we see our team work together with a ‘best for business’ approach, and strong commitment to delivering for our clients and achieving our business goals. I am so very pleased to see our employees have the opportunity to share in our success, through the ESOP.”</a:t>
            </a:r>
          </a:p>
          <a:p>
            <a:pPr marL="800100" lvl="2" indent="0">
              <a:buNone/>
            </a:pPr>
            <a:endParaRPr lang="en-US" sz="2800" i="1" dirty="0"/>
          </a:p>
          <a:p>
            <a:pPr marL="0" indent="0">
              <a:buNone/>
            </a:pPr>
            <a:r>
              <a:rPr lang="en-US" dirty="0"/>
              <a:t>An employee echoed this sentiment:</a:t>
            </a:r>
          </a:p>
          <a:p>
            <a:pPr marL="0" indent="0">
              <a:buNone/>
            </a:pPr>
            <a:endParaRPr lang="en-US" dirty="0"/>
          </a:p>
          <a:p>
            <a:pPr marL="800100" lvl="2" indent="0">
              <a:buNone/>
            </a:pPr>
            <a:r>
              <a:rPr lang="en-US" sz="2800" i="1" dirty="0"/>
              <a:t>“I think fundamentally for me, it makes me feel like I'm effectively an owner of the </a:t>
            </a:r>
            <a:r>
              <a:rPr lang="en-US" sz="2800" i="1" dirty="0" err="1"/>
              <a:t>organisation</a:t>
            </a:r>
            <a:r>
              <a:rPr lang="en-US" sz="2800" i="1" dirty="0"/>
              <a:t> and the actions I undertake day-to-day have broader ramifications for the company's success.”</a:t>
            </a:r>
          </a:p>
          <a:p>
            <a:pPr marL="800100" lvl="2" indent="0">
              <a:buNone/>
            </a:pPr>
            <a:endParaRPr lang="en-US" sz="2800" i="1" dirty="0"/>
          </a:p>
          <a:p>
            <a:pPr marL="800100" lvl="2" indent="0">
              <a:buNone/>
            </a:pPr>
            <a:endParaRPr lang="en-US" sz="2800" i="1" dirty="0"/>
          </a:p>
          <a:p>
            <a:pPr marL="800100" lvl="2" indent="0">
              <a:buNone/>
            </a:pPr>
            <a:endParaRPr lang="en-US" sz="2800" i="1" dirty="0"/>
          </a:p>
          <a:p>
            <a:pPr marL="800100" lvl="2" indent="0">
              <a:buNone/>
            </a:pPr>
            <a:endParaRPr lang="en-US" sz="2800" i="1" dirty="0"/>
          </a:p>
        </p:txBody>
      </p:sp>
      <p:cxnSp>
        <p:nvCxnSpPr>
          <p:cNvPr id="6" name="Straight Connector 5">
            <a:extLst>
              <a:ext uri="{FF2B5EF4-FFF2-40B4-BE49-F238E27FC236}">
                <a16:creationId xmlns:a16="http://schemas.microsoft.com/office/drawing/2014/main" id="{72486230-BEB3-18A5-00FF-8A19B7F88255}"/>
              </a:ext>
            </a:extLst>
          </p:cNvPr>
          <p:cNvCxnSpPr>
            <a:cxnSpLocks/>
          </p:cNvCxnSpPr>
          <p:nvPr/>
        </p:nvCxnSpPr>
        <p:spPr>
          <a:xfrm>
            <a:off x="1752600" y="3009900"/>
            <a:ext cx="0" cy="2895600"/>
          </a:xfrm>
          <a:prstGeom prst="line">
            <a:avLst/>
          </a:prstGeom>
          <a:ln w="28575">
            <a:solidFill>
              <a:srgbClr val="00B00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869A2C-C1BF-0BDC-715C-1198E355D46C}"/>
              </a:ext>
            </a:extLst>
          </p:cNvPr>
          <p:cNvCxnSpPr>
            <a:cxnSpLocks/>
          </p:cNvCxnSpPr>
          <p:nvPr/>
        </p:nvCxnSpPr>
        <p:spPr>
          <a:xfrm>
            <a:off x="1752600" y="7429500"/>
            <a:ext cx="0" cy="1676400"/>
          </a:xfrm>
          <a:prstGeom prst="line">
            <a:avLst/>
          </a:prstGeom>
          <a:ln w="28575">
            <a:solidFill>
              <a:srgbClr val="00B0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489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14DB3-5D93-6E50-E3AB-7C73189564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DA8D8-ED29-CA77-F7DF-C10FBC83B9AB}"/>
              </a:ext>
            </a:extLst>
          </p:cNvPr>
          <p:cNvSpPr>
            <a:spLocks noGrp="1"/>
          </p:cNvSpPr>
          <p:nvPr>
            <p:ph idx="1"/>
          </p:nvPr>
        </p:nvSpPr>
        <p:spPr>
          <a:xfrm>
            <a:off x="1219200" y="1181100"/>
            <a:ext cx="15849600" cy="9105900"/>
          </a:xfrm>
        </p:spPr>
        <p:txBody>
          <a:bodyPr>
            <a:normAutofit/>
          </a:bodyPr>
          <a:lstStyle/>
          <a:p>
            <a:pPr marL="0" indent="0">
              <a:buNone/>
            </a:pPr>
            <a:r>
              <a:rPr lang="en-US" sz="2800" b="1" dirty="0">
                <a:solidFill>
                  <a:srgbClr val="00B00D"/>
                </a:solidFill>
              </a:rPr>
              <a:t>KEY FIGURES</a:t>
            </a:r>
          </a:p>
          <a:p>
            <a:r>
              <a:rPr lang="en-US" sz="2800" b="1" dirty="0"/>
              <a:t>Over 700% increase</a:t>
            </a:r>
            <a:r>
              <a:rPr lang="en-US" sz="2800" dirty="0"/>
              <a:t> in share value </a:t>
            </a:r>
          </a:p>
          <a:p>
            <a:r>
              <a:rPr lang="en-US" sz="2800" b="1" dirty="0"/>
              <a:t>47.34%</a:t>
            </a:r>
            <a:r>
              <a:rPr lang="en-US" sz="2800" dirty="0"/>
              <a:t> of Umwelt is now employee-owned </a:t>
            </a:r>
          </a:p>
          <a:p>
            <a:r>
              <a:rPr lang="en-US" sz="2800" b="1" dirty="0"/>
              <a:t>126 current employees</a:t>
            </a:r>
            <a:r>
              <a:rPr lang="en-US" sz="2800" dirty="0"/>
              <a:t> own </a:t>
            </a:r>
            <a:r>
              <a:rPr lang="en-US" sz="2800" b="1" dirty="0"/>
              <a:t>47,344 units</a:t>
            </a:r>
            <a:r>
              <a:rPr lang="en-US" sz="2800" dirty="0"/>
              <a:t> </a:t>
            </a:r>
          </a:p>
          <a:p>
            <a:r>
              <a:rPr lang="en-US" sz="2800" b="1" dirty="0"/>
              <a:t>Participation growth</a:t>
            </a:r>
            <a:r>
              <a:rPr lang="en-US" sz="2800" dirty="0"/>
              <a:t>: from 40 employees in 2017 to </a:t>
            </a:r>
            <a:r>
              <a:rPr lang="en-US" sz="2800" b="1" dirty="0"/>
              <a:t>over 120</a:t>
            </a:r>
            <a:r>
              <a:rPr lang="en-US" sz="2800" dirty="0"/>
              <a:t> by 2025</a:t>
            </a:r>
          </a:p>
          <a:p>
            <a:pPr marL="0" indent="0">
              <a:buNone/>
            </a:pPr>
            <a:endParaRPr lang="en-US" sz="2800" b="1" dirty="0">
              <a:solidFill>
                <a:srgbClr val="00B00D"/>
              </a:solidFill>
            </a:endParaRPr>
          </a:p>
          <a:p>
            <a:pPr marL="0" indent="0">
              <a:buNone/>
            </a:pPr>
            <a:r>
              <a:rPr lang="en-US" sz="2800" b="1" dirty="0">
                <a:solidFill>
                  <a:srgbClr val="00B00D"/>
                </a:solidFill>
              </a:rPr>
              <a:t>RESULTS</a:t>
            </a:r>
          </a:p>
          <a:p>
            <a:r>
              <a:rPr lang="en-US" sz="2800" dirty="0"/>
              <a:t>Significant wealth creation for employees</a:t>
            </a:r>
          </a:p>
          <a:p>
            <a:r>
              <a:rPr lang="en-US" sz="2800" dirty="0"/>
              <a:t>Stronger alignment between individual contributions and business outcomes</a:t>
            </a:r>
          </a:p>
          <a:p>
            <a:r>
              <a:rPr lang="en-US" sz="2800" dirty="0"/>
              <a:t>Enhanced team cohesion and commitment to client delivery</a:t>
            </a:r>
          </a:p>
          <a:p>
            <a:r>
              <a:rPr lang="en-US" sz="2800" dirty="0"/>
              <a:t>Elevated market positioning as an employee-owned environmental sciences operator.</a:t>
            </a:r>
          </a:p>
          <a:p>
            <a:pPr marL="0" indent="0">
              <a:buNone/>
            </a:pPr>
            <a:endParaRPr lang="en-US" sz="2800" dirty="0"/>
          </a:p>
          <a:p>
            <a:pPr marL="0" indent="0">
              <a:buNone/>
            </a:pPr>
            <a:r>
              <a:rPr lang="en-US" sz="2800" b="1" dirty="0">
                <a:solidFill>
                  <a:srgbClr val="00B00D"/>
                </a:solidFill>
              </a:rPr>
              <a:t>CONCLUSION</a:t>
            </a:r>
          </a:p>
          <a:p>
            <a:pPr marL="0" indent="0">
              <a:buNone/>
            </a:pPr>
            <a:r>
              <a:rPr lang="en-US" sz="2800" dirty="0"/>
              <a:t>Umwelt’s ESOP journey demonstrates how employee ownership can drive engagement, accountability, and sustainable growth. For businesses considering an ESOP, this case illustrates the tangible benefits of fostering a dedicated, invested workforce.</a:t>
            </a:r>
          </a:p>
        </p:txBody>
      </p:sp>
    </p:spTree>
    <p:extLst>
      <p:ext uri="{BB962C8B-B14F-4D97-AF65-F5344CB8AC3E}">
        <p14:creationId xmlns:p14="http://schemas.microsoft.com/office/powerpoint/2010/main" val="3902494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458FB1F-67DB-5949-4DFE-83DAFBDAB61B}"/>
              </a:ext>
            </a:extLst>
          </p:cNvPr>
          <p:cNvSpPr>
            <a:spLocks noGrp="1"/>
          </p:cNvSpPr>
          <p:nvPr/>
        </p:nvSpPr>
        <p:spPr>
          <a:xfrm>
            <a:off x="1658990" y="919164"/>
            <a:ext cx="14778779" cy="1854384"/>
          </a:xfrm>
          <a:prstGeom prst="rect">
            <a:avLst/>
          </a:prstGeom>
          <a:solidFill>
            <a:srgbClr val="173554"/>
          </a:solidFill>
        </p:spPr>
        <p:txBody>
          <a:bodyPr vert="horz" lIns="137160" tIns="68580" rIns="137160" bIns="68580" rtlCol="0" anchor="ctr">
            <a:normAutofit/>
          </a:bodyPr>
          <a:lstStyle>
            <a:defPPr>
              <a:defRPr lang="en-US"/>
            </a:defPPr>
            <a:lvl1pPr marL="0" algn="l" defTabSz="914400" rtl="0" eaLnBrk="1" latinLnBrk="0" hangingPunct="1">
              <a:lnSpc>
                <a:spcPct val="90000"/>
              </a:lnSpc>
              <a:spcBef>
                <a:spcPct val="0"/>
              </a:spcBef>
              <a:buNone/>
              <a:defRPr sz="3600" kern="1200">
                <a:solidFill>
                  <a:srgbClr val="00B0F0"/>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4800" b="1">
                <a:solidFill>
                  <a:prstClr val="white">
                    <a:lumMod val="95000"/>
                  </a:prstClr>
                </a:solidFill>
                <a:latin typeface="Aptos Display" panose="02110004020202020204"/>
              </a:rPr>
              <a:t>SUCCESSION PLUS ESOP SNAPSHOT </a:t>
            </a:r>
          </a:p>
        </p:txBody>
      </p:sp>
      <p:sp>
        <p:nvSpPr>
          <p:cNvPr id="14" name="TextBox 2">
            <a:extLst>
              <a:ext uri="{FF2B5EF4-FFF2-40B4-BE49-F238E27FC236}">
                <a16:creationId xmlns:a16="http://schemas.microsoft.com/office/drawing/2014/main" id="{3114DFA6-13E1-8C83-ED55-EEE8A5AE0065}"/>
              </a:ext>
            </a:extLst>
          </p:cNvPr>
          <p:cNvSpPr txBox="1"/>
          <p:nvPr/>
        </p:nvSpPr>
        <p:spPr>
          <a:xfrm>
            <a:off x="1658990" y="2773547"/>
            <a:ext cx="7485018" cy="2446824"/>
          </a:xfrm>
          <a:prstGeom prst="rect">
            <a:avLst/>
          </a:prstGeom>
          <a:solidFill>
            <a:schemeClr val="bg1"/>
          </a:solidFill>
        </p:spPr>
        <p:txBody>
          <a:bodyPr wrap="square" lIns="137160" tIns="68580" rIns="137160" bIns="685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15000" b="1" dirty="0">
                <a:solidFill>
                  <a:srgbClr val="697E91"/>
                </a:solidFill>
                <a:latin typeface="Aptos Display" panose="02110004020202020204"/>
              </a:rPr>
              <a:t>161</a:t>
            </a:r>
            <a:endParaRPr lang="en-US" sz="4800" b="1" dirty="0">
              <a:solidFill>
                <a:srgbClr val="697E91"/>
              </a:solidFill>
              <a:latin typeface="Aptos Display" panose="02110004020202020204"/>
            </a:endParaRPr>
          </a:p>
        </p:txBody>
      </p:sp>
      <p:sp>
        <p:nvSpPr>
          <p:cNvPr id="15" name="TextBox 3">
            <a:extLst>
              <a:ext uri="{FF2B5EF4-FFF2-40B4-BE49-F238E27FC236}">
                <a16:creationId xmlns:a16="http://schemas.microsoft.com/office/drawing/2014/main" id="{1FAA4112-5A6B-DBFE-773E-9F08328044A1}"/>
              </a:ext>
            </a:extLst>
          </p:cNvPr>
          <p:cNvSpPr txBox="1"/>
          <p:nvPr/>
        </p:nvSpPr>
        <p:spPr>
          <a:xfrm>
            <a:off x="1658991" y="5207314"/>
            <a:ext cx="7485018" cy="830997"/>
          </a:xfrm>
          <a:prstGeom prst="rect">
            <a:avLst/>
          </a:prstGeom>
          <a:solidFill>
            <a:srgbClr val="00AEE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4800" b="1">
                <a:solidFill>
                  <a:prstClr val="white"/>
                </a:solidFill>
                <a:latin typeface="Aptos Display" panose="02110004020202020204"/>
              </a:rPr>
              <a:t>PLANS</a:t>
            </a:r>
          </a:p>
        </p:txBody>
      </p:sp>
      <p:sp>
        <p:nvSpPr>
          <p:cNvPr id="16" name="TextBox 4">
            <a:extLst>
              <a:ext uri="{FF2B5EF4-FFF2-40B4-BE49-F238E27FC236}">
                <a16:creationId xmlns:a16="http://schemas.microsoft.com/office/drawing/2014/main" id="{C8BB3E54-3414-584A-574C-D6D33275B1ED}"/>
              </a:ext>
            </a:extLst>
          </p:cNvPr>
          <p:cNvSpPr txBox="1"/>
          <p:nvPr/>
        </p:nvSpPr>
        <p:spPr>
          <a:xfrm>
            <a:off x="9144005" y="2773547"/>
            <a:ext cx="7293759" cy="2446824"/>
          </a:xfrm>
          <a:prstGeom prst="rect">
            <a:avLst/>
          </a:prstGeom>
          <a:solidFill>
            <a:srgbClr val="00AEEF"/>
          </a:solidFill>
        </p:spPr>
        <p:txBody>
          <a:bodyPr wrap="square" lIns="137160" tIns="68580" rIns="137160" bIns="685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15000" b="1" dirty="0">
                <a:solidFill>
                  <a:prstClr val="white"/>
                </a:solidFill>
                <a:latin typeface="Aptos Display" panose="02110004020202020204"/>
              </a:rPr>
              <a:t>1,829</a:t>
            </a:r>
            <a:endParaRPr lang="en-US" sz="4800" b="1" dirty="0">
              <a:solidFill>
                <a:prstClr val="white"/>
              </a:solidFill>
              <a:latin typeface="Aptos Display" panose="02110004020202020204"/>
            </a:endParaRPr>
          </a:p>
        </p:txBody>
      </p:sp>
      <p:sp>
        <p:nvSpPr>
          <p:cNvPr id="17" name="TextBox 5">
            <a:extLst>
              <a:ext uri="{FF2B5EF4-FFF2-40B4-BE49-F238E27FC236}">
                <a16:creationId xmlns:a16="http://schemas.microsoft.com/office/drawing/2014/main" id="{B00C3CEB-B339-22DF-2B99-FC072BC91598}"/>
              </a:ext>
            </a:extLst>
          </p:cNvPr>
          <p:cNvSpPr txBox="1"/>
          <p:nvPr/>
        </p:nvSpPr>
        <p:spPr>
          <a:xfrm>
            <a:off x="9143999" y="5218169"/>
            <a:ext cx="7293759" cy="830997"/>
          </a:xfrm>
          <a:prstGeom prst="rect">
            <a:avLst/>
          </a:prstGeom>
          <a:solidFill>
            <a:schemeClr val="bg1">
              <a:lumMod val="9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4800" b="1">
                <a:solidFill>
                  <a:srgbClr val="697E91"/>
                </a:solidFill>
                <a:latin typeface="Aptos Display" panose="02110004020202020204"/>
              </a:rPr>
              <a:t>EMPLOYEES</a:t>
            </a:r>
          </a:p>
        </p:txBody>
      </p:sp>
      <p:sp>
        <p:nvSpPr>
          <p:cNvPr id="18" name="TextBox 6">
            <a:extLst>
              <a:ext uri="{FF2B5EF4-FFF2-40B4-BE49-F238E27FC236}">
                <a16:creationId xmlns:a16="http://schemas.microsoft.com/office/drawing/2014/main" id="{68A61C52-08C4-F23E-61B9-2FF8FE83676D}"/>
              </a:ext>
            </a:extLst>
          </p:cNvPr>
          <p:cNvSpPr txBox="1"/>
          <p:nvPr/>
        </p:nvSpPr>
        <p:spPr>
          <a:xfrm>
            <a:off x="1658993" y="6083979"/>
            <a:ext cx="7485012" cy="1985159"/>
          </a:xfrm>
          <a:prstGeom prst="rect">
            <a:avLst/>
          </a:prstGeom>
          <a:solidFill>
            <a:srgbClr val="173554"/>
          </a:solidFill>
        </p:spPr>
        <p:txBody>
          <a:bodyPr wrap="square" lIns="137160" tIns="68580" rIns="137160" bIns="685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12000" b="1" dirty="0">
                <a:solidFill>
                  <a:prstClr val="white"/>
                </a:solidFill>
                <a:latin typeface="Aptos Display" panose="02110004020202020204"/>
              </a:rPr>
              <a:t>12.23m+</a:t>
            </a:r>
          </a:p>
        </p:txBody>
      </p:sp>
      <p:sp>
        <p:nvSpPr>
          <p:cNvPr id="19" name="TextBox 7">
            <a:extLst>
              <a:ext uri="{FF2B5EF4-FFF2-40B4-BE49-F238E27FC236}">
                <a16:creationId xmlns:a16="http://schemas.microsoft.com/office/drawing/2014/main" id="{0BFB2559-1D32-4DBD-432C-1EC17DF86F8F}"/>
              </a:ext>
            </a:extLst>
          </p:cNvPr>
          <p:cNvSpPr txBox="1"/>
          <p:nvPr/>
        </p:nvSpPr>
        <p:spPr>
          <a:xfrm>
            <a:off x="1754614" y="8067758"/>
            <a:ext cx="7485011" cy="830997"/>
          </a:xfrm>
          <a:prstGeom prst="rect">
            <a:avLst/>
          </a:prstGeom>
          <a:solidFill>
            <a:schemeClr val="bg2"/>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4800" b="1">
                <a:solidFill>
                  <a:srgbClr val="697E91"/>
                </a:solidFill>
                <a:latin typeface="Aptos Display" panose="02110004020202020204"/>
              </a:rPr>
              <a:t>SHARES</a:t>
            </a:r>
          </a:p>
        </p:txBody>
      </p:sp>
      <p:sp>
        <p:nvSpPr>
          <p:cNvPr id="20" name="TextBox 8">
            <a:extLst>
              <a:ext uri="{FF2B5EF4-FFF2-40B4-BE49-F238E27FC236}">
                <a16:creationId xmlns:a16="http://schemas.microsoft.com/office/drawing/2014/main" id="{3015644B-9621-0418-6B38-9CD0B5BCA95B}"/>
              </a:ext>
            </a:extLst>
          </p:cNvPr>
          <p:cNvSpPr txBox="1"/>
          <p:nvPr/>
        </p:nvSpPr>
        <p:spPr>
          <a:xfrm>
            <a:off x="9144002" y="6083979"/>
            <a:ext cx="7293765" cy="1985159"/>
          </a:xfrm>
          <a:prstGeom prst="rect">
            <a:avLst/>
          </a:prstGeom>
          <a:solidFill>
            <a:schemeClr val="bg2"/>
          </a:solidFill>
        </p:spPr>
        <p:txBody>
          <a:bodyPr wrap="square" lIns="137160" tIns="68580" rIns="137160" bIns="6858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12000" b="1" dirty="0">
                <a:solidFill>
                  <a:srgbClr val="697E91"/>
                </a:solidFill>
                <a:latin typeface="Aptos Display" panose="02110004020202020204"/>
              </a:rPr>
              <a:t>$89.07m+</a:t>
            </a:r>
          </a:p>
        </p:txBody>
      </p:sp>
      <p:sp>
        <p:nvSpPr>
          <p:cNvPr id="21" name="TextBox 9">
            <a:extLst>
              <a:ext uri="{FF2B5EF4-FFF2-40B4-BE49-F238E27FC236}">
                <a16:creationId xmlns:a16="http://schemas.microsoft.com/office/drawing/2014/main" id="{B475BE34-C39C-B8DD-BD47-C3E5148D7F78}"/>
              </a:ext>
            </a:extLst>
          </p:cNvPr>
          <p:cNvSpPr txBox="1"/>
          <p:nvPr/>
        </p:nvSpPr>
        <p:spPr>
          <a:xfrm>
            <a:off x="9144001" y="8067758"/>
            <a:ext cx="7293764" cy="830997"/>
          </a:xfrm>
          <a:prstGeom prst="rect">
            <a:avLst/>
          </a:prstGeom>
          <a:solidFill>
            <a:srgbClr val="173554"/>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4800" b="1">
                <a:solidFill>
                  <a:prstClr val="white"/>
                </a:solidFill>
                <a:latin typeface="Aptos Display" panose="02110004020202020204"/>
              </a:rPr>
              <a:t>IN VALUE</a:t>
            </a:r>
          </a:p>
        </p:txBody>
      </p:sp>
    </p:spTree>
    <p:extLst>
      <p:ext uri="{BB962C8B-B14F-4D97-AF65-F5344CB8AC3E}">
        <p14:creationId xmlns:p14="http://schemas.microsoft.com/office/powerpoint/2010/main" val="393626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2">
            <a:extLst>
              <a:ext uri="{FF2B5EF4-FFF2-40B4-BE49-F238E27FC236}">
                <a16:creationId xmlns:a16="http://schemas.microsoft.com/office/drawing/2014/main" id="{CDBFB9DF-6661-9986-4472-042448CC67B1}"/>
              </a:ext>
            </a:extLst>
          </p:cNvPr>
          <p:cNvSpPr/>
          <p:nvPr/>
        </p:nvSpPr>
        <p:spPr>
          <a:xfrm>
            <a:off x="11506200" y="6525701"/>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Title 1">
            <a:extLst>
              <a:ext uri="{FF2B5EF4-FFF2-40B4-BE49-F238E27FC236}">
                <a16:creationId xmlns:a16="http://schemas.microsoft.com/office/drawing/2014/main" id="{67995BB8-B70A-3C86-6536-D149F7762BFA}"/>
              </a:ext>
            </a:extLst>
          </p:cNvPr>
          <p:cNvSpPr>
            <a:spLocks noGrp="1"/>
          </p:cNvSpPr>
          <p:nvPr>
            <p:ph type="title"/>
          </p:nvPr>
        </p:nvSpPr>
        <p:spPr/>
        <p:txBody>
          <a:bodyPr/>
          <a:lstStyle/>
          <a:p>
            <a:r>
              <a:rPr lang="en-US"/>
              <a:t>REVIEWING EXIT </a:t>
            </a:r>
            <a:r>
              <a:rPr lang="en-US" dirty="0"/>
              <a:t>OPTIONS</a:t>
            </a:r>
          </a:p>
        </p:txBody>
      </p:sp>
      <p:sp>
        <p:nvSpPr>
          <p:cNvPr id="3" name="Content Placeholder 2">
            <a:extLst>
              <a:ext uri="{FF2B5EF4-FFF2-40B4-BE49-F238E27FC236}">
                <a16:creationId xmlns:a16="http://schemas.microsoft.com/office/drawing/2014/main" id="{970BC8B3-1CD8-7EF4-C28C-559B5AB121F0}"/>
              </a:ext>
            </a:extLst>
          </p:cNvPr>
          <p:cNvSpPr>
            <a:spLocks noGrp="1"/>
          </p:cNvSpPr>
          <p:nvPr>
            <p:ph idx="1"/>
          </p:nvPr>
        </p:nvSpPr>
        <p:spPr>
          <a:xfrm>
            <a:off x="1219200" y="1973262"/>
            <a:ext cx="14782800" cy="4525963"/>
          </a:xfrm>
        </p:spPr>
        <p:txBody>
          <a:bodyPr>
            <a:noAutofit/>
          </a:bodyPr>
          <a:lstStyle/>
          <a:p>
            <a:pPr marL="0" indent="0">
              <a:buNone/>
            </a:pPr>
            <a:r>
              <a:rPr lang="en-US" sz="2800" dirty="0"/>
              <a:t>Every exit path has different outcomes. Consider your goals, timeline, and level of involvement.</a:t>
            </a:r>
          </a:p>
          <a:p>
            <a:pPr marL="0" indent="0">
              <a:buNone/>
            </a:pPr>
            <a:endParaRPr lang="en-US" sz="2800" b="1" dirty="0"/>
          </a:p>
          <a:p>
            <a:r>
              <a:rPr lang="en-US" sz="2800" b="1" dirty="0"/>
              <a:t>Family or Friends </a:t>
            </a:r>
            <a:r>
              <a:rPr lang="en-US" sz="2800" dirty="0"/>
              <a:t>– Pass the business to someone you trust.</a:t>
            </a:r>
          </a:p>
          <a:p>
            <a:r>
              <a:rPr lang="en-US" sz="2800" b="1" dirty="0"/>
              <a:t>Sell to Database Only </a:t>
            </a:r>
            <a:r>
              <a:rPr lang="en-US" sz="2800" dirty="0"/>
              <a:t>– Quiet, targeted sale to known contacts.</a:t>
            </a:r>
          </a:p>
          <a:p>
            <a:r>
              <a:rPr lang="en-US" sz="2800" b="1" dirty="0"/>
              <a:t>Sell to Other Shareholders </a:t>
            </a:r>
            <a:r>
              <a:rPr lang="en-US" sz="2800" dirty="0"/>
              <a:t>– Transfer ownership within the existing group.</a:t>
            </a:r>
          </a:p>
          <a:p>
            <a:r>
              <a:rPr lang="en-US" sz="2800" b="1" dirty="0"/>
              <a:t>Partial Sale </a:t>
            </a:r>
            <a:r>
              <a:rPr lang="en-US" sz="2800" dirty="0"/>
              <a:t>– Release some equity, stay involved.</a:t>
            </a:r>
          </a:p>
          <a:p>
            <a:r>
              <a:rPr lang="en-US" sz="2800" b="1" dirty="0"/>
              <a:t>Employee Share Plan (ESOP) </a:t>
            </a:r>
            <a:r>
              <a:rPr lang="en-US" sz="2800" dirty="0"/>
              <a:t>– Gradual internal transfer to staff.</a:t>
            </a:r>
          </a:p>
          <a:p>
            <a:r>
              <a:rPr lang="en-US" sz="2800" b="1" dirty="0"/>
              <a:t>Internal Sale/MBO </a:t>
            </a:r>
            <a:r>
              <a:rPr lang="en-US" sz="2800" dirty="0"/>
              <a:t>– Sell to the management team.</a:t>
            </a:r>
          </a:p>
          <a:p>
            <a:r>
              <a:rPr lang="en-US" sz="2800" b="1" dirty="0"/>
              <a:t>Trade Sale </a:t>
            </a:r>
            <a:r>
              <a:rPr lang="en-US" sz="2800" dirty="0"/>
              <a:t>– Sell to a company in your industry.</a:t>
            </a:r>
          </a:p>
          <a:p>
            <a:r>
              <a:rPr lang="en-US" sz="2800" b="1" dirty="0"/>
              <a:t>Private Equity/Venture Capital </a:t>
            </a:r>
            <a:r>
              <a:rPr lang="en-US" sz="2800" dirty="0"/>
              <a:t>– Attract growth capital and expertise.</a:t>
            </a:r>
          </a:p>
          <a:p>
            <a:r>
              <a:rPr lang="en-US" sz="2800" b="1" dirty="0"/>
              <a:t>Strategic/Listed Sale </a:t>
            </a:r>
            <a:r>
              <a:rPr lang="en-US" sz="2800" dirty="0"/>
              <a:t>– Sell to a public or larger company.</a:t>
            </a:r>
          </a:p>
          <a:p>
            <a:r>
              <a:rPr lang="en-US" sz="2800" b="1" dirty="0"/>
              <a:t>IPO (Initial Public Offering) </a:t>
            </a:r>
            <a:r>
              <a:rPr lang="en-US" sz="2800" dirty="0"/>
              <a:t>– Float shares on the stock exchange.</a:t>
            </a:r>
          </a:p>
        </p:txBody>
      </p:sp>
    </p:spTree>
    <p:extLst>
      <p:ext uri="{BB962C8B-B14F-4D97-AF65-F5344CB8AC3E}">
        <p14:creationId xmlns:p14="http://schemas.microsoft.com/office/powerpoint/2010/main" val="258381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70530-D45D-58FA-88BA-B65FE80B78C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428BAA-07F9-833B-C768-03DB69C95CF2}"/>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4CB29F70-BFFE-968D-9F27-58592C93760B}"/>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a:extLst>
                <a:ext uri="{FF2B5EF4-FFF2-40B4-BE49-F238E27FC236}">
                  <a16:creationId xmlns:a16="http://schemas.microsoft.com/office/drawing/2014/main" id="{3856F35A-993C-7FDF-041A-1416D1A7085C}"/>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B7A8F411-BD7F-BDAB-E5CF-EC296A4F5B34}"/>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F197CC5F-9410-B922-3780-4B7530254502}"/>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a:extLst>
                <a:ext uri="{FF2B5EF4-FFF2-40B4-BE49-F238E27FC236}">
                  <a16:creationId xmlns:a16="http://schemas.microsoft.com/office/drawing/2014/main" id="{E2DDA45B-36DA-39BD-9C87-134C12944D1A}"/>
                </a:ext>
              </a:extLst>
            </p:cNvPr>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5656F6F7-C02B-A6C0-2B3A-23B650117895}"/>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A34984D-E248-03D6-F25C-05D806CE3AA8}"/>
              </a:ext>
            </a:extLst>
          </p:cNvPr>
          <p:cNvSpPr/>
          <p:nvPr/>
        </p:nvSpPr>
        <p:spPr>
          <a:xfrm>
            <a:off x="-1080678" y="-10287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904DBC38-CBCC-AD72-3248-6AE221B695D1}"/>
              </a:ext>
            </a:extLst>
          </p:cNvPr>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dirty="0">
                <a:solidFill>
                  <a:srgbClr val="66FF06"/>
                </a:solidFill>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B6CF268A-3D95-C4BE-73F9-303E9E669554}"/>
              </a:ext>
            </a:extLst>
          </p:cNvPr>
          <p:cNvSpPr txBox="1"/>
          <p:nvPr/>
        </p:nvSpPr>
        <p:spPr>
          <a:xfrm>
            <a:off x="0" y="3565665"/>
            <a:ext cx="18287996" cy="2970365"/>
          </a:xfrm>
          <a:prstGeom prst="rect">
            <a:avLst/>
          </a:prstGeom>
        </p:spPr>
        <p:txBody>
          <a:bodyPr wrap="square" lIns="0" tIns="0" rIns="0" bIns="0" rtlCol="0" anchor="t">
            <a:spAutoFit/>
          </a:bodyPr>
          <a:lstStyle/>
          <a:p>
            <a:pPr algn="ctr">
              <a:lnSpc>
                <a:spcPts val="5880"/>
              </a:lnSpc>
            </a:pPr>
            <a:r>
              <a:rPr lang="en-AU" sz="4200" b="1" dirty="0">
                <a:solidFill>
                  <a:schemeClr val="bg1"/>
                </a:solidFill>
                <a:latin typeface="Montserrat Bold"/>
                <a:ea typeface="Montserrat Bold"/>
                <a:cs typeface="Montserrat Bold"/>
                <a:sym typeface="Montserrat Bold"/>
              </a:rPr>
              <a:t>STAGE FOUR: </a:t>
            </a:r>
          </a:p>
          <a:p>
            <a:pPr algn="ctr">
              <a:lnSpc>
                <a:spcPts val="5880"/>
              </a:lnSpc>
            </a:pPr>
            <a:r>
              <a:rPr lang="en-AU" sz="4200" b="1" dirty="0">
                <a:solidFill>
                  <a:srgbClr val="66FF06"/>
                </a:solidFill>
                <a:latin typeface="Montserrat Bold"/>
                <a:ea typeface="Montserrat Bold"/>
                <a:cs typeface="Montserrat Bold"/>
                <a:sym typeface="Montserrat Bold"/>
              </a:rPr>
              <a:t>EXTRACT VALUE</a:t>
            </a:r>
          </a:p>
          <a:p>
            <a:pPr algn="ctr">
              <a:lnSpc>
                <a:spcPts val="5880"/>
              </a:lnSpc>
            </a:pPr>
            <a:endParaRPr lang="en-AU" sz="4200" b="1" dirty="0">
              <a:solidFill>
                <a:srgbClr val="66FF06"/>
              </a:solidFill>
              <a:latin typeface="Montserrat Bold"/>
              <a:ea typeface="Montserrat Bold"/>
              <a:cs typeface="Montserrat Bold"/>
              <a:sym typeface="Montserrat Bold"/>
            </a:endParaRPr>
          </a:p>
          <a:p>
            <a:pPr algn="ctr">
              <a:lnSpc>
                <a:spcPts val="5880"/>
              </a:lnSpc>
            </a:pPr>
            <a:endParaRPr lang="en-AU" sz="4200" b="1" dirty="0">
              <a:solidFill>
                <a:srgbClr val="66FF06"/>
              </a:solidFill>
              <a:latin typeface="Montserrat Bold"/>
              <a:ea typeface="Montserrat Bold"/>
              <a:cs typeface="Montserrat Bold"/>
              <a:sym typeface="Montserrat Bold"/>
            </a:endParaRPr>
          </a:p>
        </p:txBody>
      </p:sp>
      <p:sp>
        <p:nvSpPr>
          <p:cNvPr id="14" name="TextBox 9">
            <a:extLst>
              <a:ext uri="{FF2B5EF4-FFF2-40B4-BE49-F238E27FC236}">
                <a16:creationId xmlns:a16="http://schemas.microsoft.com/office/drawing/2014/main" id="{3B2D55F6-48CA-0C11-F456-DC7288FAC5DF}"/>
              </a:ext>
            </a:extLst>
          </p:cNvPr>
          <p:cNvSpPr txBox="1"/>
          <p:nvPr/>
        </p:nvSpPr>
        <p:spPr>
          <a:xfrm>
            <a:off x="5265720" y="5348526"/>
            <a:ext cx="7756556" cy="1292662"/>
          </a:xfrm>
          <a:prstGeom prst="rect">
            <a:avLst/>
          </a:prstGeom>
        </p:spPr>
        <p:txBody>
          <a:bodyPr lIns="0" tIns="0" rIns="0" bIns="0" rtlCol="0" anchor="t">
            <a:spAutoFit/>
          </a:bodyPr>
          <a:lstStyle/>
          <a:p>
            <a:pPr algn="ctr"/>
            <a:r>
              <a:rPr lang="en-US" sz="2800" dirty="0">
                <a:solidFill>
                  <a:schemeClr val="bg1"/>
                </a:solidFill>
              </a:rPr>
              <a:t>This stage is about extracting the full value of years of effort and embedding that value into a sustainable, sale-ready business. </a:t>
            </a:r>
          </a:p>
        </p:txBody>
      </p:sp>
    </p:spTree>
    <p:extLst>
      <p:ext uri="{BB962C8B-B14F-4D97-AF65-F5344CB8AC3E}">
        <p14:creationId xmlns:p14="http://schemas.microsoft.com/office/powerpoint/2010/main" val="1707559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2549A801-2EE5-8180-9F36-35A4F90CFB10}"/>
              </a:ext>
            </a:extLst>
          </p:cNvPr>
          <p:cNvSpPr/>
          <p:nvPr/>
        </p:nvSpPr>
        <p:spPr>
          <a:xfrm>
            <a:off x="11430000" y="789615"/>
            <a:ext cx="6858000" cy="9497385"/>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pic>
        <p:nvPicPr>
          <p:cNvPr id="7" name="Picture 6" descr="Woman signing contract">
            <a:extLst>
              <a:ext uri="{FF2B5EF4-FFF2-40B4-BE49-F238E27FC236}">
                <a16:creationId xmlns:a16="http://schemas.microsoft.com/office/drawing/2014/main" id="{782DE825-EBB0-4552-DB63-7C96433CC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0" y="5189666"/>
            <a:ext cx="6858000" cy="4570884"/>
          </a:xfrm>
          <a:prstGeom prst="rect">
            <a:avLst/>
          </a:prstGeom>
        </p:spPr>
      </p:pic>
      <p:sp>
        <p:nvSpPr>
          <p:cNvPr id="4" name="Freeform 3">
            <a:extLst>
              <a:ext uri="{FF2B5EF4-FFF2-40B4-BE49-F238E27FC236}">
                <a16:creationId xmlns:a16="http://schemas.microsoft.com/office/drawing/2014/main" id="{FB50379E-B2A0-4958-7240-1335F2DC0B19}"/>
              </a:ext>
            </a:extLst>
          </p:cNvPr>
          <p:cNvSpPr/>
          <p:nvPr/>
        </p:nvSpPr>
        <p:spPr>
          <a:xfrm>
            <a:off x="1143000" y="789616"/>
            <a:ext cx="9296400" cy="859167"/>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2" name="Title 1">
            <a:extLst>
              <a:ext uri="{FF2B5EF4-FFF2-40B4-BE49-F238E27FC236}">
                <a16:creationId xmlns:a16="http://schemas.microsoft.com/office/drawing/2014/main" id="{AE8669E9-44B1-4AD2-F422-7D55A7838720}"/>
              </a:ext>
            </a:extLst>
          </p:cNvPr>
          <p:cNvSpPr>
            <a:spLocks noGrp="1"/>
          </p:cNvSpPr>
          <p:nvPr>
            <p:ph type="title"/>
          </p:nvPr>
        </p:nvSpPr>
        <p:spPr>
          <a:xfrm>
            <a:off x="1219200" y="647700"/>
            <a:ext cx="10591800" cy="1143000"/>
          </a:xfrm>
        </p:spPr>
        <p:txBody>
          <a:bodyPr/>
          <a:lstStyle/>
          <a:p>
            <a:r>
              <a:rPr lang="en-AU" dirty="0"/>
              <a:t>EXTRACTING VALUE – PREPARING FOR SALE</a:t>
            </a:r>
            <a:endParaRPr lang="en-US" dirty="0"/>
          </a:p>
        </p:txBody>
      </p:sp>
      <p:sp>
        <p:nvSpPr>
          <p:cNvPr id="3" name="Content Placeholder 2">
            <a:extLst>
              <a:ext uri="{FF2B5EF4-FFF2-40B4-BE49-F238E27FC236}">
                <a16:creationId xmlns:a16="http://schemas.microsoft.com/office/drawing/2014/main" id="{50D0FA46-0229-0BBA-FBE4-4C9B94B075FF}"/>
              </a:ext>
            </a:extLst>
          </p:cNvPr>
          <p:cNvSpPr>
            <a:spLocks noGrp="1"/>
          </p:cNvSpPr>
          <p:nvPr>
            <p:ph idx="1"/>
          </p:nvPr>
        </p:nvSpPr>
        <p:spPr>
          <a:xfrm>
            <a:off x="1219200" y="2628900"/>
            <a:ext cx="8229600" cy="3870325"/>
          </a:xfrm>
        </p:spPr>
        <p:txBody>
          <a:bodyPr/>
          <a:lstStyle/>
          <a:p>
            <a:pPr marL="0" indent="0">
              <a:buFont typeface="Arial" pitchFamily="34" charset="0"/>
              <a:buNone/>
            </a:pPr>
            <a:r>
              <a:rPr lang="en-US" sz="2800" dirty="0"/>
              <a:t>This stage focuses on converting the business’s built-up value into a tangible outcome for the owner. </a:t>
            </a:r>
          </a:p>
          <a:p>
            <a:pPr marL="0" indent="0">
              <a:buNone/>
            </a:pPr>
            <a:endParaRPr lang="en-US" sz="1800" dirty="0"/>
          </a:p>
          <a:p>
            <a:pPr marL="0" indent="0">
              <a:buNone/>
            </a:pPr>
            <a:r>
              <a:rPr lang="en-US" sz="2800" dirty="0"/>
              <a:t>It involves preparing the business for sale or transition in a way that </a:t>
            </a:r>
            <a:r>
              <a:rPr lang="en-US" sz="2800" dirty="0" err="1"/>
              <a:t>maximises</a:t>
            </a:r>
            <a:r>
              <a:rPr lang="en-US" sz="2800" dirty="0"/>
              <a:t> return, </a:t>
            </a:r>
            <a:r>
              <a:rPr lang="en-US" sz="2800" dirty="0" err="1"/>
              <a:t>minimises</a:t>
            </a:r>
            <a:r>
              <a:rPr lang="en-US" sz="2800" dirty="0"/>
              <a:t> risk, and ensures continuity</a:t>
            </a:r>
            <a:r>
              <a:rPr lang="en-US" dirty="0"/>
              <a:t>.</a:t>
            </a:r>
          </a:p>
        </p:txBody>
      </p:sp>
      <p:sp>
        <p:nvSpPr>
          <p:cNvPr id="5" name="TextBox 4">
            <a:extLst>
              <a:ext uri="{FF2B5EF4-FFF2-40B4-BE49-F238E27FC236}">
                <a16:creationId xmlns:a16="http://schemas.microsoft.com/office/drawing/2014/main" id="{81064528-FA32-0317-F0F8-B84D566A8566}"/>
              </a:ext>
            </a:extLst>
          </p:cNvPr>
          <p:cNvSpPr txBox="1"/>
          <p:nvPr/>
        </p:nvSpPr>
        <p:spPr>
          <a:xfrm>
            <a:off x="11431292" y="2081123"/>
            <a:ext cx="6858000" cy="3108543"/>
          </a:xfrm>
          <a:prstGeom prst="rect">
            <a:avLst/>
          </a:prstGeom>
          <a:solidFill>
            <a:srgbClr val="00B00D"/>
          </a:solidFill>
        </p:spPr>
        <p:txBody>
          <a:bodyPr wrap="square">
            <a:spAutoFit/>
          </a:bodyPr>
          <a:lstStyle/>
          <a:p>
            <a:pPr marL="185738" fontAlgn="base"/>
            <a:endParaRPr lang="en-US" sz="2800" dirty="0">
              <a:solidFill>
                <a:schemeClr val="bg1"/>
              </a:solidFill>
            </a:endParaRPr>
          </a:p>
          <a:p>
            <a:pPr marL="185738" fontAlgn="base"/>
            <a:r>
              <a:rPr lang="en-US" sz="2800" b="1" dirty="0">
                <a:solidFill>
                  <a:schemeClr val="bg1"/>
                </a:solidFill>
              </a:rPr>
              <a:t>Stage Four | Extract Value</a:t>
            </a:r>
            <a:endParaRPr lang="en-US" sz="2800" dirty="0">
              <a:solidFill>
                <a:schemeClr val="bg1"/>
              </a:solidFill>
            </a:endParaRPr>
          </a:p>
          <a:p>
            <a:pPr marL="185738" fontAlgn="base"/>
            <a:endParaRPr lang="en-US" sz="2800" dirty="0">
              <a:solidFill>
                <a:schemeClr val="bg1"/>
              </a:solidFill>
            </a:endParaRPr>
          </a:p>
          <a:p>
            <a:pPr marL="185738" fontAlgn="base"/>
            <a:r>
              <a:rPr lang="en-US" sz="2800" dirty="0">
                <a:solidFill>
                  <a:schemeClr val="bg1"/>
                </a:solidFill>
              </a:rPr>
              <a:t>Step 16: Tax Planning</a:t>
            </a:r>
          </a:p>
          <a:p>
            <a:pPr marL="185738" fontAlgn="base"/>
            <a:r>
              <a:rPr lang="en-US" sz="2800" dirty="0">
                <a:solidFill>
                  <a:schemeClr val="bg1"/>
                </a:solidFill>
              </a:rPr>
              <a:t>Step 17: Documentation</a:t>
            </a:r>
          </a:p>
          <a:p>
            <a:pPr marL="185738" fontAlgn="base"/>
            <a:r>
              <a:rPr lang="en-US" sz="2800" dirty="0">
                <a:solidFill>
                  <a:schemeClr val="bg1"/>
                </a:solidFill>
              </a:rPr>
              <a:t>Step 18: Liquidity Event</a:t>
            </a:r>
          </a:p>
          <a:p>
            <a:pPr marL="185738" fontAlgn="base"/>
            <a:endParaRPr lang="en-US" sz="2800" dirty="0">
              <a:solidFill>
                <a:schemeClr val="bg1"/>
              </a:solidFill>
            </a:endParaRPr>
          </a:p>
        </p:txBody>
      </p:sp>
      <p:sp>
        <p:nvSpPr>
          <p:cNvPr id="9" name="Freeform 9">
            <a:extLst>
              <a:ext uri="{FF2B5EF4-FFF2-40B4-BE49-F238E27FC236}">
                <a16:creationId xmlns:a16="http://schemas.microsoft.com/office/drawing/2014/main" id="{1B3C071D-6330-50F3-9001-D29DC8007083}"/>
              </a:ext>
            </a:extLst>
          </p:cNvPr>
          <p:cNvSpPr/>
          <p:nvPr/>
        </p:nvSpPr>
        <p:spPr>
          <a:xfrm>
            <a:off x="7924800" y="6134100"/>
            <a:ext cx="4370523" cy="3505200"/>
          </a:xfrm>
          <a:custGeom>
            <a:avLst/>
            <a:gdLst/>
            <a:ahLst/>
            <a:cxnLst/>
            <a:rect l="l" t="t" r="r" b="b"/>
            <a:pathLst>
              <a:path w="2819400" h="2819400">
                <a:moveTo>
                  <a:pt x="0" y="0"/>
                </a:moveTo>
                <a:lnTo>
                  <a:pt x="2819400" y="0"/>
                </a:lnTo>
                <a:lnTo>
                  <a:pt x="2819400" y="2819400"/>
                </a:lnTo>
                <a:lnTo>
                  <a:pt x="0" y="2819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65759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2FE2-BA86-B3DA-DAB8-D3DAAB7CD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53D37-B52D-0353-D59E-4CE3A05099FA}"/>
              </a:ext>
            </a:extLst>
          </p:cNvPr>
          <p:cNvSpPr>
            <a:spLocks noGrp="1"/>
          </p:cNvSpPr>
          <p:nvPr>
            <p:ph type="title"/>
          </p:nvPr>
        </p:nvSpPr>
        <p:spPr>
          <a:xfrm>
            <a:off x="1219200" y="647700"/>
            <a:ext cx="14173200" cy="1143000"/>
          </a:xfrm>
        </p:spPr>
        <p:txBody>
          <a:bodyPr/>
          <a:lstStyle/>
          <a:p>
            <a:r>
              <a:rPr lang="en-US" dirty="0"/>
              <a:t>STEP 16 – TAX PLANNING</a:t>
            </a:r>
          </a:p>
        </p:txBody>
      </p:sp>
      <p:sp>
        <p:nvSpPr>
          <p:cNvPr id="3" name="Content Placeholder 2">
            <a:extLst>
              <a:ext uri="{FF2B5EF4-FFF2-40B4-BE49-F238E27FC236}">
                <a16:creationId xmlns:a16="http://schemas.microsoft.com/office/drawing/2014/main" id="{4AFD9C29-CB7D-0A05-839D-106622ECFA65}"/>
              </a:ext>
            </a:extLst>
          </p:cNvPr>
          <p:cNvSpPr>
            <a:spLocks noGrp="1"/>
          </p:cNvSpPr>
          <p:nvPr>
            <p:ph idx="1"/>
          </p:nvPr>
        </p:nvSpPr>
        <p:spPr>
          <a:xfrm>
            <a:off x="1219200" y="1973262"/>
            <a:ext cx="6477000" cy="4525963"/>
          </a:xfrm>
        </p:spPr>
        <p:txBody>
          <a:bodyPr>
            <a:noAutofit/>
          </a:bodyPr>
          <a:lstStyle/>
          <a:p>
            <a:pPr marL="0" indent="0">
              <a:buNone/>
            </a:pPr>
            <a:r>
              <a:rPr lang="en-US" sz="2800" dirty="0" err="1"/>
              <a:t>Maximising</a:t>
            </a:r>
            <a:r>
              <a:rPr lang="en-US" sz="2800" dirty="0"/>
              <a:t> net proceeds by </a:t>
            </a:r>
            <a:r>
              <a:rPr lang="en-US" sz="2800" dirty="0" err="1"/>
              <a:t>minimising</a:t>
            </a:r>
            <a:r>
              <a:rPr lang="en-US" sz="2800" dirty="0"/>
              <a:t> tax liabilities:</a:t>
            </a:r>
          </a:p>
          <a:p>
            <a:pPr marL="0" indent="0">
              <a:buNone/>
            </a:pPr>
            <a:endParaRPr lang="en-US" sz="2800" dirty="0"/>
          </a:p>
          <a:p>
            <a:r>
              <a:rPr lang="en-US" sz="2800" dirty="0"/>
              <a:t>Leverage small business CGT concessions.</a:t>
            </a:r>
          </a:p>
          <a:p>
            <a:r>
              <a:rPr lang="en-US" sz="2800" dirty="0"/>
              <a:t>Review ownership structures to </a:t>
            </a:r>
            <a:r>
              <a:rPr lang="en-US" sz="2800" dirty="0" err="1"/>
              <a:t>optimise</a:t>
            </a:r>
            <a:r>
              <a:rPr lang="en-US" sz="2800" dirty="0"/>
              <a:t> outcomes before and after the sale.</a:t>
            </a:r>
          </a:p>
          <a:p>
            <a:r>
              <a:rPr lang="en-US" sz="2800" dirty="0"/>
              <a:t>Account for legal, accounting, and other transaction-related costs.</a:t>
            </a:r>
          </a:p>
        </p:txBody>
      </p:sp>
      <p:pic>
        <p:nvPicPr>
          <p:cNvPr id="8196" name="Picture 4" descr="Income Tax Exemption Limit May Get Doubled to Rs 2 Lacs ...">
            <a:extLst>
              <a:ext uri="{FF2B5EF4-FFF2-40B4-BE49-F238E27FC236}">
                <a16:creationId xmlns:a16="http://schemas.microsoft.com/office/drawing/2014/main" id="{FC49BB51-532D-6509-8F4B-DE6AB3A3E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410998"/>
            <a:ext cx="7758113" cy="546500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0">
            <a:extLst>
              <a:ext uri="{FF2B5EF4-FFF2-40B4-BE49-F238E27FC236}">
                <a16:creationId xmlns:a16="http://schemas.microsoft.com/office/drawing/2014/main" id="{4AC8BE0A-70D1-573B-C733-C0998988087A}"/>
              </a:ext>
            </a:extLst>
          </p:cNvPr>
          <p:cNvSpPr/>
          <p:nvPr/>
        </p:nvSpPr>
        <p:spPr>
          <a:xfrm>
            <a:off x="8534400" y="51435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106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FEF6-64A6-2E7E-1495-62E55B8AEAFD}"/>
              </a:ext>
            </a:extLst>
          </p:cNvPr>
          <p:cNvSpPr>
            <a:spLocks noGrp="1"/>
          </p:cNvSpPr>
          <p:nvPr>
            <p:ph type="title"/>
          </p:nvPr>
        </p:nvSpPr>
        <p:spPr/>
        <p:txBody>
          <a:bodyPr/>
          <a:lstStyle/>
          <a:p>
            <a:r>
              <a:rPr lang="en-AU" dirty="0"/>
              <a:t>OUR PRESENTER – DR CRAIG WEST</a:t>
            </a:r>
            <a:endParaRPr lang="en-US" dirty="0"/>
          </a:p>
        </p:txBody>
      </p:sp>
      <p:sp>
        <p:nvSpPr>
          <p:cNvPr id="3" name="Content Placeholder 2">
            <a:extLst>
              <a:ext uri="{FF2B5EF4-FFF2-40B4-BE49-F238E27FC236}">
                <a16:creationId xmlns:a16="http://schemas.microsoft.com/office/drawing/2014/main" id="{CDE9C820-6C1A-01AD-091B-DAD74625DCE3}"/>
              </a:ext>
            </a:extLst>
          </p:cNvPr>
          <p:cNvSpPr>
            <a:spLocks noGrp="1"/>
          </p:cNvSpPr>
          <p:nvPr>
            <p:ph idx="1"/>
          </p:nvPr>
        </p:nvSpPr>
        <p:spPr>
          <a:xfrm>
            <a:off x="1219200" y="1973262"/>
            <a:ext cx="10972800" cy="8313738"/>
          </a:xfrm>
        </p:spPr>
        <p:txBody>
          <a:bodyPr>
            <a:normAutofit fontScale="92500" lnSpcReduction="20000"/>
          </a:bodyPr>
          <a:lstStyle/>
          <a:p>
            <a:r>
              <a:rPr lang="en-US" dirty="0"/>
              <a:t>A leading expert in business succession and exit planning.</a:t>
            </a:r>
          </a:p>
          <a:p>
            <a:r>
              <a:rPr lang="en-US" dirty="0"/>
              <a:t>Founder and Chairman of Succession Plus since 2009 – now the largest firm of its kind in Australia, with operations in the USA.</a:t>
            </a:r>
          </a:p>
          <a:p>
            <a:r>
              <a:rPr lang="en-US" dirty="0"/>
              <a:t>Holds a Doctor of Business Administration, Master of Tax Law, and Master of Business (Accounting &amp; Finance).</a:t>
            </a:r>
          </a:p>
          <a:p>
            <a:r>
              <a:rPr lang="en-US" dirty="0"/>
              <a:t>His doctoral thesis focused on drivers of succession and successful exit strategies.</a:t>
            </a:r>
          </a:p>
          <a:p>
            <a:r>
              <a:rPr lang="en-US" dirty="0"/>
              <a:t>Named Exit Planner of the Year (2015, Exit Planning Institute Conference, Texas).</a:t>
            </a:r>
          </a:p>
          <a:p>
            <a:r>
              <a:rPr lang="en-US" dirty="0"/>
              <a:t>Inducted into the Circle of Excellence (2024, Exit Planning Institute).</a:t>
            </a:r>
          </a:p>
          <a:p>
            <a:r>
              <a:rPr lang="en-US" dirty="0"/>
              <a:t>Developed an award-winning Employee Ownership structure – ESOP of the Year twice in four years.</a:t>
            </a:r>
          </a:p>
          <a:p>
            <a:r>
              <a:rPr lang="en-US" dirty="0"/>
              <a:t>Author of six books on business valuation, succession, exit strategies, and employee ownership.</a:t>
            </a:r>
          </a:p>
          <a:p>
            <a:r>
              <a:rPr lang="en-US" dirty="0"/>
              <a:t>Serves as Non-Executive Chairman for several mid-market businesses, advising on ownership mindset and governance.</a:t>
            </a:r>
          </a:p>
          <a:p>
            <a:r>
              <a:rPr lang="en-US" dirty="0"/>
              <a:t>A sought-after keynote speaker, known for insights on succession, value gap assessment, and employee ownership.</a:t>
            </a:r>
          </a:p>
          <a:p>
            <a:endParaRPr lang="en-US" dirty="0"/>
          </a:p>
        </p:txBody>
      </p:sp>
      <p:pic>
        <p:nvPicPr>
          <p:cNvPr id="7" name="Picture 6" descr="A person smiling for a picture&#10;&#10;AI-generated content may be incorrect.">
            <a:extLst>
              <a:ext uri="{FF2B5EF4-FFF2-40B4-BE49-F238E27FC236}">
                <a16:creationId xmlns:a16="http://schemas.microsoft.com/office/drawing/2014/main" id="{67AC7E92-00B5-FAD5-776B-647E01B1B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812" y="1973262"/>
            <a:ext cx="4156364" cy="4156364"/>
          </a:xfrm>
          <a:prstGeom prst="rect">
            <a:avLst/>
          </a:prstGeom>
        </p:spPr>
      </p:pic>
    </p:spTree>
    <p:extLst>
      <p:ext uri="{BB962C8B-B14F-4D97-AF65-F5344CB8AC3E}">
        <p14:creationId xmlns:p14="http://schemas.microsoft.com/office/powerpoint/2010/main" val="3425858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0CABE-1801-0586-479C-F093A84DE9CC}"/>
            </a:ext>
          </a:extLst>
        </p:cNvPr>
        <p:cNvGrpSpPr/>
        <p:nvPr/>
      </p:nvGrpSpPr>
      <p:grpSpPr>
        <a:xfrm>
          <a:off x="0" y="0"/>
          <a:ext cx="0" cy="0"/>
          <a:chOff x="0" y="0"/>
          <a:chExt cx="0" cy="0"/>
        </a:xfrm>
      </p:grpSpPr>
      <p:sp>
        <p:nvSpPr>
          <p:cNvPr id="6" name="Freeform 3">
            <a:extLst>
              <a:ext uri="{FF2B5EF4-FFF2-40B4-BE49-F238E27FC236}">
                <a16:creationId xmlns:a16="http://schemas.microsoft.com/office/drawing/2014/main" id="{DC15A2A2-18E4-243C-537B-617516A1D45A}"/>
              </a:ext>
            </a:extLst>
          </p:cNvPr>
          <p:cNvSpPr/>
          <p:nvPr/>
        </p:nvSpPr>
        <p:spPr>
          <a:xfrm>
            <a:off x="0" y="0"/>
            <a:ext cx="7391400" cy="102870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2" name="Title 1">
            <a:extLst>
              <a:ext uri="{FF2B5EF4-FFF2-40B4-BE49-F238E27FC236}">
                <a16:creationId xmlns:a16="http://schemas.microsoft.com/office/drawing/2014/main" id="{ECBEE4E4-040A-DF99-BF3D-0E99D393C95B}"/>
              </a:ext>
            </a:extLst>
          </p:cNvPr>
          <p:cNvSpPr>
            <a:spLocks noGrp="1"/>
          </p:cNvSpPr>
          <p:nvPr>
            <p:ph type="title"/>
          </p:nvPr>
        </p:nvSpPr>
        <p:spPr>
          <a:xfrm>
            <a:off x="8001000" y="647700"/>
            <a:ext cx="7391400" cy="1143000"/>
          </a:xfrm>
        </p:spPr>
        <p:txBody>
          <a:bodyPr/>
          <a:lstStyle/>
          <a:p>
            <a:r>
              <a:rPr lang="en-US" dirty="0"/>
              <a:t>STEP 17 – DOCUMENTATION</a:t>
            </a:r>
          </a:p>
        </p:txBody>
      </p:sp>
      <p:sp>
        <p:nvSpPr>
          <p:cNvPr id="3" name="Content Placeholder 2">
            <a:extLst>
              <a:ext uri="{FF2B5EF4-FFF2-40B4-BE49-F238E27FC236}">
                <a16:creationId xmlns:a16="http://schemas.microsoft.com/office/drawing/2014/main" id="{FA2ACBBC-02CD-2124-3D9B-0911C20E433A}"/>
              </a:ext>
            </a:extLst>
          </p:cNvPr>
          <p:cNvSpPr>
            <a:spLocks noGrp="1"/>
          </p:cNvSpPr>
          <p:nvPr>
            <p:ph idx="1"/>
          </p:nvPr>
        </p:nvSpPr>
        <p:spPr>
          <a:xfrm>
            <a:off x="8001000" y="1973262"/>
            <a:ext cx="9220200" cy="8313738"/>
          </a:xfrm>
        </p:spPr>
        <p:txBody>
          <a:bodyPr>
            <a:noAutofit/>
          </a:bodyPr>
          <a:lstStyle/>
          <a:p>
            <a:pPr marL="0" indent="0">
              <a:spcBef>
                <a:spcPts val="0"/>
              </a:spcBef>
              <a:buNone/>
            </a:pPr>
            <a:r>
              <a:rPr lang="en-US" sz="2800" b="1" dirty="0">
                <a:solidFill>
                  <a:srgbClr val="00B00D"/>
                </a:solidFill>
              </a:rPr>
              <a:t>Information Memorandum (IM)</a:t>
            </a:r>
          </a:p>
          <a:p>
            <a:pPr marL="0" indent="0">
              <a:spcBef>
                <a:spcPts val="0"/>
              </a:spcBef>
              <a:buNone/>
            </a:pPr>
            <a:endParaRPr lang="en-US" sz="2800" dirty="0"/>
          </a:p>
          <a:p>
            <a:pPr marL="0" indent="0">
              <a:spcBef>
                <a:spcPts val="0"/>
              </a:spcBef>
              <a:buNone/>
            </a:pPr>
            <a:r>
              <a:rPr lang="en-US" sz="2800" dirty="0"/>
              <a:t>Precision and preparation are essential when preparing a business for sale. The IM serves as the business’s sales brochure and should clearly communicate:</a:t>
            </a:r>
          </a:p>
          <a:p>
            <a:pPr marL="0" indent="0">
              <a:spcBef>
                <a:spcPts val="0"/>
              </a:spcBef>
              <a:buNone/>
            </a:pPr>
            <a:endParaRPr lang="en-US" sz="2800" dirty="0"/>
          </a:p>
          <a:p>
            <a:pPr>
              <a:spcBef>
                <a:spcPts val="0"/>
              </a:spcBef>
            </a:pPr>
            <a:r>
              <a:rPr lang="en-US" sz="2800" dirty="0"/>
              <a:t>What the business does and why it holds value</a:t>
            </a:r>
          </a:p>
          <a:p>
            <a:pPr>
              <a:spcBef>
                <a:spcPts val="0"/>
              </a:spcBef>
            </a:pPr>
            <a:r>
              <a:rPr lang="en-US" sz="2800" dirty="0"/>
              <a:t>Historical financial performance and future projections</a:t>
            </a:r>
          </a:p>
          <a:p>
            <a:pPr>
              <a:spcBef>
                <a:spcPts val="0"/>
              </a:spcBef>
            </a:pPr>
            <a:r>
              <a:rPr lang="en-US" sz="2800" dirty="0"/>
              <a:t>Key personnel, customer relationships, systems, and intellectual property</a:t>
            </a:r>
          </a:p>
          <a:p>
            <a:pPr>
              <a:spcBef>
                <a:spcPts val="0"/>
              </a:spcBef>
            </a:pPr>
            <a:r>
              <a:rPr lang="en-US" sz="2800" dirty="0"/>
              <a:t>Identified risks and how they are managed</a:t>
            </a:r>
          </a:p>
          <a:p>
            <a:pPr>
              <a:spcBef>
                <a:spcPts val="0"/>
              </a:spcBef>
            </a:pPr>
            <a:r>
              <a:rPr lang="en-US" sz="2800" dirty="0"/>
              <a:t>The reason for the sale and the opportunity it presents to potential buyers</a:t>
            </a:r>
          </a:p>
          <a:p>
            <a:pPr>
              <a:spcBef>
                <a:spcPts val="0"/>
              </a:spcBef>
            </a:pPr>
            <a:endParaRPr lang="en-US" sz="2800" dirty="0"/>
          </a:p>
          <a:p>
            <a:pPr marL="0" indent="0">
              <a:spcBef>
                <a:spcPts val="0"/>
              </a:spcBef>
              <a:buNone/>
            </a:pPr>
            <a:r>
              <a:rPr lang="en-US" sz="2800" b="1" dirty="0">
                <a:solidFill>
                  <a:srgbClr val="00B00D"/>
                </a:solidFill>
              </a:rPr>
              <a:t>💡 </a:t>
            </a:r>
            <a:r>
              <a:rPr lang="en-US" sz="2800" b="1" i="1" dirty="0">
                <a:solidFill>
                  <a:srgbClr val="00B00D"/>
                </a:solidFill>
              </a:rPr>
              <a:t>Tip: A well-prepared IM anticipates and answers buyer questions before they are asked.</a:t>
            </a:r>
            <a:endParaRPr lang="en-US" sz="2800" dirty="0"/>
          </a:p>
        </p:txBody>
      </p:sp>
      <p:pic>
        <p:nvPicPr>
          <p:cNvPr id="5" name="Picture 4">
            <a:extLst>
              <a:ext uri="{FF2B5EF4-FFF2-40B4-BE49-F238E27FC236}">
                <a16:creationId xmlns:a16="http://schemas.microsoft.com/office/drawing/2014/main" id="{96B77DD9-7C38-3DC9-DD8F-BA4E9AB8BBBA}"/>
              </a:ext>
            </a:extLst>
          </p:cNvPr>
          <p:cNvPicPr>
            <a:picLocks noChangeAspect="1"/>
          </p:cNvPicPr>
          <p:nvPr/>
        </p:nvPicPr>
        <p:blipFill>
          <a:blip r:embed="rId2"/>
          <a:stretch>
            <a:fillRect/>
          </a:stretch>
        </p:blipFill>
        <p:spPr>
          <a:xfrm>
            <a:off x="228600" y="259080"/>
            <a:ext cx="7162800" cy="10027920"/>
          </a:xfrm>
          <a:prstGeom prst="rect">
            <a:avLst/>
          </a:prstGeom>
        </p:spPr>
      </p:pic>
    </p:spTree>
    <p:extLst>
      <p:ext uri="{BB962C8B-B14F-4D97-AF65-F5344CB8AC3E}">
        <p14:creationId xmlns:p14="http://schemas.microsoft.com/office/powerpoint/2010/main" val="2576854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EE2F-46AD-7625-DCC3-49247C980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65698-B12D-E292-F510-75AE0E6CE132}"/>
              </a:ext>
            </a:extLst>
          </p:cNvPr>
          <p:cNvSpPr>
            <a:spLocks noGrp="1"/>
          </p:cNvSpPr>
          <p:nvPr>
            <p:ph type="title"/>
          </p:nvPr>
        </p:nvSpPr>
        <p:spPr>
          <a:xfrm>
            <a:off x="1219200" y="647700"/>
            <a:ext cx="14173200" cy="1143000"/>
          </a:xfrm>
        </p:spPr>
        <p:txBody>
          <a:bodyPr/>
          <a:lstStyle/>
          <a:p>
            <a:r>
              <a:rPr lang="en-AU" dirty="0"/>
              <a:t>Due Diligence Readiness</a:t>
            </a:r>
            <a:endParaRPr lang="en-US" dirty="0"/>
          </a:p>
        </p:txBody>
      </p:sp>
      <p:sp>
        <p:nvSpPr>
          <p:cNvPr id="3" name="Content Placeholder 2">
            <a:extLst>
              <a:ext uri="{FF2B5EF4-FFF2-40B4-BE49-F238E27FC236}">
                <a16:creationId xmlns:a16="http://schemas.microsoft.com/office/drawing/2014/main" id="{E6290F1A-DE89-2128-3E4F-0AB439C8B646}"/>
              </a:ext>
            </a:extLst>
          </p:cNvPr>
          <p:cNvSpPr>
            <a:spLocks noGrp="1"/>
          </p:cNvSpPr>
          <p:nvPr>
            <p:ph idx="1"/>
          </p:nvPr>
        </p:nvSpPr>
        <p:spPr>
          <a:xfrm>
            <a:off x="1219200" y="1973262"/>
            <a:ext cx="6858000" cy="4525963"/>
          </a:xfrm>
        </p:spPr>
        <p:txBody>
          <a:bodyPr>
            <a:noAutofit/>
          </a:bodyPr>
          <a:lstStyle/>
          <a:p>
            <a:pPr marL="0" indent="0">
              <a:spcBef>
                <a:spcPts val="0"/>
              </a:spcBef>
              <a:buNone/>
            </a:pPr>
            <a:r>
              <a:rPr lang="en-US" sz="2800" b="1" dirty="0"/>
              <a:t>MOST DEALS COLLAPSE DURING </a:t>
            </a:r>
          </a:p>
          <a:p>
            <a:pPr marL="0" indent="0">
              <a:spcBef>
                <a:spcPts val="0"/>
              </a:spcBef>
              <a:buNone/>
            </a:pPr>
            <a:r>
              <a:rPr lang="en-US" sz="2800" b="1" dirty="0"/>
              <a:t>DUE DILIGENCE.</a:t>
            </a:r>
          </a:p>
          <a:p>
            <a:pPr marL="0" indent="0">
              <a:spcBef>
                <a:spcPts val="0"/>
              </a:spcBef>
              <a:buNone/>
            </a:pPr>
            <a:endParaRPr lang="en-US" sz="2800" dirty="0"/>
          </a:p>
          <a:p>
            <a:pPr marL="0" indent="0">
              <a:spcBef>
                <a:spcPts val="0"/>
              </a:spcBef>
              <a:buNone/>
            </a:pPr>
            <a:r>
              <a:rPr lang="en-US" sz="2800" dirty="0"/>
              <a:t>Buyers will </a:t>
            </a:r>
            <a:r>
              <a:rPr lang="en-US" sz="2800" dirty="0" err="1"/>
              <a:t>scrutinise</a:t>
            </a:r>
            <a:r>
              <a:rPr lang="en-US" sz="2800" dirty="0"/>
              <a:t> every detail, so the business must be ready with:</a:t>
            </a:r>
          </a:p>
          <a:p>
            <a:pPr marL="0" indent="0">
              <a:spcBef>
                <a:spcPts val="0"/>
              </a:spcBef>
              <a:buNone/>
            </a:pPr>
            <a:endParaRPr lang="en-US" sz="2800" dirty="0"/>
          </a:p>
          <a:p>
            <a:r>
              <a:rPr lang="en-US" sz="2800" dirty="0"/>
              <a:t>Clean, current financial records</a:t>
            </a:r>
          </a:p>
          <a:p>
            <a:r>
              <a:rPr lang="en-US" sz="2800" dirty="0"/>
              <a:t>Up-to-date employment and supplier contracts</a:t>
            </a:r>
          </a:p>
          <a:p>
            <a:r>
              <a:rPr lang="en-US" sz="2800" dirty="0"/>
              <a:t>Tax filings, IP registrations, and lease agreements</a:t>
            </a:r>
          </a:p>
          <a:p>
            <a:r>
              <a:rPr lang="en-US" sz="2800" dirty="0"/>
              <a:t>Documented policies and procedures</a:t>
            </a:r>
          </a:p>
          <a:p>
            <a:pPr>
              <a:spcBef>
                <a:spcPts val="0"/>
              </a:spcBef>
            </a:pPr>
            <a:endParaRPr lang="en-US" sz="2800" dirty="0"/>
          </a:p>
          <a:p>
            <a:pPr marL="0" indent="0">
              <a:spcBef>
                <a:spcPts val="0"/>
              </a:spcBef>
              <a:buNone/>
            </a:pPr>
            <a:r>
              <a:rPr lang="en-US" sz="2800" b="1" dirty="0">
                <a:solidFill>
                  <a:srgbClr val="00B00D"/>
                </a:solidFill>
              </a:rPr>
              <a:t>✅ </a:t>
            </a:r>
            <a:r>
              <a:rPr lang="en-US" sz="2800" dirty="0"/>
              <a:t> </a:t>
            </a:r>
            <a:r>
              <a:rPr lang="en-US" sz="2800" b="1" i="1" dirty="0">
                <a:solidFill>
                  <a:srgbClr val="00B00D"/>
                </a:solidFill>
              </a:rPr>
              <a:t>A due diligence checklist helps </a:t>
            </a:r>
            <a:r>
              <a:rPr lang="en-US" sz="2800" b="1" i="1" dirty="0" err="1">
                <a:solidFill>
                  <a:srgbClr val="00B00D"/>
                </a:solidFill>
              </a:rPr>
              <a:t>minimise</a:t>
            </a:r>
            <a:r>
              <a:rPr lang="en-US" sz="2800" b="1" i="1" dirty="0">
                <a:solidFill>
                  <a:srgbClr val="00B00D"/>
                </a:solidFill>
              </a:rPr>
              <a:t> delays and avoid surprises.</a:t>
            </a:r>
          </a:p>
        </p:txBody>
      </p:sp>
      <p:pic>
        <p:nvPicPr>
          <p:cNvPr id="7" name="Picture 6" descr="Close up of checklist">
            <a:extLst>
              <a:ext uri="{FF2B5EF4-FFF2-40B4-BE49-F238E27FC236}">
                <a16:creationId xmlns:a16="http://schemas.microsoft.com/office/drawing/2014/main" id="{C84AAA72-D6BF-716B-40C7-2BD9EAD546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7550" y="2673350"/>
            <a:ext cx="7410450" cy="4940300"/>
          </a:xfrm>
          <a:prstGeom prst="rect">
            <a:avLst/>
          </a:prstGeom>
        </p:spPr>
      </p:pic>
      <p:sp>
        <p:nvSpPr>
          <p:cNvPr id="8" name="Freeform 13">
            <a:extLst>
              <a:ext uri="{FF2B5EF4-FFF2-40B4-BE49-F238E27FC236}">
                <a16:creationId xmlns:a16="http://schemas.microsoft.com/office/drawing/2014/main" id="{EC0310FA-86E9-2407-B333-B1E36598EF99}"/>
              </a:ext>
            </a:extLst>
          </p:cNvPr>
          <p:cNvSpPr/>
          <p:nvPr/>
        </p:nvSpPr>
        <p:spPr>
          <a:xfrm flipH="1">
            <a:off x="7267575" y="6263663"/>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3227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19B5-1559-1DC8-6837-73432F9AD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CA415-CEB0-5399-289F-50FB140D1BAA}"/>
              </a:ext>
            </a:extLst>
          </p:cNvPr>
          <p:cNvSpPr>
            <a:spLocks noGrp="1"/>
          </p:cNvSpPr>
          <p:nvPr>
            <p:ph type="title"/>
          </p:nvPr>
        </p:nvSpPr>
        <p:spPr>
          <a:xfrm>
            <a:off x="1219200" y="647700"/>
            <a:ext cx="14173200" cy="1143000"/>
          </a:xfrm>
        </p:spPr>
        <p:txBody>
          <a:bodyPr/>
          <a:lstStyle/>
          <a:p>
            <a:r>
              <a:rPr lang="en-AU" dirty="0"/>
              <a:t>COMMON PITFALLS TO AVOID</a:t>
            </a:r>
            <a:endParaRPr lang="en-US" dirty="0"/>
          </a:p>
        </p:txBody>
      </p:sp>
      <p:sp>
        <p:nvSpPr>
          <p:cNvPr id="3" name="Content Placeholder 2">
            <a:extLst>
              <a:ext uri="{FF2B5EF4-FFF2-40B4-BE49-F238E27FC236}">
                <a16:creationId xmlns:a16="http://schemas.microsoft.com/office/drawing/2014/main" id="{B3D11518-174E-4AEC-FCE0-A0EED15782BE}"/>
              </a:ext>
            </a:extLst>
          </p:cNvPr>
          <p:cNvSpPr>
            <a:spLocks noGrp="1"/>
          </p:cNvSpPr>
          <p:nvPr>
            <p:ph idx="1"/>
          </p:nvPr>
        </p:nvSpPr>
        <p:spPr>
          <a:xfrm>
            <a:off x="1219200" y="1973262"/>
            <a:ext cx="14782800" cy="4525963"/>
          </a:xfrm>
        </p:spPr>
        <p:txBody>
          <a:bodyPr>
            <a:noAutofit/>
          </a:bodyPr>
          <a:lstStyle/>
          <a:p>
            <a:pPr>
              <a:spcBef>
                <a:spcPts val="0"/>
              </a:spcBef>
            </a:pPr>
            <a:r>
              <a:rPr lang="en-US" sz="2800" b="1" dirty="0"/>
              <a:t>Overestimating value</a:t>
            </a:r>
            <a:r>
              <a:rPr lang="en-US" sz="2800" dirty="0"/>
              <a:t>: Leads to stalled deals</a:t>
            </a:r>
          </a:p>
          <a:p>
            <a:pPr>
              <a:spcBef>
                <a:spcPts val="0"/>
              </a:spcBef>
            </a:pPr>
            <a:r>
              <a:rPr lang="en-US" sz="2800" b="1" dirty="0"/>
              <a:t>Poor financial records</a:t>
            </a:r>
            <a:r>
              <a:rPr lang="en-US" sz="2800" dirty="0"/>
              <a:t>: Red flags for buyers</a:t>
            </a:r>
          </a:p>
          <a:p>
            <a:pPr>
              <a:spcBef>
                <a:spcPts val="0"/>
              </a:spcBef>
            </a:pPr>
            <a:r>
              <a:rPr lang="en-US" sz="2800" b="1" dirty="0"/>
              <a:t>Unclear ownership of IP or assets</a:t>
            </a:r>
            <a:endParaRPr lang="en-US" sz="2800" dirty="0"/>
          </a:p>
          <a:p>
            <a:pPr>
              <a:spcBef>
                <a:spcPts val="0"/>
              </a:spcBef>
            </a:pPr>
            <a:r>
              <a:rPr lang="en-US" sz="2800" b="1" dirty="0"/>
              <a:t>Key-person risk</a:t>
            </a:r>
            <a:r>
              <a:rPr lang="en-US" sz="2800" dirty="0"/>
              <a:t>: If the business relies too much on you</a:t>
            </a:r>
          </a:p>
          <a:p>
            <a:pPr>
              <a:spcBef>
                <a:spcPts val="0"/>
              </a:spcBef>
            </a:pPr>
            <a:r>
              <a:rPr lang="en-US" sz="2800" b="1" dirty="0"/>
              <a:t>Rushing to market unprepared</a:t>
            </a:r>
            <a:endParaRPr lang="en-US" sz="2800" dirty="0"/>
          </a:p>
          <a:p>
            <a:pPr marL="0" indent="0">
              <a:spcBef>
                <a:spcPts val="0"/>
              </a:spcBef>
              <a:buNone/>
            </a:pPr>
            <a:endParaRPr lang="en-US" sz="2800" dirty="0"/>
          </a:p>
          <a:p>
            <a:pPr marL="0" indent="0">
              <a:spcBef>
                <a:spcPts val="0"/>
              </a:spcBef>
              <a:buNone/>
            </a:pPr>
            <a:r>
              <a:rPr lang="en-US" sz="2800" b="1" dirty="0">
                <a:solidFill>
                  <a:srgbClr val="00B00D"/>
                </a:solidFill>
              </a:rPr>
              <a:t>📈 </a:t>
            </a:r>
            <a:r>
              <a:rPr lang="en-US" sz="2800" b="1" i="1" dirty="0">
                <a:solidFill>
                  <a:srgbClr val="00B00D"/>
                </a:solidFill>
              </a:rPr>
              <a:t>Preparation takes time… but it protects price and ensures a smoother exit.</a:t>
            </a:r>
            <a:endParaRPr lang="en-US" sz="2800" b="1" dirty="0">
              <a:solidFill>
                <a:srgbClr val="00B00D"/>
              </a:solidFill>
            </a:endParaRPr>
          </a:p>
        </p:txBody>
      </p:sp>
      <p:sp>
        <p:nvSpPr>
          <p:cNvPr id="4" name="Freeform 12">
            <a:extLst>
              <a:ext uri="{FF2B5EF4-FFF2-40B4-BE49-F238E27FC236}">
                <a16:creationId xmlns:a16="http://schemas.microsoft.com/office/drawing/2014/main" id="{F26F2635-828C-953A-6870-A07479A1C152}"/>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3">
            <a:extLst>
              <a:ext uri="{FF2B5EF4-FFF2-40B4-BE49-F238E27FC236}">
                <a16:creationId xmlns:a16="http://schemas.microsoft.com/office/drawing/2014/main" id="{D77E6E7E-3601-3725-E02D-EE81B09D167D}"/>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427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B28C9-B8EB-30F7-BDFE-122E0C08AA6D}"/>
            </a:ext>
          </a:extLst>
        </p:cNvPr>
        <p:cNvGrpSpPr/>
        <p:nvPr/>
      </p:nvGrpSpPr>
      <p:grpSpPr>
        <a:xfrm>
          <a:off x="0" y="0"/>
          <a:ext cx="0" cy="0"/>
          <a:chOff x="0" y="0"/>
          <a:chExt cx="0" cy="0"/>
        </a:xfrm>
      </p:grpSpPr>
      <p:sp>
        <p:nvSpPr>
          <p:cNvPr id="6" name="Freeform 3">
            <a:extLst>
              <a:ext uri="{FF2B5EF4-FFF2-40B4-BE49-F238E27FC236}">
                <a16:creationId xmlns:a16="http://schemas.microsoft.com/office/drawing/2014/main" id="{BBB8BF21-3AA8-E194-CD3E-D8A8D0183BEB}"/>
              </a:ext>
            </a:extLst>
          </p:cNvPr>
          <p:cNvSpPr/>
          <p:nvPr/>
        </p:nvSpPr>
        <p:spPr>
          <a:xfrm>
            <a:off x="0" y="0"/>
            <a:ext cx="7391400" cy="102870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2" name="Title 1">
            <a:extLst>
              <a:ext uri="{FF2B5EF4-FFF2-40B4-BE49-F238E27FC236}">
                <a16:creationId xmlns:a16="http://schemas.microsoft.com/office/drawing/2014/main" id="{C51D4C8E-E1AA-EEE4-A110-3099F964ACDA}"/>
              </a:ext>
            </a:extLst>
          </p:cNvPr>
          <p:cNvSpPr>
            <a:spLocks noGrp="1"/>
          </p:cNvSpPr>
          <p:nvPr>
            <p:ph type="title"/>
          </p:nvPr>
        </p:nvSpPr>
        <p:spPr>
          <a:xfrm>
            <a:off x="8001000" y="647700"/>
            <a:ext cx="7391400" cy="1143000"/>
          </a:xfrm>
        </p:spPr>
        <p:txBody>
          <a:bodyPr/>
          <a:lstStyle/>
          <a:p>
            <a:r>
              <a:rPr lang="en-US" dirty="0"/>
              <a:t>STEP 18 – LIQUIDITY EVENT</a:t>
            </a:r>
          </a:p>
        </p:txBody>
      </p:sp>
      <p:sp>
        <p:nvSpPr>
          <p:cNvPr id="3" name="Content Placeholder 2">
            <a:extLst>
              <a:ext uri="{FF2B5EF4-FFF2-40B4-BE49-F238E27FC236}">
                <a16:creationId xmlns:a16="http://schemas.microsoft.com/office/drawing/2014/main" id="{59F6C308-6770-2425-D0EB-84EB01DDC873}"/>
              </a:ext>
            </a:extLst>
          </p:cNvPr>
          <p:cNvSpPr>
            <a:spLocks noGrp="1"/>
          </p:cNvSpPr>
          <p:nvPr>
            <p:ph idx="1"/>
          </p:nvPr>
        </p:nvSpPr>
        <p:spPr>
          <a:xfrm>
            <a:off x="8001000" y="1973262"/>
            <a:ext cx="9220200" cy="8313738"/>
          </a:xfrm>
        </p:spPr>
        <p:txBody>
          <a:bodyPr>
            <a:noAutofit/>
          </a:bodyPr>
          <a:lstStyle/>
          <a:p>
            <a:pPr marL="0" indent="0">
              <a:spcBef>
                <a:spcPts val="0"/>
              </a:spcBef>
              <a:buNone/>
            </a:pPr>
            <a:r>
              <a:rPr lang="en-US" sz="2800" dirty="0"/>
              <a:t>Execute the actual transition – Whether through a third-party sale, management buyout, or ESOP. The focus is on achieving the best outcome for the owner while preserving the business’s legacy and momentum.</a:t>
            </a:r>
          </a:p>
          <a:p>
            <a:pPr marL="0" indent="0">
              <a:spcBef>
                <a:spcPts val="0"/>
              </a:spcBef>
              <a:buNone/>
            </a:pPr>
            <a:endParaRPr lang="en-US" sz="2800" dirty="0"/>
          </a:p>
          <a:p>
            <a:pPr marL="0" indent="0">
              <a:spcBef>
                <a:spcPts val="0"/>
              </a:spcBef>
              <a:buNone/>
            </a:pPr>
            <a:r>
              <a:rPr lang="en-US" sz="2800" b="1" dirty="0">
                <a:solidFill>
                  <a:srgbClr val="00B00D"/>
                </a:solidFill>
              </a:rPr>
              <a:t>Strategic Value Drivers</a:t>
            </a:r>
          </a:p>
          <a:p>
            <a:pPr marL="0" indent="0">
              <a:spcBef>
                <a:spcPts val="0"/>
              </a:spcBef>
              <a:buNone/>
            </a:pPr>
            <a:endParaRPr lang="en-US" sz="2800" dirty="0"/>
          </a:p>
        </p:txBody>
      </p:sp>
      <p:pic>
        <p:nvPicPr>
          <p:cNvPr id="10242" name="Picture 2" descr="Image result for selling a business">
            <a:extLst>
              <a:ext uri="{FF2B5EF4-FFF2-40B4-BE49-F238E27FC236}">
                <a16:creationId xmlns:a16="http://schemas.microsoft.com/office/drawing/2014/main" id="{5C795AF1-EF71-C817-506D-DA89CECF7F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2"/>
          <a:stretch>
            <a:fillRect/>
          </a:stretch>
        </p:blipFill>
        <p:spPr bwMode="auto">
          <a:xfrm>
            <a:off x="0" y="1387737"/>
            <a:ext cx="7412010" cy="84801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E786CFF3-4367-7E67-D0E8-224758B4D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953" y="4838700"/>
            <a:ext cx="8742390" cy="493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5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586E-FD36-17CA-F48F-91A4C1EA76E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329A838-63CC-9C03-7BFA-691C3114FB80}"/>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CE104BC6-F7B5-3136-1C89-DA5A2BD6EAD1}"/>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a:extLst>
                <a:ext uri="{FF2B5EF4-FFF2-40B4-BE49-F238E27FC236}">
                  <a16:creationId xmlns:a16="http://schemas.microsoft.com/office/drawing/2014/main" id="{E3B7777F-5774-3D95-99CD-172A4467F245}"/>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2D1F9C14-C54D-FAE4-46E2-26A5B65C8772}"/>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8D9D1773-07A8-7EA9-06D3-90889F059D06}"/>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a:extLst>
                <a:ext uri="{FF2B5EF4-FFF2-40B4-BE49-F238E27FC236}">
                  <a16:creationId xmlns:a16="http://schemas.microsoft.com/office/drawing/2014/main" id="{B43F24FF-D63E-EC18-F37D-7C96A7F39BC4}"/>
                </a:ext>
              </a:extLst>
            </p:cNvPr>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2891CD1B-E2BC-4A0C-6A88-948575F81ADC}"/>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A7159382-C51F-D9F8-53EA-4D1267CA19CF}"/>
              </a:ext>
            </a:extLst>
          </p:cNvPr>
          <p:cNvSpPr txBox="1"/>
          <p:nvPr/>
        </p:nvSpPr>
        <p:spPr>
          <a:xfrm>
            <a:off x="5265720" y="5569670"/>
            <a:ext cx="7756556" cy="430887"/>
          </a:xfrm>
          <a:prstGeom prst="rect">
            <a:avLst/>
          </a:prstGeom>
        </p:spPr>
        <p:txBody>
          <a:bodyPr lIns="0" tIns="0" rIns="0" bIns="0" rtlCol="0" anchor="t">
            <a:spAutoFit/>
          </a:bodyPr>
          <a:lstStyle/>
          <a:p>
            <a:pPr algn="ctr"/>
            <a:r>
              <a:rPr lang="en-US" sz="2800" dirty="0">
                <a:solidFill>
                  <a:schemeClr val="bg1"/>
                </a:solidFill>
              </a:rPr>
              <a:t>No one adviser can do it all – and that’s the point.</a:t>
            </a:r>
          </a:p>
        </p:txBody>
      </p:sp>
      <p:sp>
        <p:nvSpPr>
          <p:cNvPr id="10" name="TextBox 10">
            <a:extLst>
              <a:ext uri="{FF2B5EF4-FFF2-40B4-BE49-F238E27FC236}">
                <a16:creationId xmlns:a16="http://schemas.microsoft.com/office/drawing/2014/main" id="{47733506-CD50-8397-F5F6-8C294867F89D}"/>
              </a:ext>
            </a:extLst>
          </p:cNvPr>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1" name="TextBox 11">
            <a:extLst>
              <a:ext uri="{FF2B5EF4-FFF2-40B4-BE49-F238E27FC236}">
                <a16:creationId xmlns:a16="http://schemas.microsoft.com/office/drawing/2014/main" id="{B8F31902-D8FE-7748-240C-67EDB813297A}"/>
              </a:ext>
            </a:extLst>
          </p:cNvPr>
          <p:cNvSpPr txBox="1"/>
          <p:nvPr/>
        </p:nvSpPr>
        <p:spPr>
          <a:xfrm>
            <a:off x="5091445" y="3730017"/>
            <a:ext cx="8105105" cy="1457130"/>
          </a:xfrm>
          <a:prstGeom prst="rect">
            <a:avLst/>
          </a:prstGeom>
        </p:spPr>
        <p:txBody>
          <a:bodyPr lIns="0" tIns="0" rIns="0" bIns="0" rtlCol="0" anchor="t">
            <a:spAutoFit/>
          </a:bodyPr>
          <a:lstStyle/>
          <a:p>
            <a:pPr algn="ctr">
              <a:lnSpc>
                <a:spcPts val="5880"/>
              </a:lnSpc>
            </a:pPr>
            <a:r>
              <a:rPr lang="en-AU" sz="4200" b="1" dirty="0">
                <a:solidFill>
                  <a:srgbClr val="FFFFFF"/>
                </a:solidFill>
                <a:latin typeface="Montserrat Bold"/>
                <a:ea typeface="Montserrat Bold"/>
                <a:cs typeface="Montserrat Bold"/>
                <a:sym typeface="Montserrat Bold"/>
              </a:rPr>
              <a:t>S</a:t>
            </a:r>
            <a:r>
              <a:rPr lang="en-US" sz="4200" b="1" dirty="0">
                <a:solidFill>
                  <a:srgbClr val="FFFFFF"/>
                </a:solidFill>
                <a:latin typeface="Montserrat Bold"/>
                <a:ea typeface="Montserrat Bold"/>
                <a:cs typeface="Montserrat Bold"/>
                <a:sym typeface="Montserrat Bold"/>
              </a:rPr>
              <a:t>UCCESSION PLANNING </a:t>
            </a:r>
          </a:p>
          <a:p>
            <a:pPr algn="ctr">
              <a:lnSpc>
                <a:spcPts val="5880"/>
              </a:lnSpc>
            </a:pPr>
            <a:r>
              <a:rPr lang="en-US" sz="4200" b="1" dirty="0">
                <a:solidFill>
                  <a:srgbClr val="FFFFFF"/>
                </a:solidFill>
                <a:latin typeface="Montserrat Bold"/>
                <a:ea typeface="Montserrat Bold"/>
                <a:cs typeface="Montserrat Bold"/>
                <a:sym typeface="Montserrat Bold"/>
              </a:rPr>
              <a:t>IS A </a:t>
            </a:r>
            <a:r>
              <a:rPr lang="en-US" sz="4200" b="1" dirty="0">
                <a:solidFill>
                  <a:srgbClr val="66FF06"/>
                </a:solidFill>
                <a:latin typeface="Montserrat Bold"/>
                <a:ea typeface="Montserrat Bold"/>
                <a:cs typeface="Montserrat Bold"/>
                <a:sym typeface="Montserrat Bold"/>
              </a:rPr>
              <a:t>TEAM </a:t>
            </a:r>
            <a:r>
              <a:rPr lang="en-US" sz="4200" b="1" dirty="0">
                <a:solidFill>
                  <a:srgbClr val="FFFFFF"/>
                </a:solidFill>
                <a:latin typeface="Montserrat Bold"/>
                <a:ea typeface="Montserrat Bold"/>
                <a:cs typeface="Montserrat Bold"/>
                <a:sym typeface="Montserrat Bold"/>
              </a:rPr>
              <a:t>EFFORT.</a:t>
            </a:r>
            <a:endParaRPr lang="en-US" sz="4200" b="1" dirty="0">
              <a:solidFill>
                <a:srgbClr val="66FF06"/>
              </a:solidFill>
              <a:latin typeface="Montserrat Bold"/>
              <a:ea typeface="Montserrat Bold"/>
              <a:cs typeface="Montserrat Bold"/>
              <a:sym typeface="Montserrat Bold"/>
            </a:endParaRPr>
          </a:p>
        </p:txBody>
      </p:sp>
      <p:sp>
        <p:nvSpPr>
          <p:cNvPr id="12" name="Freeform 12">
            <a:extLst>
              <a:ext uri="{FF2B5EF4-FFF2-40B4-BE49-F238E27FC236}">
                <a16:creationId xmlns:a16="http://schemas.microsoft.com/office/drawing/2014/main" id="{0DB62F1D-F747-DA4A-A10F-3F63B57EE5E6}"/>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B3376DFF-AAA8-853E-1360-5BF2639DD252}"/>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80575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56B6-3B71-DFD1-0751-62373ECF3A82}"/>
              </a:ext>
            </a:extLst>
          </p:cNvPr>
          <p:cNvSpPr>
            <a:spLocks noGrp="1"/>
          </p:cNvSpPr>
          <p:nvPr>
            <p:ph type="title"/>
          </p:nvPr>
        </p:nvSpPr>
        <p:spPr>
          <a:xfrm>
            <a:off x="6477000" y="647700"/>
            <a:ext cx="11353800" cy="1143000"/>
          </a:xfrm>
        </p:spPr>
        <p:txBody>
          <a:bodyPr/>
          <a:lstStyle/>
          <a:p>
            <a:r>
              <a:rPr lang="en-US" b="1" dirty="0"/>
              <a:t>A COLLABORATIVE APPROACH </a:t>
            </a:r>
            <a:br>
              <a:rPr lang="en-US" b="1" dirty="0"/>
            </a:br>
            <a:r>
              <a:rPr lang="en-US" b="1" dirty="0"/>
              <a:t>TO SUCCESSION PLANNING</a:t>
            </a:r>
          </a:p>
        </p:txBody>
      </p:sp>
      <p:sp>
        <p:nvSpPr>
          <p:cNvPr id="3" name="Content Placeholder 2">
            <a:extLst>
              <a:ext uri="{FF2B5EF4-FFF2-40B4-BE49-F238E27FC236}">
                <a16:creationId xmlns:a16="http://schemas.microsoft.com/office/drawing/2014/main" id="{7EA37ECE-510B-580D-A065-D72BF4A3B3D3}"/>
              </a:ext>
            </a:extLst>
          </p:cNvPr>
          <p:cNvSpPr>
            <a:spLocks noGrp="1"/>
          </p:cNvSpPr>
          <p:nvPr>
            <p:ph idx="1"/>
          </p:nvPr>
        </p:nvSpPr>
        <p:spPr>
          <a:xfrm>
            <a:off x="6477000" y="2324100"/>
            <a:ext cx="10134600" cy="7467600"/>
          </a:xfrm>
        </p:spPr>
        <p:txBody>
          <a:bodyPr>
            <a:noAutofit/>
          </a:bodyPr>
          <a:lstStyle/>
          <a:p>
            <a:pPr marL="0" indent="0">
              <a:spcBef>
                <a:spcPts val="0"/>
              </a:spcBef>
              <a:buNone/>
            </a:pPr>
            <a:r>
              <a:rPr lang="en-US" sz="2800" dirty="0"/>
              <a:t>Effective succession planning isn’t a solo effort – it’s a coordinated strategy.</a:t>
            </a:r>
          </a:p>
          <a:p>
            <a:pPr marL="0" indent="0">
              <a:spcBef>
                <a:spcPts val="0"/>
              </a:spcBef>
              <a:buNone/>
            </a:pPr>
            <a:endParaRPr lang="en-US" sz="2800" dirty="0"/>
          </a:p>
          <a:p>
            <a:pPr marL="0" indent="0">
              <a:spcBef>
                <a:spcPts val="0"/>
              </a:spcBef>
              <a:buNone/>
            </a:pPr>
            <a:r>
              <a:rPr lang="en-US" sz="2800" dirty="0"/>
              <a:t>The Succession Plus 21-Step Framework outlines the key stages of a successful plan and clearly defines who is responsible for each step.</a:t>
            </a:r>
          </a:p>
          <a:p>
            <a:pPr marL="0" indent="0">
              <a:spcBef>
                <a:spcPts val="0"/>
              </a:spcBef>
              <a:buNone/>
            </a:pPr>
            <a:endParaRPr lang="en-US" sz="2800" dirty="0"/>
          </a:p>
          <a:p>
            <a:r>
              <a:rPr lang="en-US" sz="2800" b="1" dirty="0"/>
              <a:t>Succession Plus</a:t>
            </a:r>
            <a:r>
              <a:rPr lang="en-US" sz="2800" dirty="0"/>
              <a:t> acts as the </a:t>
            </a:r>
            <a:r>
              <a:rPr lang="en-US" sz="2800" b="1" dirty="0"/>
              <a:t>Lead Adviser</a:t>
            </a:r>
            <a:r>
              <a:rPr lang="en-US" sz="2800" dirty="0"/>
              <a:t>, managing the overall strategy and implementation.</a:t>
            </a:r>
          </a:p>
          <a:p>
            <a:r>
              <a:rPr lang="en-US" sz="2800" b="1" dirty="0"/>
              <a:t>Accountants</a:t>
            </a:r>
            <a:r>
              <a:rPr lang="en-US" sz="2800" dirty="0"/>
              <a:t> play a vital role in financial modelling, tax structuring, and compliance.</a:t>
            </a:r>
          </a:p>
          <a:p>
            <a:r>
              <a:rPr lang="en-US" sz="2800" b="1" dirty="0"/>
              <a:t>Defined roles</a:t>
            </a:r>
            <a:r>
              <a:rPr lang="en-US" sz="2800" dirty="0"/>
              <a:t> ensure accountability, reduce duplication, and keep the process on track.</a:t>
            </a:r>
          </a:p>
          <a:p>
            <a:pPr marL="0" indent="0">
              <a:spcBef>
                <a:spcPts val="0"/>
              </a:spcBef>
              <a:buNone/>
            </a:pPr>
            <a:endParaRPr lang="en-US" sz="2800" dirty="0"/>
          </a:p>
          <a:p>
            <a:pPr marL="0" indent="0">
              <a:spcBef>
                <a:spcPts val="0"/>
              </a:spcBef>
              <a:buNone/>
            </a:pPr>
            <a:r>
              <a:rPr lang="en-US" sz="2800" dirty="0"/>
              <a:t>By working together, we deliver better outcomes for business owners – and unlock new advisory opportunities for your firm.</a:t>
            </a:r>
          </a:p>
        </p:txBody>
      </p:sp>
      <p:grpSp>
        <p:nvGrpSpPr>
          <p:cNvPr id="7" name="Group 2">
            <a:extLst>
              <a:ext uri="{FF2B5EF4-FFF2-40B4-BE49-F238E27FC236}">
                <a16:creationId xmlns:a16="http://schemas.microsoft.com/office/drawing/2014/main" id="{D763D82A-9497-1427-EDAD-BF82988418C9}"/>
              </a:ext>
            </a:extLst>
          </p:cNvPr>
          <p:cNvGrpSpPr/>
          <p:nvPr/>
        </p:nvGrpSpPr>
        <p:grpSpPr>
          <a:xfrm>
            <a:off x="0" y="-144661"/>
            <a:ext cx="18288000" cy="10431660"/>
            <a:chOff x="0" y="-38100"/>
            <a:chExt cx="4816593" cy="2747433"/>
          </a:xfrm>
        </p:grpSpPr>
        <p:sp>
          <p:nvSpPr>
            <p:cNvPr id="8" name="Freeform 3">
              <a:extLst>
                <a:ext uri="{FF2B5EF4-FFF2-40B4-BE49-F238E27FC236}">
                  <a16:creationId xmlns:a16="http://schemas.microsoft.com/office/drawing/2014/main" id="{6D258CFD-0375-9C56-2A51-FACC648C72EE}"/>
                </a:ext>
              </a:extLst>
            </p:cNvPr>
            <p:cNvSpPr/>
            <p:nvPr/>
          </p:nvSpPr>
          <p:spPr>
            <a:xfrm>
              <a:off x="0" y="0"/>
              <a:ext cx="1444978" cy="2709333"/>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9" name="TextBox 4">
              <a:extLst>
                <a:ext uri="{FF2B5EF4-FFF2-40B4-BE49-F238E27FC236}">
                  <a16:creationId xmlns:a16="http://schemas.microsoft.com/office/drawing/2014/main" id="{F5CED4E7-43FC-25AF-9C90-5DFCC846247B}"/>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1" descr="Different colored ropes">
            <a:extLst>
              <a:ext uri="{FF2B5EF4-FFF2-40B4-BE49-F238E27FC236}">
                <a16:creationId xmlns:a16="http://schemas.microsoft.com/office/drawing/2014/main" id="{6DF9AC97-7B16-1456-369B-3EC0A97AB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 y="3263900"/>
            <a:ext cx="5905500" cy="3937000"/>
          </a:xfrm>
          <a:prstGeom prst="rect">
            <a:avLst/>
          </a:prstGeom>
        </p:spPr>
      </p:pic>
      <p:sp>
        <p:nvSpPr>
          <p:cNvPr id="13" name="Freeform 9">
            <a:extLst>
              <a:ext uri="{FF2B5EF4-FFF2-40B4-BE49-F238E27FC236}">
                <a16:creationId xmlns:a16="http://schemas.microsoft.com/office/drawing/2014/main" id="{6C498D96-52BC-D682-5A47-D4F692933E83}"/>
              </a:ext>
            </a:extLst>
          </p:cNvPr>
          <p:cNvSpPr/>
          <p:nvPr/>
        </p:nvSpPr>
        <p:spPr>
          <a:xfrm rot="20914005">
            <a:off x="3154341" y="801948"/>
            <a:ext cx="3357790" cy="2635927"/>
          </a:xfrm>
          <a:custGeom>
            <a:avLst/>
            <a:gdLst/>
            <a:ahLst/>
            <a:cxnLst/>
            <a:rect l="l" t="t" r="r" b="b"/>
            <a:pathLst>
              <a:path w="2819400" h="2819400">
                <a:moveTo>
                  <a:pt x="0" y="0"/>
                </a:moveTo>
                <a:lnTo>
                  <a:pt x="2819400" y="0"/>
                </a:lnTo>
                <a:lnTo>
                  <a:pt x="2819400" y="2819400"/>
                </a:lnTo>
                <a:lnTo>
                  <a:pt x="0" y="2819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19086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808DFE6-FBB8-B758-791C-EDEB23D18DE4}"/>
              </a:ext>
            </a:extLst>
          </p:cNvPr>
          <p:cNvGrpSpPr/>
          <p:nvPr/>
        </p:nvGrpSpPr>
        <p:grpSpPr>
          <a:xfrm>
            <a:off x="0" y="1638300"/>
            <a:ext cx="18288000" cy="8919935"/>
            <a:chOff x="0" y="0"/>
            <a:chExt cx="4816593" cy="2438400"/>
          </a:xfrm>
        </p:grpSpPr>
        <p:sp>
          <p:nvSpPr>
            <p:cNvPr id="7" name="Freeform 3">
              <a:extLst>
                <a:ext uri="{FF2B5EF4-FFF2-40B4-BE49-F238E27FC236}">
                  <a16:creationId xmlns:a16="http://schemas.microsoft.com/office/drawing/2014/main" id="{53F6F3F6-FD64-65C4-389B-92A1AFA47067}"/>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8" name="TextBox 4">
              <a:extLst>
                <a:ext uri="{FF2B5EF4-FFF2-40B4-BE49-F238E27FC236}">
                  <a16:creationId xmlns:a16="http://schemas.microsoft.com/office/drawing/2014/main" id="{74C23796-3144-CB8C-F5AE-62C4CBBD8EFB}"/>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Rounded Corners 8">
            <a:extLst>
              <a:ext uri="{FF2B5EF4-FFF2-40B4-BE49-F238E27FC236}">
                <a16:creationId xmlns:a16="http://schemas.microsoft.com/office/drawing/2014/main" id="{44DE0415-2283-4AEF-2888-30C4BA4522FC}"/>
              </a:ext>
            </a:extLst>
          </p:cNvPr>
          <p:cNvSpPr/>
          <p:nvPr/>
        </p:nvSpPr>
        <p:spPr>
          <a:xfrm>
            <a:off x="4191000" y="2095500"/>
            <a:ext cx="9525000" cy="7848600"/>
          </a:xfrm>
          <a:prstGeom prst="roundRect">
            <a:avLst>
              <a:gd name="adj" fmla="val 318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52051-631A-9189-9F38-3EA7D03A3BC8}"/>
              </a:ext>
            </a:extLst>
          </p:cNvPr>
          <p:cNvSpPr>
            <a:spLocks noGrp="1"/>
          </p:cNvSpPr>
          <p:nvPr>
            <p:ph type="title"/>
          </p:nvPr>
        </p:nvSpPr>
        <p:spPr>
          <a:xfrm>
            <a:off x="990600" y="0"/>
            <a:ext cx="16306800" cy="1790700"/>
          </a:xfrm>
        </p:spPr>
        <p:txBody>
          <a:bodyPr/>
          <a:lstStyle/>
          <a:p>
            <a:pPr algn="ctr"/>
            <a:r>
              <a:rPr lang="en-AU" dirty="0"/>
              <a:t>THE COLLABORATIVE SUCCESSION PLANNING FRAMEWORK</a:t>
            </a:r>
            <a:endParaRPr lang="en-US" dirty="0"/>
          </a:p>
        </p:txBody>
      </p:sp>
      <p:pic>
        <p:nvPicPr>
          <p:cNvPr id="5" name="Picture 4" descr="A blue and white chart with text&#10;&#10;AI-generated content may be incorrect.">
            <a:extLst>
              <a:ext uri="{FF2B5EF4-FFF2-40B4-BE49-F238E27FC236}">
                <a16:creationId xmlns:a16="http://schemas.microsoft.com/office/drawing/2014/main" id="{FCA636AF-FC8A-D9A4-2E14-D8D9308FF7CF}"/>
              </a:ext>
            </a:extLst>
          </p:cNvPr>
          <p:cNvPicPr>
            <a:picLocks noChangeAspect="1"/>
          </p:cNvPicPr>
          <p:nvPr/>
        </p:nvPicPr>
        <p:blipFill>
          <a:blip r:embed="rId2">
            <a:extLst>
              <a:ext uri="{28A0092B-C50C-407E-A947-70E740481C1C}">
                <a14:useLocalDpi xmlns:a14="http://schemas.microsoft.com/office/drawing/2010/main" val="0"/>
              </a:ext>
            </a:extLst>
          </a:blip>
          <a:srcRect l="4167" r="4167"/>
          <a:stretch>
            <a:fillRect/>
          </a:stretch>
        </p:blipFill>
        <p:spPr>
          <a:xfrm>
            <a:off x="4389966" y="2324100"/>
            <a:ext cx="9135535" cy="7474529"/>
          </a:xfrm>
          <a:prstGeom prst="rect">
            <a:avLst/>
          </a:prstGeom>
        </p:spPr>
      </p:pic>
    </p:spTree>
    <p:extLst>
      <p:ext uri="{BB962C8B-B14F-4D97-AF65-F5344CB8AC3E}">
        <p14:creationId xmlns:p14="http://schemas.microsoft.com/office/powerpoint/2010/main" val="284793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2307-A32C-5640-0940-9CF927EC293E}"/>
              </a:ext>
            </a:extLst>
          </p:cNvPr>
          <p:cNvSpPr>
            <a:spLocks noGrp="1"/>
          </p:cNvSpPr>
          <p:nvPr>
            <p:ph type="title"/>
          </p:nvPr>
        </p:nvSpPr>
        <p:spPr/>
        <p:txBody>
          <a:bodyPr/>
          <a:lstStyle/>
          <a:p>
            <a:r>
              <a:rPr lang="en-AU" dirty="0"/>
              <a:t>WHY PARTNERING MATTERS</a:t>
            </a:r>
            <a:endParaRPr lang="en-US" dirty="0"/>
          </a:p>
        </p:txBody>
      </p:sp>
      <p:sp>
        <p:nvSpPr>
          <p:cNvPr id="3" name="Content Placeholder 2">
            <a:extLst>
              <a:ext uri="{FF2B5EF4-FFF2-40B4-BE49-F238E27FC236}">
                <a16:creationId xmlns:a16="http://schemas.microsoft.com/office/drawing/2014/main" id="{24F24B66-88E0-7326-109D-AFC18618C533}"/>
              </a:ext>
            </a:extLst>
          </p:cNvPr>
          <p:cNvSpPr>
            <a:spLocks noGrp="1"/>
          </p:cNvSpPr>
          <p:nvPr>
            <p:ph idx="1"/>
          </p:nvPr>
        </p:nvSpPr>
        <p:spPr>
          <a:xfrm>
            <a:off x="1219200" y="1973262"/>
            <a:ext cx="12649200" cy="4525963"/>
          </a:xfrm>
        </p:spPr>
        <p:txBody>
          <a:bodyPr>
            <a:normAutofit/>
          </a:bodyPr>
          <a:lstStyle/>
          <a:p>
            <a:r>
              <a:rPr lang="en-US" dirty="0"/>
              <a:t>Succession planning is most effective when it’s collaborative – and that includes the advisers behind the scenes.</a:t>
            </a:r>
          </a:p>
          <a:p>
            <a:r>
              <a:rPr lang="en-US" dirty="0"/>
              <a:t>The 21-step framework clearly defines roles:</a:t>
            </a:r>
          </a:p>
          <a:p>
            <a:pPr lvl="1"/>
            <a:r>
              <a:rPr lang="en-US" b="1" dirty="0"/>
              <a:t>Succession Plus</a:t>
            </a:r>
            <a:r>
              <a:rPr lang="en-US" dirty="0"/>
              <a:t> leads the strategy and implementation</a:t>
            </a:r>
          </a:p>
          <a:p>
            <a:pPr lvl="1"/>
            <a:r>
              <a:rPr lang="en-US" b="1" dirty="0"/>
              <a:t>Accountants</a:t>
            </a:r>
            <a:r>
              <a:rPr lang="en-US" dirty="0"/>
              <a:t> bring critical expertise in financials, tax, and compliance</a:t>
            </a:r>
          </a:p>
          <a:p>
            <a:pPr marL="0" indent="0">
              <a:buNone/>
            </a:pPr>
            <a:endParaRPr lang="en-US" dirty="0"/>
          </a:p>
          <a:p>
            <a:pPr marL="0" indent="0">
              <a:buNone/>
            </a:pPr>
            <a:r>
              <a:rPr lang="en-US" b="1" dirty="0">
                <a:solidFill>
                  <a:srgbClr val="00B00D"/>
                </a:solidFill>
              </a:rPr>
              <a:t>But collaboration doesn’t happen by accident – it happens by design.</a:t>
            </a:r>
          </a:p>
          <a:p>
            <a:endParaRPr lang="en-US" dirty="0"/>
          </a:p>
        </p:txBody>
      </p:sp>
      <p:sp>
        <p:nvSpPr>
          <p:cNvPr id="4" name="Freeform 12">
            <a:extLst>
              <a:ext uri="{FF2B5EF4-FFF2-40B4-BE49-F238E27FC236}">
                <a16:creationId xmlns:a16="http://schemas.microsoft.com/office/drawing/2014/main" id="{3FF2EB0E-0D58-6BA0-508E-02059ADD9873}"/>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3">
            <a:extLst>
              <a:ext uri="{FF2B5EF4-FFF2-40B4-BE49-F238E27FC236}">
                <a16:creationId xmlns:a16="http://schemas.microsoft.com/office/drawing/2014/main" id="{18F24759-3A09-60A4-8874-18DB6C026679}"/>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38804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39F69-AD97-8459-EBFA-EB7C1675E6B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3D9612A-FF33-15FD-83AF-E8DAC003DFE0}"/>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0AC8D6FA-FE59-C49F-7102-AA4128B1EA43}"/>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8FD963B-56C3-A39D-75B3-3D98FA1F3660}"/>
                </a:ext>
              </a:extLst>
            </p:cNvPr>
            <p:cNvSpPr txBox="1"/>
            <p:nvPr/>
          </p:nvSpPr>
          <p:spPr>
            <a:xfrm>
              <a:off x="0" y="-38100"/>
              <a:ext cx="4816593" cy="2476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50B7577E-9FF4-5D8E-251C-5ACB85BB384B}"/>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2DF4F975-BC9C-E777-A290-1ABD8E090E06}"/>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AB8F9954-3B53-4BE5-5A0A-E29B3D8AEE86}"/>
                </a:ext>
              </a:extLst>
            </p:cNvPr>
            <p:cNvSpPr txBox="1"/>
            <p:nvPr/>
          </p:nvSpPr>
          <p:spPr>
            <a:xfrm>
              <a:off x="0" y="-38100"/>
              <a:ext cx="5033500" cy="3090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4FCF9579-9D36-2A1D-8F16-9A3A534AE322}"/>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28D5817-E1B3-5DBC-BAB3-839AE4676EF6}"/>
              </a:ext>
            </a:extLst>
          </p:cNvPr>
          <p:cNvSpPr/>
          <p:nvPr/>
        </p:nvSpPr>
        <p:spPr>
          <a:xfrm>
            <a:off x="-1080678" y="-10287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064584AB-D7F9-BD4A-532B-07142C4FBC41}"/>
              </a:ext>
            </a:extLst>
          </p:cNvPr>
          <p:cNvSpPr txBox="1"/>
          <p:nvPr/>
        </p:nvSpPr>
        <p:spPr>
          <a:xfrm>
            <a:off x="14770446" y="9557157"/>
            <a:ext cx="3140703" cy="381710"/>
          </a:xfrm>
          <a:prstGeom prst="rect">
            <a:avLst/>
          </a:prstGeom>
        </p:spPr>
        <p:txBody>
          <a:bodyPr lIns="0" tIns="0" rIns="0" bIns="0" rtlCol="0" anchor="t">
            <a:spAutoFit/>
          </a:bodyPr>
          <a:lstStyle/>
          <a:p>
            <a:pPr marL="0" marR="0" lvl="0" indent="0" algn="r" defTabSz="914400" rtl="0" eaLnBrk="1" fontAlgn="auto" latinLnBrk="0" hangingPunct="1">
              <a:lnSpc>
                <a:spcPts val="3110"/>
              </a:lnSpc>
              <a:spcBef>
                <a:spcPts val="0"/>
              </a:spcBef>
              <a:spcAft>
                <a:spcPts val="0"/>
              </a:spcAft>
              <a:buClrTx/>
              <a:buSzTx/>
              <a:buFontTx/>
              <a:buNone/>
              <a:tabLst/>
              <a:defRPr/>
            </a:pPr>
            <a:r>
              <a:rPr kumimoji="0" lang="en-US" sz="2222" b="1" i="0" u="none" strike="noStrike" kern="1200" cap="none" spc="0" normalizeH="0" baseline="0" noProof="0" dirty="0">
                <a:ln>
                  <a:noFill/>
                </a:ln>
                <a:solidFill>
                  <a:srgbClr val="66FF06"/>
                </a:solidFill>
                <a:effectLst/>
                <a:uLnTx/>
                <a:uFillTx/>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DBA388EC-71A6-3FB4-828E-B2FBFD1CA7EB}"/>
              </a:ext>
            </a:extLst>
          </p:cNvPr>
          <p:cNvSpPr txBox="1"/>
          <p:nvPr/>
        </p:nvSpPr>
        <p:spPr>
          <a:xfrm>
            <a:off x="0" y="3565665"/>
            <a:ext cx="18287996" cy="3726982"/>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ts val="0"/>
              </a:spcBef>
              <a:spcAft>
                <a:spcPts val="0"/>
              </a:spcAft>
              <a:buClrTx/>
              <a:buSzTx/>
              <a:buFontTx/>
              <a:buNone/>
              <a:tabLst/>
              <a:defRPr/>
            </a:pPr>
            <a:r>
              <a:rPr kumimoji="0" lang="en-AU" sz="42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rPr>
              <a:t>INTRODUCING THE</a:t>
            </a:r>
          </a:p>
          <a:p>
            <a:pPr marL="0" marR="0" lvl="0" indent="0" algn="ctr" defTabSz="914400" rtl="0" eaLnBrk="1" fontAlgn="auto" latinLnBrk="0" hangingPunct="1">
              <a:lnSpc>
                <a:spcPts val="5880"/>
              </a:lnSpc>
              <a:spcBef>
                <a:spcPts val="0"/>
              </a:spcBef>
              <a:spcAft>
                <a:spcPts val="0"/>
              </a:spcAft>
              <a:buClrTx/>
              <a:buSzTx/>
              <a:buFontTx/>
              <a:buNone/>
              <a:tabLst/>
              <a:defRPr/>
            </a:pPr>
            <a:r>
              <a:rPr lang="en-AU" sz="4200" b="1" dirty="0">
                <a:solidFill>
                  <a:prstClr val="white"/>
                </a:solidFill>
                <a:latin typeface="Montserrat Bold"/>
                <a:ea typeface="Montserrat Bold"/>
                <a:cs typeface="Montserrat Bold"/>
                <a:sym typeface="Montserrat Bold"/>
              </a:rPr>
              <a:t>LYD + SUCCESSION PLUS PARTNERSHIP:</a:t>
            </a:r>
          </a:p>
          <a:p>
            <a:pPr marL="0" marR="0" lvl="0" indent="0" algn="ctr" defTabSz="914400" rtl="0" eaLnBrk="1" fontAlgn="auto" latinLnBrk="0" hangingPunct="1">
              <a:lnSpc>
                <a:spcPts val="5880"/>
              </a:lnSpc>
              <a:spcBef>
                <a:spcPts val="0"/>
              </a:spcBef>
              <a:spcAft>
                <a:spcPts val="0"/>
              </a:spcAft>
              <a:buClrTx/>
              <a:buSzTx/>
              <a:buFontTx/>
              <a:buNone/>
              <a:tabLst/>
              <a:defRPr/>
            </a:pPr>
            <a:endParaRPr kumimoji="0" lang="en-AU" sz="42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endParaRPr>
          </a:p>
          <a:p>
            <a:pPr algn="ctr">
              <a:lnSpc>
                <a:spcPts val="5880"/>
              </a:lnSpc>
            </a:pPr>
            <a:r>
              <a:rPr lang="en-AU" sz="4200" b="1" dirty="0">
                <a:solidFill>
                  <a:schemeClr val="bg1"/>
                </a:solidFill>
                <a:latin typeface="Montserrat Bold"/>
                <a:ea typeface="Montserrat Bold"/>
                <a:cs typeface="Montserrat Bold"/>
                <a:sym typeface="Montserrat Bold"/>
              </a:rPr>
              <a:t>WE      SUCCESSION</a:t>
            </a:r>
          </a:p>
          <a:p>
            <a:pPr marL="0" marR="0" lvl="0" indent="0" algn="ctr" defTabSz="914400" rtl="0" eaLnBrk="1" fontAlgn="auto" latinLnBrk="0" hangingPunct="1">
              <a:lnSpc>
                <a:spcPts val="5880"/>
              </a:lnSpc>
              <a:spcBef>
                <a:spcPts val="0"/>
              </a:spcBef>
              <a:spcAft>
                <a:spcPts val="0"/>
              </a:spcAft>
              <a:buClrTx/>
              <a:buSzTx/>
              <a:buFontTx/>
              <a:buNone/>
              <a:tabLst/>
              <a:defRPr/>
            </a:pPr>
            <a:endParaRPr kumimoji="0" lang="en-AU" sz="4200" b="1" i="0" u="none" strike="noStrike" kern="1200" cap="none" spc="0" normalizeH="0" baseline="0" noProof="0" dirty="0">
              <a:ln>
                <a:noFill/>
              </a:ln>
              <a:solidFill>
                <a:srgbClr val="66FF06"/>
              </a:solidFill>
              <a:effectLst/>
              <a:uLnTx/>
              <a:uFillTx/>
              <a:latin typeface="Montserrat Bold"/>
              <a:ea typeface="Montserrat Bold"/>
              <a:cs typeface="Montserrat Bold"/>
              <a:sym typeface="Montserrat Bold"/>
            </a:endParaRPr>
          </a:p>
        </p:txBody>
      </p:sp>
      <p:sp>
        <p:nvSpPr>
          <p:cNvPr id="9" name="Heart 8">
            <a:extLst>
              <a:ext uri="{FF2B5EF4-FFF2-40B4-BE49-F238E27FC236}">
                <a16:creationId xmlns:a16="http://schemas.microsoft.com/office/drawing/2014/main" id="{6D531603-2860-5581-A075-1436550F806D}"/>
              </a:ext>
            </a:extLst>
          </p:cNvPr>
          <p:cNvSpPr/>
          <p:nvPr/>
        </p:nvSpPr>
        <p:spPr>
          <a:xfrm rot="18103250">
            <a:off x="7538462" y="5921949"/>
            <a:ext cx="710811" cy="562887"/>
          </a:xfrm>
          <a:prstGeom prst="heart">
            <a:avLst/>
          </a:prstGeom>
          <a:solidFill>
            <a:srgbClr val="66FF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10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9047-82CC-E347-DDFA-8F424254E42C}"/>
              </a:ext>
            </a:extLst>
          </p:cNvPr>
          <p:cNvSpPr>
            <a:spLocks noGrp="1"/>
          </p:cNvSpPr>
          <p:nvPr>
            <p:ph type="title"/>
          </p:nvPr>
        </p:nvSpPr>
        <p:spPr>
          <a:xfrm>
            <a:off x="1219200" y="647700"/>
            <a:ext cx="14554200" cy="1143000"/>
          </a:xfrm>
        </p:spPr>
        <p:txBody>
          <a:bodyPr/>
          <a:lstStyle/>
          <a:p>
            <a:r>
              <a:rPr lang="en-AU" dirty="0"/>
              <a:t>LYD + SUCCESSION PLUS PARTNERSHIP MODEL</a:t>
            </a:r>
            <a:endParaRPr lang="en-US" dirty="0"/>
          </a:p>
        </p:txBody>
      </p:sp>
      <p:sp>
        <p:nvSpPr>
          <p:cNvPr id="3" name="Content Placeholder 2">
            <a:extLst>
              <a:ext uri="{FF2B5EF4-FFF2-40B4-BE49-F238E27FC236}">
                <a16:creationId xmlns:a16="http://schemas.microsoft.com/office/drawing/2014/main" id="{8F04D8DF-24F3-D9AA-2DFD-C9C1A4626C55}"/>
              </a:ext>
            </a:extLst>
          </p:cNvPr>
          <p:cNvSpPr>
            <a:spLocks noGrp="1"/>
          </p:cNvSpPr>
          <p:nvPr>
            <p:ph idx="1"/>
          </p:nvPr>
        </p:nvSpPr>
        <p:spPr>
          <a:xfrm>
            <a:off x="1219200" y="1973262"/>
            <a:ext cx="9906000" cy="8047038"/>
          </a:xfrm>
        </p:spPr>
        <p:txBody>
          <a:bodyPr>
            <a:normAutofit/>
          </a:bodyPr>
          <a:lstStyle/>
          <a:p>
            <a:pPr marL="0" indent="0">
              <a:lnSpc>
                <a:spcPct val="120000"/>
              </a:lnSpc>
              <a:buNone/>
            </a:pPr>
            <a:r>
              <a:rPr lang="en-US" sz="2800" dirty="0"/>
              <a:t>Succession planning works best when advisers work together — and that’s exactly what this partnership is built on.</a:t>
            </a:r>
          </a:p>
          <a:p>
            <a:pPr marL="0" indent="0">
              <a:lnSpc>
                <a:spcPct val="120000"/>
              </a:lnSpc>
              <a:buNone/>
            </a:pPr>
            <a:endParaRPr lang="en-US" sz="2800" dirty="0"/>
          </a:p>
          <a:p>
            <a:pPr marL="0" indent="0">
              <a:lnSpc>
                <a:spcPct val="120000"/>
              </a:lnSpc>
              <a:buNone/>
            </a:pPr>
            <a:r>
              <a:rPr lang="en-US" sz="2800" dirty="0"/>
              <a:t>The </a:t>
            </a:r>
            <a:r>
              <a:rPr lang="en-US" sz="2800" b="1" dirty="0"/>
              <a:t>Collaborative Succession Planning Framework</a:t>
            </a:r>
            <a:r>
              <a:rPr lang="en-US" sz="2800" dirty="0"/>
              <a:t> shows that no single adviser can deliver a complete solution alone.</a:t>
            </a:r>
            <a:br>
              <a:rPr lang="en-US" sz="2800" dirty="0"/>
            </a:br>
            <a:endParaRPr lang="en-US" sz="2800" dirty="0"/>
          </a:p>
          <a:p>
            <a:pPr marL="0" indent="0">
              <a:lnSpc>
                <a:spcPct val="120000"/>
              </a:lnSpc>
              <a:buNone/>
            </a:pPr>
            <a:r>
              <a:rPr lang="en-US" sz="2800" dirty="0"/>
              <a:t>That’s why </a:t>
            </a:r>
            <a:r>
              <a:rPr lang="en-US" sz="2800" b="1" dirty="0" err="1"/>
              <a:t>LightYear</a:t>
            </a:r>
            <a:r>
              <a:rPr lang="en-US" sz="2800" b="1" dirty="0"/>
              <a:t> Docs</a:t>
            </a:r>
            <a:r>
              <a:rPr lang="en-US" sz="2800" dirty="0"/>
              <a:t> and </a:t>
            </a:r>
            <a:r>
              <a:rPr lang="en-US" sz="2800" b="1" dirty="0"/>
              <a:t>Succession Plus</a:t>
            </a:r>
            <a:r>
              <a:rPr lang="en-US" sz="2800" dirty="0"/>
              <a:t> have partnered to create </a:t>
            </a:r>
            <a:r>
              <a:rPr lang="en-US" sz="2800" b="1" dirty="0"/>
              <a:t>We       Succession </a:t>
            </a:r>
            <a:r>
              <a:rPr lang="en-US" sz="2800" dirty="0"/>
              <a:t>–</a:t>
            </a:r>
            <a:r>
              <a:rPr lang="en-US" sz="2800" b="1" dirty="0"/>
              <a:t> </a:t>
            </a:r>
            <a:r>
              <a:rPr lang="en-US" sz="2800" dirty="0"/>
              <a:t>a program designed to empower accountants to deliver succession planning services with confidence, structure, and support.</a:t>
            </a:r>
            <a:br>
              <a:rPr lang="en-US" sz="2800" dirty="0"/>
            </a:br>
            <a:endParaRPr lang="en-US" sz="2800" dirty="0"/>
          </a:p>
        </p:txBody>
      </p:sp>
      <p:sp>
        <p:nvSpPr>
          <p:cNvPr id="4" name="Heart 3">
            <a:extLst>
              <a:ext uri="{FF2B5EF4-FFF2-40B4-BE49-F238E27FC236}">
                <a16:creationId xmlns:a16="http://schemas.microsoft.com/office/drawing/2014/main" id="{CE3553B6-A9B1-8F13-E44C-4C699FD92D95}"/>
              </a:ext>
            </a:extLst>
          </p:cNvPr>
          <p:cNvSpPr/>
          <p:nvPr/>
        </p:nvSpPr>
        <p:spPr>
          <a:xfrm rot="18103250">
            <a:off x="2903708" y="5982500"/>
            <a:ext cx="384857" cy="365587"/>
          </a:xfrm>
          <a:prstGeom prst="heart">
            <a:avLst/>
          </a:prstGeom>
          <a:solidFill>
            <a:srgbClr val="66FF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3">
            <a:extLst>
              <a:ext uri="{FF2B5EF4-FFF2-40B4-BE49-F238E27FC236}">
                <a16:creationId xmlns:a16="http://schemas.microsoft.com/office/drawing/2014/main" id="{E32CDBC4-581C-D99F-F3AC-8AA3EBBAA402}"/>
              </a:ext>
            </a:extLst>
          </p:cNvPr>
          <p:cNvSpPr/>
          <p:nvPr/>
        </p:nvSpPr>
        <p:spPr>
          <a:xfrm>
            <a:off x="11821648" y="-25883"/>
            <a:ext cx="6495378" cy="10312882"/>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Hand holding piece of white puzzle on blue background">
            <a:extLst>
              <a:ext uri="{FF2B5EF4-FFF2-40B4-BE49-F238E27FC236}">
                <a16:creationId xmlns:a16="http://schemas.microsoft.com/office/drawing/2014/main" id="{48A07849-81EB-1881-64F3-72565777F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1649" y="2978185"/>
            <a:ext cx="6495377" cy="4330629"/>
          </a:xfrm>
          <a:prstGeom prst="rect">
            <a:avLst/>
          </a:prstGeom>
        </p:spPr>
      </p:pic>
    </p:spTree>
    <p:extLst>
      <p:ext uri="{BB962C8B-B14F-4D97-AF65-F5344CB8AC3E}">
        <p14:creationId xmlns:p14="http://schemas.microsoft.com/office/powerpoint/2010/main" val="342884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4661"/>
            <a:ext cx="18288000" cy="9402961"/>
            <a:chOff x="0" y="-38100"/>
            <a:chExt cx="4816593" cy="2476500"/>
          </a:xfrm>
        </p:grpSpPr>
        <p:sp>
          <p:nvSpPr>
            <p:cNvPr id="3" name="Freeform 3"/>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66FF06"/>
            </a:solidFill>
          </p:spPr>
          <p:txBody>
            <a:bodyPr/>
            <a:lstStyle/>
            <a:p>
              <a:endParaRPr lang="en-US"/>
            </a:p>
          </p:txBody>
        </p:sp>
        <p:sp>
          <p:nvSpPr>
            <p:cNvPr id="4" name="TextBox 4"/>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11785" y="9258300"/>
            <a:ext cx="19111569" cy="1028700"/>
            <a:chOff x="0" y="0"/>
            <a:chExt cx="5033500" cy="270933"/>
          </a:xfrm>
        </p:grpSpPr>
        <p:sp>
          <p:nvSpPr>
            <p:cNvPr id="6" name="Freeform 6"/>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20876" y="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925508" y="403670"/>
            <a:ext cx="7383144" cy="8092630"/>
            <a:chOff x="0" y="0"/>
            <a:chExt cx="1997983" cy="1328922"/>
          </a:xfrm>
        </p:grpSpPr>
        <p:sp>
          <p:nvSpPr>
            <p:cNvPr id="11" name="Freeform 11"/>
            <p:cNvSpPr/>
            <p:nvPr/>
          </p:nvSpPr>
          <p:spPr>
            <a:xfrm>
              <a:off x="0" y="0"/>
              <a:ext cx="1997983" cy="1328922"/>
            </a:xfrm>
            <a:custGeom>
              <a:avLst/>
              <a:gdLst/>
              <a:ahLst/>
              <a:cxnLst/>
              <a:rect l="l" t="t" r="r" b="b"/>
              <a:pathLst>
                <a:path w="1997983" h="1328922">
                  <a:moveTo>
                    <a:pt x="0" y="0"/>
                  </a:moveTo>
                  <a:lnTo>
                    <a:pt x="1997983" y="0"/>
                  </a:lnTo>
                  <a:lnTo>
                    <a:pt x="1997983" y="1328922"/>
                  </a:lnTo>
                  <a:lnTo>
                    <a:pt x="0" y="1328922"/>
                  </a:lnTo>
                  <a:close/>
                </a:path>
              </a:pathLst>
            </a:custGeom>
            <a:solidFill>
              <a:srgbClr val="00B00D"/>
            </a:solidFill>
          </p:spPr>
          <p:txBody>
            <a:bodyPr/>
            <a:lstStyle/>
            <a:p>
              <a:endParaRPr lang="en-US"/>
            </a:p>
          </p:txBody>
        </p:sp>
        <p:sp>
          <p:nvSpPr>
            <p:cNvPr id="12" name="TextBox 12"/>
            <p:cNvSpPr txBox="1"/>
            <p:nvPr/>
          </p:nvSpPr>
          <p:spPr>
            <a:xfrm>
              <a:off x="0" y="-38100"/>
              <a:ext cx="1997983" cy="136702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143998" y="4024587"/>
            <a:ext cx="7756556" cy="3231654"/>
          </a:xfrm>
          <a:prstGeom prst="rect">
            <a:avLst/>
          </a:prstGeom>
        </p:spPr>
        <p:txBody>
          <a:bodyPr lIns="0" tIns="0" rIns="0" bIns="0" rtlCol="0" anchor="t">
            <a:spAutoFit/>
          </a:bodyPr>
          <a:lstStyle/>
          <a:p>
            <a:pPr>
              <a:lnSpc>
                <a:spcPts val="3571"/>
              </a:lnSpc>
            </a:pPr>
            <a:r>
              <a:rPr lang="en-US" sz="3000" dirty="0">
                <a:latin typeface="+mj-lt"/>
              </a:rPr>
              <a:t>In this session, we’ll explore key stages of the Succession Plus 21-Step methodology, focusing on three critical phases:</a:t>
            </a:r>
          </a:p>
          <a:p>
            <a:pPr>
              <a:lnSpc>
                <a:spcPts val="3571"/>
              </a:lnSpc>
            </a:pPr>
            <a:endParaRPr lang="en-US" sz="3000" dirty="0">
              <a:solidFill>
                <a:srgbClr val="282525"/>
              </a:solidFill>
              <a:latin typeface="+mj-lt"/>
              <a:ea typeface="Montserrat"/>
              <a:cs typeface="Montserrat"/>
              <a:sym typeface="Montserrat"/>
            </a:endParaRPr>
          </a:p>
          <a:p>
            <a:pPr marL="457200" indent="-457200">
              <a:lnSpc>
                <a:spcPts val="3571"/>
              </a:lnSpc>
              <a:buFont typeface="Arial" panose="020B0604020202020204" pitchFamily="34" charset="0"/>
              <a:buChar char="•"/>
            </a:pPr>
            <a:r>
              <a:rPr lang="en-US" sz="3000" b="1" dirty="0">
                <a:solidFill>
                  <a:srgbClr val="282525"/>
                </a:solidFill>
                <a:latin typeface="+mj-lt"/>
                <a:ea typeface="Montserrat"/>
                <a:cs typeface="Montserrat"/>
                <a:sym typeface="Montserrat"/>
              </a:rPr>
              <a:t>Stage One: Identify Value</a:t>
            </a:r>
          </a:p>
          <a:p>
            <a:pPr marL="457200" indent="-457200">
              <a:lnSpc>
                <a:spcPts val="3571"/>
              </a:lnSpc>
              <a:buFont typeface="Arial" panose="020B0604020202020204" pitchFamily="34" charset="0"/>
              <a:buChar char="•"/>
            </a:pPr>
            <a:r>
              <a:rPr lang="en-US" sz="3000" b="1" dirty="0">
                <a:solidFill>
                  <a:srgbClr val="282525"/>
                </a:solidFill>
                <a:latin typeface="+mj-lt"/>
                <a:ea typeface="Montserrat"/>
                <a:cs typeface="Montserrat"/>
                <a:sym typeface="Montserrat"/>
              </a:rPr>
              <a:t>Stage Three: </a:t>
            </a:r>
            <a:r>
              <a:rPr lang="en-US" sz="3000" b="1" dirty="0" err="1">
                <a:solidFill>
                  <a:srgbClr val="282525"/>
                </a:solidFill>
                <a:latin typeface="+mj-lt"/>
                <a:ea typeface="Montserrat"/>
                <a:cs typeface="Montserrat"/>
                <a:sym typeface="Montserrat"/>
              </a:rPr>
              <a:t>Maximise</a:t>
            </a:r>
            <a:r>
              <a:rPr lang="en-US" sz="3000" b="1" dirty="0">
                <a:solidFill>
                  <a:srgbClr val="282525"/>
                </a:solidFill>
                <a:latin typeface="+mj-lt"/>
                <a:ea typeface="Montserrat"/>
                <a:cs typeface="Montserrat"/>
                <a:sym typeface="Montserrat"/>
              </a:rPr>
              <a:t> Value</a:t>
            </a:r>
          </a:p>
          <a:p>
            <a:pPr marL="457200" indent="-457200">
              <a:lnSpc>
                <a:spcPts val="3571"/>
              </a:lnSpc>
              <a:buFont typeface="Arial" panose="020B0604020202020204" pitchFamily="34" charset="0"/>
              <a:buChar char="•"/>
            </a:pPr>
            <a:r>
              <a:rPr lang="en-US" sz="3000" b="1" dirty="0">
                <a:solidFill>
                  <a:srgbClr val="282525"/>
                </a:solidFill>
                <a:latin typeface="+mj-lt"/>
                <a:ea typeface="Montserrat"/>
                <a:cs typeface="Montserrat"/>
                <a:sym typeface="Montserrat"/>
              </a:rPr>
              <a:t>Stage Four: Extract Value</a:t>
            </a:r>
          </a:p>
        </p:txBody>
      </p:sp>
      <p:sp>
        <p:nvSpPr>
          <p:cNvPr id="15" name="TextBox 15"/>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6" name="TextBox 16"/>
          <p:cNvSpPr txBox="1"/>
          <p:nvPr/>
        </p:nvSpPr>
        <p:spPr>
          <a:xfrm>
            <a:off x="9144000" y="2078949"/>
            <a:ext cx="8105105" cy="1457130"/>
          </a:xfrm>
          <a:prstGeom prst="rect">
            <a:avLst/>
          </a:prstGeom>
        </p:spPr>
        <p:txBody>
          <a:bodyPr lIns="0" tIns="0" rIns="0" bIns="0" rtlCol="0" anchor="t">
            <a:spAutoFit/>
          </a:bodyPr>
          <a:lstStyle/>
          <a:p>
            <a:pPr algn="l">
              <a:lnSpc>
                <a:spcPts val="5880"/>
              </a:lnSpc>
            </a:pPr>
            <a:r>
              <a:rPr lang="en-AU" sz="4200" b="1" dirty="0">
                <a:solidFill>
                  <a:srgbClr val="282525"/>
                </a:solidFill>
                <a:latin typeface="Montserrat Bold"/>
                <a:ea typeface="Montserrat Bold"/>
                <a:cs typeface="Montserrat Bold"/>
                <a:sym typeface="Montserrat Bold"/>
              </a:rPr>
              <a:t>W</a:t>
            </a:r>
            <a:r>
              <a:rPr lang="en-US" sz="4200" b="1" dirty="0">
                <a:solidFill>
                  <a:srgbClr val="282525"/>
                </a:solidFill>
                <a:latin typeface="Montserrat Bold"/>
                <a:ea typeface="Montserrat Bold"/>
                <a:cs typeface="Montserrat Bold"/>
                <a:sym typeface="Montserrat Bold"/>
              </a:rPr>
              <a:t>EBINAR OBJECTIVES</a:t>
            </a:r>
          </a:p>
          <a:p>
            <a:pPr algn="l">
              <a:lnSpc>
                <a:spcPts val="5880"/>
              </a:lnSpc>
            </a:pPr>
            <a:r>
              <a:rPr lang="en-US" sz="4200" b="1" dirty="0">
                <a:solidFill>
                  <a:srgbClr val="282525"/>
                </a:solidFill>
                <a:latin typeface="Montserrat Bold"/>
                <a:ea typeface="Montserrat Bold"/>
                <a:cs typeface="Montserrat Bold"/>
                <a:sym typeface="Montserrat Bold"/>
              </a:rPr>
              <a:t>&amp; AGENDA</a:t>
            </a:r>
          </a:p>
        </p:txBody>
      </p:sp>
      <p:pic>
        <p:nvPicPr>
          <p:cNvPr id="17" name="Picture 16" descr="A blue and white chart with text&#10;&#10;AI-generated content may be incorrect.">
            <a:extLst>
              <a:ext uri="{FF2B5EF4-FFF2-40B4-BE49-F238E27FC236}">
                <a16:creationId xmlns:a16="http://schemas.microsoft.com/office/drawing/2014/main" id="{665BD190-7C5D-B69B-6F59-803FD4C9FAF7}"/>
              </a:ext>
            </a:extLst>
          </p:cNvPr>
          <p:cNvPicPr>
            <a:picLocks noChangeAspect="1"/>
          </p:cNvPicPr>
          <p:nvPr/>
        </p:nvPicPr>
        <p:blipFill>
          <a:blip r:embed="rId6">
            <a:extLst>
              <a:ext uri="{28A0092B-C50C-407E-A947-70E740481C1C}">
                <a14:useLocalDpi xmlns:a14="http://schemas.microsoft.com/office/drawing/2010/main" val="0"/>
              </a:ext>
            </a:extLst>
          </a:blip>
          <a:srcRect l="3473" t="4909" r="34722"/>
          <a:stretch>
            <a:fillRect/>
          </a:stretch>
        </p:blipFill>
        <p:spPr>
          <a:xfrm>
            <a:off x="775476" y="292228"/>
            <a:ext cx="7383143" cy="8519476"/>
          </a:xfrm>
          <a:prstGeom prst="rect">
            <a:avLst/>
          </a:prstGeom>
        </p:spPr>
      </p:pic>
      <p:sp>
        <p:nvSpPr>
          <p:cNvPr id="18" name="Rectangle 17">
            <a:extLst>
              <a:ext uri="{FF2B5EF4-FFF2-40B4-BE49-F238E27FC236}">
                <a16:creationId xmlns:a16="http://schemas.microsoft.com/office/drawing/2014/main" id="{314E3191-59AD-2DAF-BF3E-965279B59ED3}"/>
              </a:ext>
            </a:extLst>
          </p:cNvPr>
          <p:cNvSpPr/>
          <p:nvPr/>
        </p:nvSpPr>
        <p:spPr>
          <a:xfrm>
            <a:off x="775476" y="292228"/>
            <a:ext cx="7383143" cy="852433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8326-EED4-2376-5182-FDC7BF90A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C3739-288E-3373-F006-53559B62E512}"/>
              </a:ext>
            </a:extLst>
          </p:cNvPr>
          <p:cNvSpPr>
            <a:spLocks noGrp="1"/>
          </p:cNvSpPr>
          <p:nvPr>
            <p:ph type="title"/>
          </p:nvPr>
        </p:nvSpPr>
        <p:spPr>
          <a:xfrm>
            <a:off x="1219200" y="647700"/>
            <a:ext cx="14554200" cy="1143000"/>
          </a:xfrm>
        </p:spPr>
        <p:txBody>
          <a:bodyPr/>
          <a:lstStyle/>
          <a:p>
            <a:r>
              <a:rPr lang="en-US" b="1" dirty="0"/>
              <a:t>ABOUT WE      SUCCESSION (POWERED BY SUCCESSION PLUS)</a:t>
            </a:r>
          </a:p>
        </p:txBody>
      </p:sp>
      <p:sp>
        <p:nvSpPr>
          <p:cNvPr id="3" name="Content Placeholder 2">
            <a:extLst>
              <a:ext uri="{FF2B5EF4-FFF2-40B4-BE49-F238E27FC236}">
                <a16:creationId xmlns:a16="http://schemas.microsoft.com/office/drawing/2014/main" id="{948FFE2A-D5B9-A920-3CD3-9F8164D1F2DB}"/>
              </a:ext>
            </a:extLst>
          </p:cNvPr>
          <p:cNvSpPr>
            <a:spLocks noGrp="1"/>
          </p:cNvSpPr>
          <p:nvPr>
            <p:ph idx="1"/>
          </p:nvPr>
        </p:nvSpPr>
        <p:spPr>
          <a:xfrm>
            <a:off x="1219200" y="1973262"/>
            <a:ext cx="12039600" cy="4525963"/>
          </a:xfrm>
        </p:spPr>
        <p:txBody>
          <a:bodyPr>
            <a:normAutofit/>
          </a:bodyPr>
          <a:lstStyle/>
          <a:p>
            <a:pPr marL="0" indent="0">
              <a:buNone/>
            </a:pPr>
            <a:r>
              <a:rPr lang="en-US" sz="2800" dirty="0"/>
              <a:t>An exclusive offer for LYD Partners that combines expert strategy, proven tools, and a shared-value model.</a:t>
            </a:r>
          </a:p>
          <a:p>
            <a:pPr marL="0" indent="0">
              <a:buNone/>
            </a:pPr>
            <a:endParaRPr lang="en-US" sz="2800" b="1" dirty="0"/>
          </a:p>
          <a:p>
            <a:pPr marL="0" indent="0">
              <a:buNone/>
            </a:pPr>
            <a:r>
              <a:rPr lang="en-US" sz="2800" b="1" dirty="0">
                <a:solidFill>
                  <a:srgbClr val="00B00D"/>
                </a:solidFill>
              </a:rPr>
              <a:t>Partner Benefits</a:t>
            </a:r>
            <a:endParaRPr lang="en-US" sz="2800" dirty="0">
              <a:solidFill>
                <a:srgbClr val="00B00D"/>
              </a:solidFill>
            </a:endParaRPr>
          </a:p>
          <a:p>
            <a:r>
              <a:rPr lang="en-US" sz="2800" dirty="0"/>
              <a:t>Exclusive discounts for you and your clients</a:t>
            </a:r>
          </a:p>
          <a:p>
            <a:r>
              <a:rPr lang="en-US" sz="2800" dirty="0"/>
              <a:t>Fee split model to create a new revenue stream</a:t>
            </a:r>
          </a:p>
          <a:p>
            <a:r>
              <a:rPr lang="en-US" sz="2800" dirty="0"/>
              <a:t>Access to industry-leading tools and ongoing support</a:t>
            </a:r>
          </a:p>
          <a:p>
            <a:r>
              <a:rPr lang="en-US" sz="2800" dirty="0"/>
              <a:t>Co-delivery model – work alongside Succession Plus on client projects</a:t>
            </a:r>
          </a:p>
        </p:txBody>
      </p:sp>
      <p:sp>
        <p:nvSpPr>
          <p:cNvPr id="4" name="Heart 3">
            <a:extLst>
              <a:ext uri="{FF2B5EF4-FFF2-40B4-BE49-F238E27FC236}">
                <a16:creationId xmlns:a16="http://schemas.microsoft.com/office/drawing/2014/main" id="{874C1D57-6431-243C-6388-C686B04F0301}"/>
              </a:ext>
            </a:extLst>
          </p:cNvPr>
          <p:cNvSpPr/>
          <p:nvPr/>
        </p:nvSpPr>
        <p:spPr>
          <a:xfrm rot="18103250">
            <a:off x="3694627" y="1059027"/>
            <a:ext cx="425375" cy="404076"/>
          </a:xfrm>
          <a:prstGeom prst="heart">
            <a:avLst/>
          </a:prstGeom>
          <a:solidFill>
            <a:srgbClr val="66FF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id="{132B2A83-2C60-F6A4-E4B2-C0F3438033E3}"/>
              </a:ext>
            </a:extLst>
          </p:cNvPr>
          <p:cNvSpPr/>
          <p:nvPr/>
        </p:nvSpPr>
        <p:spPr>
          <a:xfrm rot="406417">
            <a:off x="8846692" y="4116349"/>
            <a:ext cx="10104086" cy="6539505"/>
          </a:xfrm>
          <a:custGeom>
            <a:avLst/>
            <a:gdLst/>
            <a:ahLst/>
            <a:cxnLst/>
            <a:rect l="l" t="t" r="r" b="b"/>
            <a:pathLst>
              <a:path w="10104086" h="6539505">
                <a:moveTo>
                  <a:pt x="0" y="0"/>
                </a:moveTo>
                <a:lnTo>
                  <a:pt x="10104086" y="0"/>
                </a:lnTo>
                <a:lnTo>
                  <a:pt x="10104086" y="6539504"/>
                </a:lnTo>
                <a:lnTo>
                  <a:pt x="0" y="653950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38057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3880-6657-389D-B9DD-B4FBC86206A8}"/>
              </a:ext>
            </a:extLst>
          </p:cNvPr>
          <p:cNvSpPr>
            <a:spLocks noGrp="1"/>
          </p:cNvSpPr>
          <p:nvPr>
            <p:ph type="title"/>
          </p:nvPr>
        </p:nvSpPr>
        <p:spPr/>
        <p:txBody>
          <a:bodyPr/>
          <a:lstStyle/>
          <a:p>
            <a:r>
              <a:rPr lang="en-AU" dirty="0"/>
              <a:t>OUR SOLUTIONS</a:t>
            </a:r>
            <a:endParaRPr lang="en-US" dirty="0"/>
          </a:p>
        </p:txBody>
      </p:sp>
      <p:sp>
        <p:nvSpPr>
          <p:cNvPr id="3" name="Content Placeholder 2">
            <a:extLst>
              <a:ext uri="{FF2B5EF4-FFF2-40B4-BE49-F238E27FC236}">
                <a16:creationId xmlns:a16="http://schemas.microsoft.com/office/drawing/2014/main" id="{99846EFC-81B4-75C3-541B-53A70EC00F90}"/>
              </a:ext>
            </a:extLst>
          </p:cNvPr>
          <p:cNvSpPr>
            <a:spLocks noGrp="1"/>
          </p:cNvSpPr>
          <p:nvPr>
            <p:ph idx="1"/>
          </p:nvPr>
        </p:nvSpPr>
        <p:spPr>
          <a:xfrm>
            <a:off x="1219200" y="1973262"/>
            <a:ext cx="11811000" cy="8313738"/>
          </a:xfrm>
        </p:spPr>
        <p:txBody>
          <a:bodyPr>
            <a:normAutofit/>
          </a:bodyPr>
          <a:lstStyle/>
          <a:p>
            <a:pPr marL="0" indent="0">
              <a:spcBef>
                <a:spcPts val="0"/>
              </a:spcBef>
              <a:buNone/>
            </a:pPr>
            <a:r>
              <a:rPr lang="en-US" sz="2800" b="1" dirty="0">
                <a:solidFill>
                  <a:srgbClr val="00B00D"/>
                </a:solidFill>
              </a:rPr>
              <a:t>✔ </a:t>
            </a:r>
            <a:r>
              <a:rPr lang="en-US" sz="2800" b="1" dirty="0"/>
              <a:t>Value Gap Assessment (VGA) Tool</a:t>
            </a:r>
            <a:br>
              <a:rPr lang="en-US" sz="2800" dirty="0"/>
            </a:br>
            <a:r>
              <a:rPr lang="en-US" sz="2800" dirty="0"/>
              <a:t>The perfect conversation starter – helps clients understand what their business is worth and why. Includes unlimited reports.</a:t>
            </a:r>
          </a:p>
          <a:p>
            <a:pPr marL="0" indent="0">
              <a:spcBef>
                <a:spcPts val="0"/>
              </a:spcBef>
              <a:buNone/>
            </a:pPr>
            <a:endParaRPr lang="en-US" sz="2800" b="1" dirty="0"/>
          </a:p>
          <a:p>
            <a:pPr marL="0" indent="0">
              <a:spcBef>
                <a:spcPts val="0"/>
              </a:spcBef>
              <a:buNone/>
            </a:pPr>
            <a:r>
              <a:rPr lang="en-US" sz="2800" b="1" dirty="0">
                <a:solidFill>
                  <a:srgbClr val="00B00D"/>
                </a:solidFill>
              </a:rPr>
              <a:t>✔</a:t>
            </a:r>
            <a:r>
              <a:rPr lang="en-US" sz="2800" b="1" dirty="0"/>
              <a:t> Business Insights Report (BIR)</a:t>
            </a:r>
            <a:br>
              <a:rPr lang="en-US" sz="2800" dirty="0"/>
            </a:br>
            <a:r>
              <a:rPr lang="en-US" sz="2800" dirty="0"/>
              <a:t>A comprehensive 60-page report with valuation, benchmarking, and a 21-step implementation plan to </a:t>
            </a:r>
            <a:r>
              <a:rPr lang="en-US" sz="2800" dirty="0" err="1"/>
              <a:t>maximise</a:t>
            </a:r>
            <a:r>
              <a:rPr lang="en-US" sz="2800" dirty="0"/>
              <a:t> value and prepare for exit.</a:t>
            </a:r>
          </a:p>
          <a:p>
            <a:pPr marL="0" indent="0">
              <a:spcBef>
                <a:spcPts val="0"/>
              </a:spcBef>
              <a:buNone/>
            </a:pPr>
            <a:endParaRPr lang="en-US" sz="2800" b="1" dirty="0"/>
          </a:p>
          <a:p>
            <a:pPr marL="0" indent="0">
              <a:spcBef>
                <a:spcPts val="0"/>
              </a:spcBef>
              <a:buNone/>
            </a:pPr>
            <a:r>
              <a:rPr lang="en-US" sz="2800" b="1" dirty="0">
                <a:solidFill>
                  <a:srgbClr val="00B00D"/>
                </a:solidFill>
              </a:rPr>
              <a:t>✔</a:t>
            </a:r>
            <a:r>
              <a:rPr lang="en-US" sz="2800" b="1" dirty="0"/>
              <a:t> Employee Share Ownership Plans (ESOPs)</a:t>
            </a:r>
            <a:br>
              <a:rPr lang="en-US" sz="2800" dirty="0"/>
            </a:br>
            <a:r>
              <a:rPr lang="en-US" sz="2800" dirty="0"/>
              <a:t>Designed to retain and motivate key people while supporting succession and continuity.</a:t>
            </a:r>
          </a:p>
          <a:p>
            <a:pPr marL="0" indent="0">
              <a:spcBef>
                <a:spcPts val="0"/>
              </a:spcBef>
              <a:buNone/>
            </a:pPr>
            <a:endParaRPr lang="en-US" sz="2800" b="1" dirty="0"/>
          </a:p>
          <a:p>
            <a:pPr marL="0" indent="0">
              <a:spcBef>
                <a:spcPts val="0"/>
              </a:spcBef>
              <a:buNone/>
            </a:pPr>
            <a:r>
              <a:rPr lang="en-US" sz="2800" b="1" dirty="0">
                <a:solidFill>
                  <a:srgbClr val="00B00D"/>
                </a:solidFill>
              </a:rPr>
              <a:t>✔</a:t>
            </a:r>
            <a:r>
              <a:rPr lang="en-US" sz="2800" b="1" dirty="0"/>
              <a:t> Business Brokerage &amp; M&amp;A Support</a:t>
            </a:r>
            <a:br>
              <a:rPr lang="en-US" sz="2800" dirty="0"/>
            </a:br>
            <a:r>
              <a:rPr lang="en-US" sz="2800" dirty="0"/>
              <a:t>Expert guidance through business sales, mergers, and acquisitions — from preparation to negotiation.</a:t>
            </a:r>
          </a:p>
        </p:txBody>
      </p:sp>
    </p:spTree>
    <p:extLst>
      <p:ext uri="{BB962C8B-B14F-4D97-AF65-F5344CB8AC3E}">
        <p14:creationId xmlns:p14="http://schemas.microsoft.com/office/powerpoint/2010/main" val="1840399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1CEE-7020-AD64-DCF9-206C35AE168E}"/>
              </a:ext>
            </a:extLst>
          </p:cNvPr>
          <p:cNvSpPr>
            <a:spLocks noGrp="1"/>
          </p:cNvSpPr>
          <p:nvPr>
            <p:ph type="title"/>
          </p:nvPr>
        </p:nvSpPr>
        <p:spPr/>
        <p:txBody>
          <a:bodyPr/>
          <a:lstStyle/>
          <a:p>
            <a:r>
              <a:rPr lang="en-AU" dirty="0"/>
              <a:t>PARTNER PRICING &amp; FEE SPLIT</a:t>
            </a:r>
            <a:endParaRPr lang="en-US" dirty="0"/>
          </a:p>
        </p:txBody>
      </p:sp>
      <p:graphicFrame>
        <p:nvGraphicFramePr>
          <p:cNvPr id="4" name="Table 3">
            <a:extLst>
              <a:ext uri="{FF2B5EF4-FFF2-40B4-BE49-F238E27FC236}">
                <a16:creationId xmlns:a16="http://schemas.microsoft.com/office/drawing/2014/main" id="{7ED60FA1-8737-4FDD-D6DD-F575FF57B127}"/>
              </a:ext>
            </a:extLst>
          </p:cNvPr>
          <p:cNvGraphicFramePr>
            <a:graphicFrameLocks noGrp="1"/>
          </p:cNvGraphicFramePr>
          <p:nvPr>
            <p:extLst>
              <p:ext uri="{D42A27DB-BD31-4B8C-83A1-F6EECF244321}">
                <p14:modId xmlns:p14="http://schemas.microsoft.com/office/powerpoint/2010/main" val="2355002435"/>
              </p:ext>
            </p:extLst>
          </p:nvPr>
        </p:nvGraphicFramePr>
        <p:xfrm>
          <a:off x="1219200" y="2476501"/>
          <a:ext cx="15925800" cy="4280120"/>
        </p:xfrm>
        <a:graphic>
          <a:graphicData uri="http://schemas.openxmlformats.org/drawingml/2006/table">
            <a:tbl>
              <a:tblPr/>
              <a:tblGrid>
                <a:gridCol w="3185160">
                  <a:extLst>
                    <a:ext uri="{9D8B030D-6E8A-4147-A177-3AD203B41FA5}">
                      <a16:colId xmlns:a16="http://schemas.microsoft.com/office/drawing/2014/main" val="1597618357"/>
                    </a:ext>
                  </a:extLst>
                </a:gridCol>
                <a:gridCol w="3185160">
                  <a:extLst>
                    <a:ext uri="{9D8B030D-6E8A-4147-A177-3AD203B41FA5}">
                      <a16:colId xmlns:a16="http://schemas.microsoft.com/office/drawing/2014/main" val="2409839383"/>
                    </a:ext>
                  </a:extLst>
                </a:gridCol>
                <a:gridCol w="3185160">
                  <a:extLst>
                    <a:ext uri="{9D8B030D-6E8A-4147-A177-3AD203B41FA5}">
                      <a16:colId xmlns:a16="http://schemas.microsoft.com/office/drawing/2014/main" val="3386753667"/>
                    </a:ext>
                  </a:extLst>
                </a:gridCol>
                <a:gridCol w="3185160">
                  <a:extLst>
                    <a:ext uri="{9D8B030D-6E8A-4147-A177-3AD203B41FA5}">
                      <a16:colId xmlns:a16="http://schemas.microsoft.com/office/drawing/2014/main" val="4240138747"/>
                    </a:ext>
                  </a:extLst>
                </a:gridCol>
                <a:gridCol w="3185160">
                  <a:extLst>
                    <a:ext uri="{9D8B030D-6E8A-4147-A177-3AD203B41FA5}">
                      <a16:colId xmlns:a16="http://schemas.microsoft.com/office/drawing/2014/main" val="1863065745"/>
                    </a:ext>
                  </a:extLst>
                </a:gridCol>
              </a:tblGrid>
              <a:tr h="631931">
                <a:tc>
                  <a:txBody>
                    <a:bodyPr/>
                    <a:lstStyle/>
                    <a:p>
                      <a:pPr algn="l" fontAlgn="t"/>
                      <a:r>
                        <a:rPr lang="en-US" sz="2400" b="1" dirty="0">
                          <a:solidFill>
                            <a:srgbClr val="66FF06"/>
                          </a:solidFill>
                          <a:effectLst/>
                        </a:rPr>
                        <a:t>Product</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t"/>
                      <a:r>
                        <a:rPr lang="en-US" sz="2400" b="1" dirty="0">
                          <a:solidFill>
                            <a:srgbClr val="66FF06"/>
                          </a:solidFill>
                          <a:effectLst/>
                        </a:rPr>
                        <a:t>Standard Price</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t"/>
                      <a:r>
                        <a:rPr lang="en-US" sz="2400" b="1" dirty="0">
                          <a:solidFill>
                            <a:srgbClr val="66FF06"/>
                          </a:solidFill>
                          <a:effectLst/>
                        </a:rPr>
                        <a:t>LYD Partner Price</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t"/>
                      <a:r>
                        <a:rPr lang="en-US" sz="2400" b="1" dirty="0">
                          <a:solidFill>
                            <a:srgbClr val="66FF06"/>
                          </a:solidFill>
                          <a:effectLst/>
                        </a:rPr>
                        <a:t>Discount</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l" fontAlgn="t"/>
                      <a:r>
                        <a:rPr lang="en-US" sz="2400" b="1" dirty="0">
                          <a:solidFill>
                            <a:srgbClr val="66FF06"/>
                          </a:solidFill>
                          <a:effectLst/>
                        </a:rPr>
                        <a:t>Fee Split to Your Firm</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452150578"/>
                  </a:ext>
                </a:extLst>
              </a:tr>
              <a:tr h="506650">
                <a:tc>
                  <a:txBody>
                    <a:bodyPr/>
                    <a:lstStyle/>
                    <a:p>
                      <a:pPr algn="l" fontAlgn="t"/>
                      <a:r>
                        <a:rPr lang="en-US" sz="2400" dirty="0">
                          <a:effectLst/>
                        </a:rPr>
                        <a:t>Value Gap Assessment (VGA) Tool </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$500/month</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$450/month</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$50/month</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1762207082"/>
                  </a:ext>
                </a:extLst>
              </a:tr>
              <a:tr h="381247">
                <a:tc>
                  <a:txBody>
                    <a:bodyPr/>
                    <a:lstStyle/>
                    <a:p>
                      <a:pPr algn="l" fontAlgn="t"/>
                      <a:r>
                        <a:rPr lang="en-US" sz="2400">
                          <a:effectLst/>
                        </a:rPr>
                        <a:t>BIR</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$9,000/report</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$8,000/report</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$1,000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$2,000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3865667103"/>
                  </a:ext>
                </a:extLst>
              </a:tr>
              <a:tr h="882614">
                <a:tc>
                  <a:txBody>
                    <a:bodyPr/>
                    <a:lstStyle/>
                    <a:p>
                      <a:pPr algn="l" fontAlgn="t"/>
                      <a:r>
                        <a:rPr lang="en-AU" sz="2400" dirty="0">
                          <a:effectLst/>
                        </a:rPr>
                        <a:t>Peak Performance Trust</a:t>
                      </a:r>
                      <a:endParaRPr lang="en-US" sz="2400" dirty="0">
                        <a:effectLst/>
                      </a:endParaRP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$20,000/plan</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$18,000/plan</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$2,000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$2,000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2204117690"/>
                  </a:ext>
                </a:extLst>
              </a:tr>
              <a:tr h="381247">
                <a:tc>
                  <a:txBody>
                    <a:bodyPr/>
                    <a:lstStyle/>
                    <a:p>
                      <a:pPr algn="l" fontAlgn="t"/>
                      <a:r>
                        <a:rPr lang="en-US" sz="2400" dirty="0">
                          <a:effectLst/>
                        </a:rPr>
                        <a:t>ESOP (Start-up)</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$8,000/plan</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$7,500/plan</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$500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$500</a:t>
                      </a:r>
                    </a:p>
                  </a:txBody>
                  <a:tcPr marL="114300" marR="76200" marT="76200" marB="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121099312"/>
                  </a:ext>
                </a:extLst>
              </a:tr>
              <a:tr h="873910">
                <a:tc>
                  <a:txBody>
                    <a:bodyPr/>
                    <a:lstStyle/>
                    <a:p>
                      <a:pPr algn="l" fontAlgn="t"/>
                      <a:r>
                        <a:rPr lang="en-US" sz="2400" dirty="0">
                          <a:effectLst/>
                        </a:rPr>
                        <a:t>M&amp;A Support</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$5,000/month + 5% success fee</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dirty="0">
                          <a:effectLst/>
                        </a:rPr>
                        <a:t>Same</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l" fontAlgn="t"/>
                      <a:r>
                        <a:rPr lang="en-US" sz="2400">
                          <a:effectLst/>
                        </a:rPr>
                        <a:t>–</a:t>
                      </a:r>
                    </a:p>
                  </a:txBody>
                  <a:tcPr marL="114300" marR="76200" marT="76200" marB="5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373833"/>
                  </a:ext>
                </a:extLst>
              </a:tr>
            </a:tbl>
          </a:graphicData>
        </a:graphic>
      </p:graphicFrame>
    </p:spTree>
    <p:extLst>
      <p:ext uri="{BB962C8B-B14F-4D97-AF65-F5344CB8AC3E}">
        <p14:creationId xmlns:p14="http://schemas.microsoft.com/office/powerpoint/2010/main" val="1296804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03318-3D14-79C9-7C4C-6AE832A1E7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4DE66E-7B99-9E7D-F252-F04EF1CBB965}"/>
              </a:ext>
            </a:extLst>
          </p:cNvPr>
          <p:cNvGrpSpPr/>
          <p:nvPr/>
        </p:nvGrpSpPr>
        <p:grpSpPr>
          <a:xfrm>
            <a:off x="0" y="-144661"/>
            <a:ext cx="18288001" cy="9402961"/>
            <a:chOff x="0" y="-38100"/>
            <a:chExt cx="4816593" cy="2476500"/>
          </a:xfrm>
        </p:grpSpPr>
        <p:sp>
          <p:nvSpPr>
            <p:cNvPr id="3" name="Freeform 3">
              <a:extLst>
                <a:ext uri="{FF2B5EF4-FFF2-40B4-BE49-F238E27FC236}">
                  <a16:creationId xmlns:a16="http://schemas.microsoft.com/office/drawing/2014/main" id="{D181C7F6-86DB-28D1-50EA-48EB7419D7F5}"/>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94259DD8-8431-E05C-8704-447F1171F665}"/>
                </a:ext>
              </a:extLst>
            </p:cNvPr>
            <p:cNvSpPr txBox="1"/>
            <p:nvPr/>
          </p:nvSpPr>
          <p:spPr>
            <a:xfrm>
              <a:off x="0" y="-38100"/>
              <a:ext cx="4816593" cy="2476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92DC5F9-3B46-BA50-DAD3-1D5999473E30}"/>
              </a:ext>
            </a:extLst>
          </p:cNvPr>
          <p:cNvSpPr/>
          <p:nvPr/>
        </p:nvSpPr>
        <p:spPr>
          <a:xfrm>
            <a:off x="-3545613" y="-2460071"/>
            <a:ext cx="9803627" cy="138256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6A262858-097B-979E-B4E5-39990581426D}"/>
              </a:ext>
            </a:extLst>
          </p:cNvPr>
          <p:cNvGrpSpPr/>
          <p:nvPr/>
        </p:nvGrpSpPr>
        <p:grpSpPr>
          <a:xfrm>
            <a:off x="-411785" y="9258300"/>
            <a:ext cx="19111569" cy="1028700"/>
            <a:chOff x="0" y="0"/>
            <a:chExt cx="5033500" cy="270933"/>
          </a:xfrm>
        </p:grpSpPr>
        <p:sp>
          <p:nvSpPr>
            <p:cNvPr id="7" name="Freeform 7">
              <a:extLst>
                <a:ext uri="{FF2B5EF4-FFF2-40B4-BE49-F238E27FC236}">
                  <a16:creationId xmlns:a16="http://schemas.microsoft.com/office/drawing/2014/main" id="{FC5EDC19-9CEA-33D2-5855-ED0A10045AF5}"/>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13EBD36F-B3B2-7781-DAB9-32934C170665}"/>
                </a:ext>
              </a:extLst>
            </p:cNvPr>
            <p:cNvSpPr txBox="1"/>
            <p:nvPr/>
          </p:nvSpPr>
          <p:spPr>
            <a:xfrm>
              <a:off x="0" y="-38100"/>
              <a:ext cx="5033500" cy="3090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592FF54C-7DDD-FB10-A951-4735BC4D1849}"/>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9CAD423B-48C9-DFBE-E2B7-8CC1EA7DDD43}"/>
              </a:ext>
            </a:extLst>
          </p:cNvPr>
          <p:cNvSpPr txBox="1"/>
          <p:nvPr/>
        </p:nvSpPr>
        <p:spPr>
          <a:xfrm>
            <a:off x="14770446" y="9557157"/>
            <a:ext cx="3140703" cy="381710"/>
          </a:xfrm>
          <a:prstGeom prst="rect">
            <a:avLst/>
          </a:prstGeom>
        </p:spPr>
        <p:txBody>
          <a:bodyPr lIns="0" tIns="0" rIns="0" bIns="0" rtlCol="0" anchor="t">
            <a:spAutoFit/>
          </a:bodyPr>
          <a:lstStyle/>
          <a:p>
            <a:pPr marL="0" marR="0" lvl="0" indent="0" algn="r" defTabSz="914400" rtl="0" eaLnBrk="1" fontAlgn="auto" latinLnBrk="0" hangingPunct="1">
              <a:lnSpc>
                <a:spcPts val="3110"/>
              </a:lnSpc>
              <a:spcBef>
                <a:spcPts val="0"/>
              </a:spcBef>
              <a:spcAft>
                <a:spcPts val="0"/>
              </a:spcAft>
              <a:buClrTx/>
              <a:buSzTx/>
              <a:buFontTx/>
              <a:buNone/>
              <a:tabLst/>
              <a:defRPr/>
            </a:pPr>
            <a:r>
              <a:rPr kumimoji="0" lang="en-US" sz="2222" b="1" i="0" u="none" strike="noStrike" kern="1200" cap="none" spc="0" normalizeH="0" baseline="0" noProof="0">
                <a:ln>
                  <a:noFill/>
                </a:ln>
                <a:solidFill>
                  <a:srgbClr val="66FF06"/>
                </a:solidFill>
                <a:effectLst/>
                <a:uLnTx/>
                <a:uFillTx/>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50D40A32-9853-6DB7-9888-21931EBEF009}"/>
              </a:ext>
            </a:extLst>
          </p:cNvPr>
          <p:cNvSpPr txBox="1"/>
          <p:nvPr/>
        </p:nvSpPr>
        <p:spPr>
          <a:xfrm>
            <a:off x="6640095" y="3522276"/>
            <a:ext cx="6085306" cy="2213748"/>
          </a:xfrm>
          <a:prstGeom prst="rect">
            <a:avLst/>
          </a:prstGeom>
        </p:spPr>
        <p:txBody>
          <a:bodyPr wrap="square" lIns="0" tIns="0" rIns="0" bIns="0" rtlCol="0" anchor="t">
            <a:spAutoFit/>
          </a:bodyPr>
          <a:lstStyle/>
          <a:p>
            <a:pPr>
              <a:lnSpc>
                <a:spcPts val="5880"/>
              </a:lnSpc>
            </a:pPr>
            <a:r>
              <a:rPr lang="en-AU" sz="4200" b="1" dirty="0">
                <a:solidFill>
                  <a:srgbClr val="FFFFFF"/>
                </a:solidFill>
                <a:latin typeface="Montserrat Bold"/>
                <a:sym typeface="Montserrat Bold"/>
              </a:rPr>
              <a:t>WHAT IS THE</a:t>
            </a:r>
          </a:p>
          <a:p>
            <a:pPr>
              <a:lnSpc>
                <a:spcPts val="5880"/>
              </a:lnSpc>
            </a:pPr>
            <a:r>
              <a:rPr lang="en-AU" sz="4200" b="1" dirty="0">
                <a:solidFill>
                  <a:srgbClr val="66FF06"/>
                </a:solidFill>
                <a:latin typeface="Montserrat Bold"/>
                <a:sym typeface="Montserrat Bold"/>
              </a:rPr>
              <a:t>VALUE GAP </a:t>
            </a:r>
          </a:p>
          <a:p>
            <a:pPr>
              <a:lnSpc>
                <a:spcPts val="5880"/>
              </a:lnSpc>
            </a:pPr>
            <a:r>
              <a:rPr lang="en-AU" sz="4200" b="1" dirty="0">
                <a:solidFill>
                  <a:srgbClr val="FFFFFF"/>
                </a:solidFill>
                <a:latin typeface="Montserrat Bold"/>
                <a:sym typeface="Montserrat Bold"/>
              </a:rPr>
              <a:t>ASSESSMENT TOOL?</a:t>
            </a:r>
            <a:endParaRPr lang="en-US" sz="4200" b="1" dirty="0">
              <a:solidFill>
                <a:srgbClr val="FFFFFF"/>
              </a:solidFill>
              <a:latin typeface="Montserrat Bold"/>
              <a:sym typeface="Montserrat Bold"/>
            </a:endParaRPr>
          </a:p>
        </p:txBody>
      </p:sp>
    </p:spTree>
    <p:extLst>
      <p:ext uri="{BB962C8B-B14F-4D97-AF65-F5344CB8AC3E}">
        <p14:creationId xmlns:p14="http://schemas.microsoft.com/office/powerpoint/2010/main" val="2645429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8C347-3029-AD79-285E-0C454697A135}"/>
              </a:ext>
            </a:extLst>
          </p:cNvPr>
          <p:cNvPicPr>
            <a:picLocks noChangeAspect="1"/>
          </p:cNvPicPr>
          <p:nvPr/>
        </p:nvPicPr>
        <p:blipFill>
          <a:blip r:embed="rId2"/>
          <a:srcRect b="357"/>
          <a:stretch>
            <a:fillRect/>
          </a:stretch>
        </p:blipFill>
        <p:spPr>
          <a:xfrm>
            <a:off x="0" y="0"/>
            <a:ext cx="18288000" cy="10287000"/>
          </a:xfrm>
          <a:prstGeom prst="rect">
            <a:avLst/>
          </a:prstGeom>
        </p:spPr>
      </p:pic>
      <p:pic>
        <p:nvPicPr>
          <p:cNvPr id="7" name="Picture 6" descr="A qr code on a white background&#10;&#10;AI-generated content may be incorrect.">
            <a:extLst>
              <a:ext uri="{FF2B5EF4-FFF2-40B4-BE49-F238E27FC236}">
                <a16:creationId xmlns:a16="http://schemas.microsoft.com/office/drawing/2014/main" id="{95A14BB0-B320-16E2-90BE-E32CAB563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0" y="6089843"/>
            <a:ext cx="3809524" cy="3809524"/>
          </a:xfrm>
          <a:prstGeom prst="rect">
            <a:avLst/>
          </a:prstGeom>
        </p:spPr>
      </p:pic>
      <p:sp>
        <p:nvSpPr>
          <p:cNvPr id="8" name="Arrow: Right 7">
            <a:extLst>
              <a:ext uri="{FF2B5EF4-FFF2-40B4-BE49-F238E27FC236}">
                <a16:creationId xmlns:a16="http://schemas.microsoft.com/office/drawing/2014/main" id="{8D19D749-9BC3-C77B-559A-720826ABE518}"/>
              </a:ext>
            </a:extLst>
          </p:cNvPr>
          <p:cNvSpPr/>
          <p:nvPr/>
        </p:nvSpPr>
        <p:spPr>
          <a:xfrm>
            <a:off x="6077426" y="9182100"/>
            <a:ext cx="7505700" cy="336743"/>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62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59F5-7ABF-D999-CDC0-D1A5A0366FD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7C4432-EA07-5FBC-07DE-7A831B74F82B}"/>
              </a:ext>
            </a:extLst>
          </p:cNvPr>
          <p:cNvGrpSpPr/>
          <p:nvPr/>
        </p:nvGrpSpPr>
        <p:grpSpPr>
          <a:xfrm>
            <a:off x="0" y="0"/>
            <a:ext cx="18288000" cy="9258300"/>
            <a:chOff x="0" y="0"/>
            <a:chExt cx="4816593" cy="2438400"/>
          </a:xfrm>
        </p:grpSpPr>
        <p:sp>
          <p:nvSpPr>
            <p:cNvPr id="3" name="Freeform 3">
              <a:extLst>
                <a:ext uri="{FF2B5EF4-FFF2-40B4-BE49-F238E27FC236}">
                  <a16:creationId xmlns:a16="http://schemas.microsoft.com/office/drawing/2014/main" id="{FB46C226-66DF-8BE7-C535-C437EE54535E}"/>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a:extLst>
                <a:ext uri="{FF2B5EF4-FFF2-40B4-BE49-F238E27FC236}">
                  <a16:creationId xmlns:a16="http://schemas.microsoft.com/office/drawing/2014/main" id="{66A63155-7AF1-ACFF-B1B7-0F8D9CE85500}"/>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9002F5A-60FC-D0B2-E178-CB70BBB8D401}"/>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F07F181A-9D7D-9DB0-4692-A088528F8CE6}"/>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7" name="TextBox 7">
              <a:extLst>
                <a:ext uri="{FF2B5EF4-FFF2-40B4-BE49-F238E27FC236}">
                  <a16:creationId xmlns:a16="http://schemas.microsoft.com/office/drawing/2014/main" id="{B3B71373-85CB-48E5-1004-D06B060F04D1}"/>
                </a:ext>
              </a:extLst>
            </p:cNvPr>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A1AA12A0-6758-99CE-BF59-AC99E047391A}"/>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7C94BD2-AF82-F884-F39D-DC33A1843137}"/>
              </a:ext>
            </a:extLst>
          </p:cNvPr>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1" name="TextBox 11">
            <a:extLst>
              <a:ext uri="{FF2B5EF4-FFF2-40B4-BE49-F238E27FC236}">
                <a16:creationId xmlns:a16="http://schemas.microsoft.com/office/drawing/2014/main" id="{8CA73C64-512B-BBB4-8DB6-F454A30A8583}"/>
              </a:ext>
            </a:extLst>
          </p:cNvPr>
          <p:cNvSpPr txBox="1"/>
          <p:nvPr/>
        </p:nvSpPr>
        <p:spPr>
          <a:xfrm>
            <a:off x="3938720" y="3900585"/>
            <a:ext cx="9691350" cy="1457130"/>
          </a:xfrm>
          <a:prstGeom prst="rect">
            <a:avLst/>
          </a:prstGeom>
        </p:spPr>
        <p:txBody>
          <a:bodyPr wrap="square" lIns="0" tIns="0" rIns="0" bIns="0" rtlCol="0" anchor="t">
            <a:spAutoFit/>
          </a:bodyPr>
          <a:lstStyle/>
          <a:p>
            <a:pPr algn="ctr">
              <a:lnSpc>
                <a:spcPts val="5880"/>
              </a:lnSpc>
            </a:pPr>
            <a:r>
              <a:rPr lang="en-US" sz="4200" b="1" dirty="0">
                <a:solidFill>
                  <a:srgbClr val="FFFFFF"/>
                </a:solidFill>
                <a:latin typeface="Montserrat Bold"/>
                <a:ea typeface="Montserrat Bold"/>
                <a:cs typeface="Montserrat Bold"/>
                <a:sym typeface="Montserrat Bold"/>
              </a:rPr>
              <a:t>ADVISER ENABLEMENT: STRATEGIES, FAQS &amp; NEXT STEPS</a:t>
            </a:r>
            <a:endParaRPr lang="en-US" sz="4200" b="1" dirty="0">
              <a:solidFill>
                <a:srgbClr val="66FF06"/>
              </a:solidFill>
              <a:latin typeface="Montserrat Bold"/>
              <a:ea typeface="Montserrat Bold"/>
              <a:cs typeface="Montserrat Bold"/>
              <a:sym typeface="Montserrat Bold"/>
            </a:endParaRPr>
          </a:p>
        </p:txBody>
      </p:sp>
      <p:sp>
        <p:nvSpPr>
          <p:cNvPr id="12" name="Freeform 12">
            <a:extLst>
              <a:ext uri="{FF2B5EF4-FFF2-40B4-BE49-F238E27FC236}">
                <a16:creationId xmlns:a16="http://schemas.microsoft.com/office/drawing/2014/main" id="{D1707BB1-3A24-83D6-3AF4-1689DB819BE2}"/>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377C3AA2-C9DE-3A65-4B5D-8935989A45CB}"/>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688832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3AF4-1639-BAA7-1C1B-47DC6D3FA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3783E-BA18-3352-6D67-759934933E88}"/>
              </a:ext>
            </a:extLst>
          </p:cNvPr>
          <p:cNvSpPr>
            <a:spLocks noGrp="1"/>
          </p:cNvSpPr>
          <p:nvPr>
            <p:ph type="title"/>
          </p:nvPr>
        </p:nvSpPr>
        <p:spPr/>
        <p:txBody>
          <a:bodyPr/>
          <a:lstStyle/>
          <a:p>
            <a:r>
              <a:rPr lang="en-US" b="1" dirty="0"/>
              <a:t>NEXT STEPS AND CALL TO ACTION</a:t>
            </a:r>
          </a:p>
        </p:txBody>
      </p:sp>
      <p:sp>
        <p:nvSpPr>
          <p:cNvPr id="3" name="Content Placeholder 2">
            <a:extLst>
              <a:ext uri="{FF2B5EF4-FFF2-40B4-BE49-F238E27FC236}">
                <a16:creationId xmlns:a16="http://schemas.microsoft.com/office/drawing/2014/main" id="{29C53189-6E1C-6CC6-2CCD-2C1F56484803}"/>
              </a:ext>
            </a:extLst>
          </p:cNvPr>
          <p:cNvSpPr>
            <a:spLocks noGrp="1"/>
          </p:cNvSpPr>
          <p:nvPr>
            <p:ph idx="1"/>
          </p:nvPr>
        </p:nvSpPr>
        <p:spPr>
          <a:xfrm>
            <a:off x="1219200" y="1973262"/>
            <a:ext cx="11811000" cy="4525963"/>
          </a:xfrm>
        </p:spPr>
        <p:txBody>
          <a:bodyPr>
            <a:noAutofit/>
          </a:bodyPr>
          <a:lstStyle/>
          <a:p>
            <a:pPr marL="0" indent="0">
              <a:buNone/>
            </a:pPr>
            <a:r>
              <a:rPr lang="en-US" sz="2800" b="1" dirty="0"/>
              <a:t>What to Do Now</a:t>
            </a:r>
          </a:p>
          <a:p>
            <a:pPr marL="0" indent="0">
              <a:buNone/>
            </a:pPr>
            <a:endParaRPr lang="en-US" sz="2800" dirty="0"/>
          </a:p>
          <a:p>
            <a:r>
              <a:rPr lang="en-US" sz="2800" dirty="0"/>
              <a:t>Sign up for the </a:t>
            </a:r>
            <a:r>
              <a:rPr lang="en-US" sz="2800" b="1" dirty="0"/>
              <a:t>We       Succession </a:t>
            </a:r>
            <a:r>
              <a:rPr lang="en-US" sz="2800" dirty="0"/>
              <a:t>program today.</a:t>
            </a:r>
          </a:p>
          <a:p>
            <a:r>
              <a:rPr lang="en-US" sz="2800" dirty="0"/>
              <a:t>Schedule a demo of the VGA Tool.</a:t>
            </a:r>
          </a:p>
          <a:p>
            <a:r>
              <a:rPr lang="en-US" sz="2800" dirty="0"/>
              <a:t>Contact Michael Jeffriess (LYD) or Craig West (SP) for support or assistance.</a:t>
            </a:r>
          </a:p>
          <a:p>
            <a:endParaRPr lang="en-US" sz="2800" dirty="0"/>
          </a:p>
          <a:p>
            <a:pPr lvl="1"/>
            <a:r>
              <a:rPr lang="en-US" b="1" dirty="0"/>
              <a:t>Michael Jeffriess </a:t>
            </a:r>
            <a:r>
              <a:rPr lang="en-US" dirty="0"/>
              <a:t>| michael@lyd.com.au | 1300 168 380</a:t>
            </a:r>
          </a:p>
          <a:p>
            <a:pPr lvl="1"/>
            <a:r>
              <a:rPr lang="en-US" b="1" dirty="0"/>
              <a:t>Craig West </a:t>
            </a:r>
            <a:r>
              <a:rPr lang="en-US" dirty="0"/>
              <a:t>| </a:t>
            </a:r>
            <a:r>
              <a:rPr lang="en-US" dirty="0" err="1"/>
              <a:t>cwest@succession.plus</a:t>
            </a:r>
            <a:r>
              <a:rPr lang="en-US" dirty="0"/>
              <a:t> | 0418 414 766</a:t>
            </a:r>
          </a:p>
          <a:p>
            <a:endParaRPr lang="en-US" sz="2800" dirty="0"/>
          </a:p>
          <a:p>
            <a:pPr marL="0" indent="0">
              <a:buNone/>
            </a:pPr>
            <a:r>
              <a:rPr lang="en-US" sz="2800" dirty="0"/>
              <a:t>	</a:t>
            </a:r>
            <a:br>
              <a:rPr lang="en-US" sz="2800" dirty="0"/>
            </a:br>
            <a:endParaRPr lang="en-US" sz="2800" dirty="0"/>
          </a:p>
        </p:txBody>
      </p:sp>
      <p:sp>
        <p:nvSpPr>
          <p:cNvPr id="4" name="Heart 3">
            <a:extLst>
              <a:ext uri="{FF2B5EF4-FFF2-40B4-BE49-F238E27FC236}">
                <a16:creationId xmlns:a16="http://schemas.microsoft.com/office/drawing/2014/main" id="{3C4348B5-8535-3FAE-DB30-EBCB7DE034DD}"/>
              </a:ext>
            </a:extLst>
          </p:cNvPr>
          <p:cNvSpPr/>
          <p:nvPr/>
        </p:nvSpPr>
        <p:spPr>
          <a:xfrm rot="18103250">
            <a:off x="4447055" y="3062348"/>
            <a:ext cx="425375" cy="404076"/>
          </a:xfrm>
          <a:prstGeom prst="heart">
            <a:avLst/>
          </a:prstGeom>
          <a:solidFill>
            <a:srgbClr val="66FF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2">
            <a:extLst>
              <a:ext uri="{FF2B5EF4-FFF2-40B4-BE49-F238E27FC236}">
                <a16:creationId xmlns:a16="http://schemas.microsoft.com/office/drawing/2014/main" id="{5C12CCA6-682A-649C-9E81-30227F6C062E}"/>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EB5567EE-4652-A716-207E-C2003B9D2588}"/>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20919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0CBF-D14A-A454-5287-A5CEFB571F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2955C0B-3ABD-044E-C8BF-6D43D963CC9D}"/>
              </a:ext>
            </a:extLst>
          </p:cNvPr>
          <p:cNvGrpSpPr/>
          <p:nvPr/>
        </p:nvGrpSpPr>
        <p:grpSpPr>
          <a:xfrm>
            <a:off x="0" y="-30843"/>
            <a:ext cx="18288000" cy="9969710"/>
            <a:chOff x="0" y="0"/>
            <a:chExt cx="4816593" cy="2438400"/>
          </a:xfrm>
        </p:grpSpPr>
        <p:sp>
          <p:nvSpPr>
            <p:cNvPr id="3" name="Freeform 3">
              <a:extLst>
                <a:ext uri="{FF2B5EF4-FFF2-40B4-BE49-F238E27FC236}">
                  <a16:creationId xmlns:a16="http://schemas.microsoft.com/office/drawing/2014/main" id="{79DDE53D-FA5E-DD80-B4F2-C3DB49046B64}"/>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0B34FC0A-C7D1-FE55-A3EA-8B1BF2A4759B}"/>
                </a:ext>
              </a:extLst>
            </p:cNvPr>
            <p:cNvSpPr txBox="1"/>
            <p:nvPr/>
          </p:nvSpPr>
          <p:spPr>
            <a:xfrm>
              <a:off x="0" y="-38100"/>
              <a:ext cx="4816593" cy="2476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89EB1181-195C-A917-E6F1-3ADDE3D9C4D5}"/>
              </a:ext>
            </a:extLst>
          </p:cNvPr>
          <p:cNvGrpSpPr/>
          <p:nvPr/>
        </p:nvGrpSpPr>
        <p:grpSpPr>
          <a:xfrm>
            <a:off x="-411785" y="9258300"/>
            <a:ext cx="19111569" cy="1028700"/>
            <a:chOff x="0" y="0"/>
            <a:chExt cx="5033500" cy="270933"/>
          </a:xfrm>
        </p:grpSpPr>
        <p:sp>
          <p:nvSpPr>
            <p:cNvPr id="6" name="Freeform 6">
              <a:extLst>
                <a:ext uri="{FF2B5EF4-FFF2-40B4-BE49-F238E27FC236}">
                  <a16:creationId xmlns:a16="http://schemas.microsoft.com/office/drawing/2014/main" id="{B615F15A-E868-B386-C523-FFC5711B4950}"/>
                </a:ext>
              </a:extLst>
            </p:cNvPr>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F62099B3-0F52-9684-F971-2A4AE0E8F15D}"/>
                </a:ext>
              </a:extLst>
            </p:cNvPr>
            <p:cNvSpPr txBox="1"/>
            <p:nvPr/>
          </p:nvSpPr>
          <p:spPr>
            <a:xfrm>
              <a:off x="0" y="-38100"/>
              <a:ext cx="5033500" cy="3090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4D61DA7C-12ED-E999-0B68-DEC8F7FEC345}"/>
              </a:ext>
            </a:extLst>
          </p:cNvPr>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B140EEF8-C335-3D59-1D26-9F4DF358EFED}"/>
              </a:ext>
            </a:extLst>
          </p:cNvPr>
          <p:cNvSpPr/>
          <p:nvPr/>
        </p:nvSpPr>
        <p:spPr>
          <a:xfrm>
            <a:off x="-1080678" y="-1028700"/>
            <a:ext cx="4804968" cy="4114800"/>
          </a:xfrm>
          <a:custGeom>
            <a:avLst/>
            <a:gdLst/>
            <a:ahLst/>
            <a:cxnLst/>
            <a:rect l="l" t="t" r="r" b="b"/>
            <a:pathLst>
              <a:path w="4804968" h="4114800">
                <a:moveTo>
                  <a:pt x="0" y="0"/>
                </a:moveTo>
                <a:lnTo>
                  <a:pt x="4804968" y="0"/>
                </a:lnTo>
                <a:lnTo>
                  <a:pt x="48049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F6B89B05-4F8C-91B8-D3E2-A637FBD81634}"/>
              </a:ext>
            </a:extLst>
          </p:cNvPr>
          <p:cNvSpPr txBox="1"/>
          <p:nvPr/>
        </p:nvSpPr>
        <p:spPr>
          <a:xfrm>
            <a:off x="14770446" y="9557157"/>
            <a:ext cx="3140703" cy="381710"/>
          </a:xfrm>
          <a:prstGeom prst="rect">
            <a:avLst/>
          </a:prstGeom>
        </p:spPr>
        <p:txBody>
          <a:bodyPr lIns="0" tIns="0" rIns="0" bIns="0" rtlCol="0" anchor="t">
            <a:spAutoFit/>
          </a:bodyPr>
          <a:lstStyle/>
          <a:p>
            <a:pPr marL="0" marR="0" lvl="0" indent="0" algn="r" defTabSz="914400" rtl="0" eaLnBrk="1" fontAlgn="auto" latinLnBrk="0" hangingPunct="1">
              <a:lnSpc>
                <a:spcPts val="3110"/>
              </a:lnSpc>
              <a:spcBef>
                <a:spcPts val="0"/>
              </a:spcBef>
              <a:spcAft>
                <a:spcPts val="0"/>
              </a:spcAft>
              <a:buClrTx/>
              <a:buSzTx/>
              <a:buFontTx/>
              <a:buNone/>
              <a:tabLst/>
              <a:defRPr/>
            </a:pPr>
            <a:r>
              <a:rPr kumimoji="0" lang="en-US" sz="2222" b="1" i="0" u="none" strike="noStrike" kern="1200" cap="none" spc="0" normalizeH="0" baseline="0" noProof="0" dirty="0">
                <a:ln>
                  <a:noFill/>
                </a:ln>
                <a:solidFill>
                  <a:srgbClr val="66FF06"/>
                </a:solidFill>
                <a:effectLst/>
                <a:uLnTx/>
                <a:uFillTx/>
                <a:latin typeface="Montserrat Bold"/>
                <a:ea typeface="Montserrat Bold"/>
                <a:cs typeface="Montserrat Bold"/>
                <a:sym typeface="Montserrat Bold"/>
              </a:rPr>
              <a:t>lyd.com.au</a:t>
            </a:r>
          </a:p>
        </p:txBody>
      </p:sp>
      <p:sp>
        <p:nvSpPr>
          <p:cNvPr id="12" name="TextBox 12">
            <a:extLst>
              <a:ext uri="{FF2B5EF4-FFF2-40B4-BE49-F238E27FC236}">
                <a16:creationId xmlns:a16="http://schemas.microsoft.com/office/drawing/2014/main" id="{1876828E-1C3D-2D3C-BB65-C38E22D6695C}"/>
              </a:ext>
            </a:extLst>
          </p:cNvPr>
          <p:cNvSpPr txBox="1"/>
          <p:nvPr/>
        </p:nvSpPr>
        <p:spPr>
          <a:xfrm>
            <a:off x="-304800" y="3565665"/>
            <a:ext cx="18287996" cy="2213748"/>
          </a:xfrm>
          <a:prstGeom prst="rect">
            <a:avLst/>
          </a:prstGeom>
        </p:spPr>
        <p:txBody>
          <a:bodyPr wrap="square" lIns="0" tIns="0" rIns="0" bIns="0" rtlCol="0" anchor="t">
            <a:spAutoFit/>
          </a:bodyPr>
          <a:lstStyle/>
          <a:p>
            <a:pPr marL="0" marR="0" lvl="0" indent="0" algn="ctr" defTabSz="914400" rtl="0" eaLnBrk="1" fontAlgn="auto" latinLnBrk="0" hangingPunct="1">
              <a:lnSpc>
                <a:spcPts val="5880"/>
              </a:lnSpc>
              <a:spcBef>
                <a:spcPts val="0"/>
              </a:spcBef>
              <a:spcAft>
                <a:spcPts val="0"/>
              </a:spcAft>
              <a:buClrTx/>
              <a:buSzTx/>
              <a:buFontTx/>
              <a:buNone/>
              <a:tabLst/>
              <a:defRPr/>
            </a:pPr>
            <a:r>
              <a:rPr lang="en-AU" sz="4200" b="1" dirty="0">
                <a:solidFill>
                  <a:prstClr val="white"/>
                </a:solidFill>
                <a:latin typeface="Montserrat Bold"/>
                <a:ea typeface="Montserrat Bold"/>
                <a:cs typeface="Montserrat Bold"/>
                <a:sym typeface="Montserrat Bold"/>
              </a:rPr>
              <a:t>    THANK YOU FOR JOINING US!</a:t>
            </a:r>
          </a:p>
          <a:p>
            <a:pPr marL="0" marR="0" lvl="0" indent="0" algn="ctr" defTabSz="914400" rtl="0" eaLnBrk="1" fontAlgn="auto" latinLnBrk="0" hangingPunct="1">
              <a:lnSpc>
                <a:spcPts val="5880"/>
              </a:lnSpc>
              <a:spcBef>
                <a:spcPts val="0"/>
              </a:spcBef>
              <a:spcAft>
                <a:spcPts val="0"/>
              </a:spcAft>
              <a:buClrTx/>
              <a:buSzTx/>
              <a:buFontTx/>
              <a:buNone/>
              <a:tabLst/>
              <a:defRPr/>
            </a:pPr>
            <a:endParaRPr kumimoji="0" lang="en-AU" sz="4200" b="1" i="0" u="none" strike="noStrike" kern="1200" cap="none" spc="0" normalizeH="0" baseline="0" noProof="0" dirty="0">
              <a:ln>
                <a:noFill/>
              </a:ln>
              <a:solidFill>
                <a:prstClr val="white"/>
              </a:solidFill>
              <a:effectLst/>
              <a:uLnTx/>
              <a:uFillTx/>
              <a:latin typeface="Montserrat Bold"/>
              <a:ea typeface="Montserrat Bold"/>
              <a:cs typeface="Montserrat Bold"/>
              <a:sym typeface="Montserrat Bold"/>
            </a:endParaRPr>
          </a:p>
          <a:p>
            <a:pPr marL="0" marR="0" lvl="0" indent="0" algn="ctr" defTabSz="914400" rtl="0" eaLnBrk="1" fontAlgn="auto" latinLnBrk="0" hangingPunct="1">
              <a:lnSpc>
                <a:spcPts val="5880"/>
              </a:lnSpc>
              <a:spcBef>
                <a:spcPts val="0"/>
              </a:spcBef>
              <a:spcAft>
                <a:spcPts val="0"/>
              </a:spcAft>
              <a:buClrTx/>
              <a:buSzTx/>
              <a:buFontTx/>
              <a:buNone/>
              <a:tabLst/>
              <a:defRPr/>
            </a:pPr>
            <a:r>
              <a:rPr lang="en-AU" sz="4200" b="1" dirty="0">
                <a:solidFill>
                  <a:prstClr val="white"/>
                </a:solidFill>
                <a:latin typeface="Montserrat Bold"/>
                <a:ea typeface="Montserrat Bold"/>
                <a:cs typeface="Montserrat Bold"/>
                <a:sym typeface="Montserrat Bold"/>
              </a:rPr>
              <a:t>We look forward to collaborating with you!    </a:t>
            </a:r>
            <a:endParaRPr kumimoji="0" lang="en-AU" sz="4200" b="1" i="0" u="none" strike="noStrike" kern="1200" cap="none" spc="0" normalizeH="0" baseline="0" noProof="0" dirty="0">
              <a:ln>
                <a:noFill/>
              </a:ln>
              <a:solidFill>
                <a:srgbClr val="66FF06"/>
              </a:solidFill>
              <a:effectLst/>
              <a:uLnTx/>
              <a:uFillTx/>
              <a:latin typeface="Montserrat Bold"/>
              <a:ea typeface="Montserrat Bold"/>
              <a:cs typeface="Montserrat Bold"/>
              <a:sym typeface="Montserrat Bold"/>
            </a:endParaRPr>
          </a:p>
        </p:txBody>
      </p:sp>
      <p:sp>
        <p:nvSpPr>
          <p:cNvPr id="13" name="Heart 12">
            <a:extLst>
              <a:ext uri="{FF2B5EF4-FFF2-40B4-BE49-F238E27FC236}">
                <a16:creationId xmlns:a16="http://schemas.microsoft.com/office/drawing/2014/main" id="{5DC26289-AD1D-0119-F621-554F0225A73A}"/>
              </a:ext>
            </a:extLst>
          </p:cNvPr>
          <p:cNvSpPr/>
          <p:nvPr/>
        </p:nvSpPr>
        <p:spPr>
          <a:xfrm rot="18103250">
            <a:off x="15082261" y="5221744"/>
            <a:ext cx="710811" cy="562887"/>
          </a:xfrm>
          <a:prstGeom prst="heart">
            <a:avLst/>
          </a:prstGeom>
          <a:solidFill>
            <a:srgbClr val="66FF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66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785" y="9258300"/>
            <a:ext cx="19111569" cy="1028700"/>
            <a:chOff x="0" y="0"/>
            <a:chExt cx="5033500" cy="270933"/>
          </a:xfrm>
        </p:grpSpPr>
        <p:sp>
          <p:nvSpPr>
            <p:cNvPr id="3" name="Freeform 3"/>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4" name="TextBox 4"/>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7" name="Title 6">
            <a:extLst>
              <a:ext uri="{FF2B5EF4-FFF2-40B4-BE49-F238E27FC236}">
                <a16:creationId xmlns:a16="http://schemas.microsoft.com/office/drawing/2014/main" id="{31E40E0E-AC28-BD2F-59F7-A9DAC099DBFE}"/>
              </a:ext>
            </a:extLst>
          </p:cNvPr>
          <p:cNvSpPr>
            <a:spLocks noGrp="1"/>
          </p:cNvSpPr>
          <p:nvPr>
            <p:ph type="title"/>
          </p:nvPr>
        </p:nvSpPr>
        <p:spPr>
          <a:xfrm>
            <a:off x="1295399" y="1306263"/>
            <a:ext cx="4267200" cy="1143000"/>
          </a:xfrm>
        </p:spPr>
        <p:txBody>
          <a:bodyPr/>
          <a:lstStyle/>
          <a:p>
            <a:r>
              <a:rPr lang="en-AU" dirty="0"/>
              <a:t>STAGE ONE:</a:t>
            </a:r>
            <a:br>
              <a:rPr lang="en-AU" dirty="0"/>
            </a:br>
            <a:r>
              <a:rPr lang="en-AU" dirty="0"/>
              <a:t>IDENTIFY VALUE</a:t>
            </a:r>
            <a:endParaRPr lang="en-US" dirty="0"/>
          </a:p>
        </p:txBody>
      </p:sp>
      <p:sp>
        <p:nvSpPr>
          <p:cNvPr id="8" name="Subtitle 7">
            <a:extLst>
              <a:ext uri="{FF2B5EF4-FFF2-40B4-BE49-F238E27FC236}">
                <a16:creationId xmlns:a16="http://schemas.microsoft.com/office/drawing/2014/main" id="{7532096E-6972-7C4D-FE47-9E9064B399C6}"/>
              </a:ext>
            </a:extLst>
          </p:cNvPr>
          <p:cNvSpPr>
            <a:spLocks noGrp="1"/>
          </p:cNvSpPr>
          <p:nvPr>
            <p:ph idx="1"/>
          </p:nvPr>
        </p:nvSpPr>
        <p:spPr>
          <a:xfrm>
            <a:off x="1295399" y="2631825"/>
            <a:ext cx="3962400" cy="4525963"/>
          </a:xfrm>
        </p:spPr>
        <p:txBody>
          <a:bodyPr>
            <a:noAutofit/>
          </a:bodyPr>
          <a:lstStyle/>
          <a:p>
            <a:pPr marL="0" indent="0">
              <a:buNone/>
            </a:pPr>
            <a:r>
              <a:rPr lang="en-US" sz="2800" b="1" dirty="0"/>
              <a:t>What is my business worth today?</a:t>
            </a:r>
            <a:endParaRPr lang="en-US" sz="2800" dirty="0"/>
          </a:p>
          <a:p>
            <a:pPr marL="457200" indent="-457200">
              <a:buFont typeface="Arial" panose="020B0604020202020204" pitchFamily="34" charset="0"/>
              <a:buChar char="•"/>
            </a:pPr>
            <a:r>
              <a:rPr lang="en-US" sz="2800" dirty="0"/>
              <a:t>Understand how to assess your current business value</a:t>
            </a:r>
          </a:p>
          <a:p>
            <a:pPr marL="457200" indent="-457200">
              <a:buFont typeface="Arial" panose="020B0604020202020204" pitchFamily="34" charset="0"/>
              <a:buChar char="•"/>
            </a:pPr>
            <a:r>
              <a:rPr lang="en-US" sz="2800" dirty="0"/>
              <a:t>Learn the key drivers that influence valuation</a:t>
            </a:r>
          </a:p>
          <a:p>
            <a:pPr marL="457200" indent="-457200">
              <a:buFont typeface="Arial" panose="020B0604020202020204" pitchFamily="34" charset="0"/>
              <a:buChar char="•"/>
            </a:pPr>
            <a:r>
              <a:rPr lang="en-US" sz="2800" dirty="0"/>
              <a:t>Use benchmarking and diagnostics to identify growth levers</a:t>
            </a:r>
          </a:p>
        </p:txBody>
      </p:sp>
      <p:sp>
        <p:nvSpPr>
          <p:cNvPr id="9" name="Title 6">
            <a:extLst>
              <a:ext uri="{FF2B5EF4-FFF2-40B4-BE49-F238E27FC236}">
                <a16:creationId xmlns:a16="http://schemas.microsoft.com/office/drawing/2014/main" id="{FF18F45B-D7B6-787C-25D5-B3BE10E7C2C3}"/>
              </a:ext>
            </a:extLst>
          </p:cNvPr>
          <p:cNvSpPr txBox="1">
            <a:spLocks/>
          </p:cNvSpPr>
          <p:nvPr/>
        </p:nvSpPr>
        <p:spPr>
          <a:xfrm>
            <a:off x="7239000" y="1306263"/>
            <a:ext cx="4267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kern="1200">
                <a:solidFill>
                  <a:srgbClr val="00B00D"/>
                </a:solidFill>
                <a:latin typeface="Montserrat Bold" panose="00000800000000000000" pitchFamily="2" charset="0"/>
                <a:ea typeface="+mj-ea"/>
                <a:cs typeface="+mj-cs"/>
              </a:defRPr>
            </a:lvl1pPr>
          </a:lstStyle>
          <a:p>
            <a:r>
              <a:rPr lang="en-AU" dirty="0"/>
              <a:t>STAGE THREE:</a:t>
            </a:r>
            <a:br>
              <a:rPr lang="en-AU" dirty="0"/>
            </a:br>
            <a:r>
              <a:rPr lang="en-AU" dirty="0"/>
              <a:t>MAXIMISE VALUE</a:t>
            </a:r>
            <a:endParaRPr lang="en-US" dirty="0"/>
          </a:p>
        </p:txBody>
      </p:sp>
      <p:sp>
        <p:nvSpPr>
          <p:cNvPr id="10" name="Subtitle 7">
            <a:extLst>
              <a:ext uri="{FF2B5EF4-FFF2-40B4-BE49-F238E27FC236}">
                <a16:creationId xmlns:a16="http://schemas.microsoft.com/office/drawing/2014/main" id="{BEE92A80-6BE9-2B99-A9CE-162B5AC4CAF1}"/>
              </a:ext>
            </a:extLst>
          </p:cNvPr>
          <p:cNvSpPr txBox="1">
            <a:spLocks/>
          </p:cNvSpPr>
          <p:nvPr/>
        </p:nvSpPr>
        <p:spPr>
          <a:xfrm>
            <a:off x="7239000" y="2631825"/>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What should/could my business be worth?</a:t>
            </a:r>
            <a:endParaRPr lang="en-US" sz="2800" dirty="0"/>
          </a:p>
          <a:p>
            <a:r>
              <a:rPr lang="en-US" sz="2800" dirty="0"/>
              <a:t>Explore strategies to accelerate business value</a:t>
            </a:r>
          </a:p>
          <a:p>
            <a:r>
              <a:rPr lang="en-US" sz="2800" dirty="0"/>
              <a:t>Align operations, people, and financials to boost valuation</a:t>
            </a:r>
          </a:p>
        </p:txBody>
      </p:sp>
      <p:sp>
        <p:nvSpPr>
          <p:cNvPr id="11" name="Title 6">
            <a:extLst>
              <a:ext uri="{FF2B5EF4-FFF2-40B4-BE49-F238E27FC236}">
                <a16:creationId xmlns:a16="http://schemas.microsoft.com/office/drawing/2014/main" id="{B7C13E04-E22F-53DE-5B8B-38CCC0C82E37}"/>
              </a:ext>
            </a:extLst>
          </p:cNvPr>
          <p:cNvSpPr txBox="1">
            <a:spLocks/>
          </p:cNvSpPr>
          <p:nvPr/>
        </p:nvSpPr>
        <p:spPr>
          <a:xfrm>
            <a:off x="13182601" y="1334031"/>
            <a:ext cx="4267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kern="1200">
                <a:solidFill>
                  <a:srgbClr val="00B00D"/>
                </a:solidFill>
                <a:latin typeface="Montserrat Bold" panose="00000800000000000000" pitchFamily="2" charset="0"/>
                <a:ea typeface="+mj-ea"/>
                <a:cs typeface="+mj-cs"/>
              </a:defRPr>
            </a:lvl1pPr>
          </a:lstStyle>
          <a:p>
            <a:r>
              <a:rPr lang="en-AU" dirty="0"/>
              <a:t>STAGE FOUR:</a:t>
            </a:r>
            <a:br>
              <a:rPr lang="en-AU" dirty="0"/>
            </a:br>
            <a:r>
              <a:rPr lang="en-AU" dirty="0"/>
              <a:t>EXTRACT VALUE</a:t>
            </a:r>
            <a:endParaRPr lang="en-US" dirty="0"/>
          </a:p>
        </p:txBody>
      </p:sp>
      <p:sp>
        <p:nvSpPr>
          <p:cNvPr id="12" name="Subtitle 7">
            <a:extLst>
              <a:ext uri="{FF2B5EF4-FFF2-40B4-BE49-F238E27FC236}">
                <a16:creationId xmlns:a16="http://schemas.microsoft.com/office/drawing/2014/main" id="{B9F9F4BF-CC2A-10FA-2499-0C350EE52624}"/>
              </a:ext>
            </a:extLst>
          </p:cNvPr>
          <p:cNvSpPr txBox="1">
            <a:spLocks/>
          </p:cNvSpPr>
          <p:nvPr/>
        </p:nvSpPr>
        <p:spPr>
          <a:xfrm>
            <a:off x="13182601" y="2659593"/>
            <a:ext cx="39624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How do I extract that value?</a:t>
            </a:r>
          </a:p>
          <a:p>
            <a:r>
              <a:rPr lang="en-US" sz="2800" dirty="0"/>
              <a:t>Examine exit options including Employee Share Plans (ESOPs)</a:t>
            </a:r>
          </a:p>
          <a:p>
            <a:r>
              <a:rPr lang="en-US" sz="2800" dirty="0"/>
              <a:t>Understand the mechanics of succession and sale</a:t>
            </a:r>
          </a:p>
          <a:p>
            <a:r>
              <a:rPr lang="en-US" sz="2800" dirty="0"/>
              <a:t>Plan for a smooth transition while preserving legacy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785" y="9258300"/>
            <a:ext cx="19111569" cy="1028700"/>
            <a:chOff x="0" y="0"/>
            <a:chExt cx="5033500" cy="270933"/>
          </a:xfrm>
        </p:grpSpPr>
        <p:sp>
          <p:nvSpPr>
            <p:cNvPr id="3" name="Freeform 3"/>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4" name="TextBox 4"/>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18288000" cy="9258300"/>
            <a:chOff x="0" y="0"/>
            <a:chExt cx="4816593" cy="2438400"/>
          </a:xfrm>
        </p:grpSpPr>
        <p:sp>
          <p:nvSpPr>
            <p:cNvPr id="6" name="Freeform 6"/>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7" name="TextBox 7"/>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3" name="TextBox 13"/>
          <p:cNvSpPr txBox="1"/>
          <p:nvPr/>
        </p:nvSpPr>
        <p:spPr>
          <a:xfrm>
            <a:off x="1356596" y="1187473"/>
            <a:ext cx="8105105" cy="2970365"/>
          </a:xfrm>
          <a:prstGeom prst="rect">
            <a:avLst/>
          </a:prstGeom>
        </p:spPr>
        <p:txBody>
          <a:bodyPr lIns="0" tIns="0" rIns="0" bIns="0" rtlCol="0" anchor="t">
            <a:spAutoFit/>
          </a:bodyPr>
          <a:lstStyle/>
          <a:p>
            <a:pPr algn="l">
              <a:lnSpc>
                <a:spcPts val="5880"/>
              </a:lnSpc>
            </a:pPr>
            <a:r>
              <a:rPr lang="en-AU" sz="4200" b="1" dirty="0">
                <a:solidFill>
                  <a:srgbClr val="FFFFFF"/>
                </a:solidFill>
                <a:latin typeface="Montserrat Bold"/>
                <a:ea typeface="Montserrat Bold"/>
                <a:cs typeface="Montserrat Bold"/>
                <a:sym typeface="Montserrat Bold"/>
              </a:rPr>
              <a:t>WHAT IS </a:t>
            </a:r>
          </a:p>
          <a:p>
            <a:pPr algn="l">
              <a:lnSpc>
                <a:spcPts val="5880"/>
              </a:lnSpc>
            </a:pPr>
            <a:r>
              <a:rPr lang="en-AU" sz="4200" b="1" dirty="0">
                <a:solidFill>
                  <a:srgbClr val="00B00D"/>
                </a:solidFill>
                <a:latin typeface="Montserrat Bold"/>
                <a:ea typeface="Montserrat Bold"/>
                <a:cs typeface="Montserrat Bold"/>
                <a:sym typeface="Montserrat Bold"/>
              </a:rPr>
              <a:t>SUCCESSION PLANNING?</a:t>
            </a:r>
          </a:p>
          <a:p>
            <a:pPr algn="l">
              <a:lnSpc>
                <a:spcPts val="5880"/>
              </a:lnSpc>
            </a:pPr>
            <a:endParaRPr lang="en-AU" sz="4200" b="1" dirty="0">
              <a:solidFill>
                <a:srgbClr val="FFFFFF"/>
              </a:solidFill>
              <a:latin typeface="Montserrat Bold"/>
              <a:ea typeface="Montserrat Bold"/>
              <a:cs typeface="Montserrat Bold"/>
              <a:sym typeface="Montserrat Bold"/>
            </a:endParaRPr>
          </a:p>
          <a:p>
            <a:pPr algn="l">
              <a:lnSpc>
                <a:spcPts val="5880"/>
              </a:lnSpc>
            </a:pPr>
            <a:endParaRPr lang="en-US" sz="4200" b="1" dirty="0">
              <a:solidFill>
                <a:srgbClr val="FFFFFF"/>
              </a:solidFill>
              <a:latin typeface="Montserrat Bold"/>
              <a:ea typeface="Montserrat Bold"/>
              <a:cs typeface="Montserrat Bold"/>
              <a:sym typeface="Montserrat Bold"/>
            </a:endParaRPr>
          </a:p>
        </p:txBody>
      </p:sp>
      <p:sp>
        <p:nvSpPr>
          <p:cNvPr id="14" name="Content Placeholder 2">
            <a:extLst>
              <a:ext uri="{FF2B5EF4-FFF2-40B4-BE49-F238E27FC236}">
                <a16:creationId xmlns:a16="http://schemas.microsoft.com/office/drawing/2014/main" id="{8462DD2C-DC50-E040-7DA8-1EF585E7C4F4}"/>
              </a:ext>
            </a:extLst>
          </p:cNvPr>
          <p:cNvSpPr txBox="1">
            <a:spLocks/>
          </p:cNvSpPr>
          <p:nvPr/>
        </p:nvSpPr>
        <p:spPr>
          <a:xfrm>
            <a:off x="1356595" y="3443802"/>
            <a:ext cx="8105105" cy="50292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dirty="0">
                <a:solidFill>
                  <a:schemeClr val="bg1"/>
                </a:solidFill>
              </a:rPr>
              <a:t>Succession planning is a structured process to ensure the long-term sustainability, growth, and transition of a business – whether through sale, internal leadership development, or employee ownership. </a:t>
            </a:r>
          </a:p>
          <a:p>
            <a:pPr marL="0" indent="0">
              <a:lnSpc>
                <a:spcPct val="110000"/>
              </a:lnSpc>
              <a:spcBef>
                <a:spcPts val="0"/>
              </a:spcBef>
              <a:buNone/>
            </a:pPr>
            <a:endParaRPr lang="en-US" dirty="0">
              <a:solidFill>
                <a:schemeClr val="bg1"/>
              </a:solidFill>
            </a:endParaRPr>
          </a:p>
          <a:p>
            <a:pPr marL="0" indent="0">
              <a:lnSpc>
                <a:spcPct val="110000"/>
              </a:lnSpc>
              <a:spcBef>
                <a:spcPts val="0"/>
              </a:spcBef>
              <a:buNone/>
            </a:pPr>
            <a:r>
              <a:rPr lang="en-US" dirty="0">
                <a:solidFill>
                  <a:schemeClr val="bg1"/>
                </a:solidFill>
              </a:rPr>
              <a:t>A successful plan must consider three essential elements: the </a:t>
            </a:r>
            <a:r>
              <a:rPr lang="en-US" dirty="0">
                <a:solidFill>
                  <a:srgbClr val="66FF06"/>
                </a:solidFill>
              </a:rPr>
              <a:t>business</a:t>
            </a:r>
            <a:r>
              <a:rPr lang="en-US" dirty="0">
                <a:solidFill>
                  <a:schemeClr val="bg1"/>
                </a:solidFill>
              </a:rPr>
              <a:t> itself, the </a:t>
            </a:r>
            <a:r>
              <a:rPr lang="en-US" dirty="0">
                <a:solidFill>
                  <a:srgbClr val="66FF06"/>
                </a:solidFill>
              </a:rPr>
              <a:t>owner/s</a:t>
            </a:r>
            <a:r>
              <a:rPr lang="en-US" dirty="0">
                <a:solidFill>
                  <a:schemeClr val="bg1"/>
                </a:solidFill>
              </a:rPr>
              <a:t>, and the </a:t>
            </a:r>
            <a:r>
              <a:rPr lang="en-US" dirty="0">
                <a:solidFill>
                  <a:srgbClr val="66FF06"/>
                </a:solidFill>
              </a:rPr>
              <a:t>money</a:t>
            </a:r>
            <a:r>
              <a:rPr lang="en-US" dirty="0">
                <a:solidFill>
                  <a:schemeClr val="bg1"/>
                </a:solidFill>
              </a:rPr>
              <a:t>. Understanding how these factors interact is critical to developing an effective strategy and achieving a smooth and successful exit.</a:t>
            </a:r>
          </a:p>
          <a:p>
            <a:pPr marL="0" indent="0">
              <a:lnSpc>
                <a:spcPct val="110000"/>
              </a:lnSpc>
              <a:spcBef>
                <a:spcPts val="0"/>
              </a:spcBef>
              <a:buNone/>
            </a:pPr>
            <a:endParaRPr lang="en-US" dirty="0">
              <a:solidFill>
                <a:schemeClr val="bg1"/>
              </a:solidFill>
            </a:endParaRPr>
          </a:p>
          <a:p>
            <a:pPr marL="0" indent="0">
              <a:lnSpc>
                <a:spcPct val="110000"/>
              </a:lnSpc>
              <a:spcBef>
                <a:spcPts val="0"/>
              </a:spcBef>
              <a:buNone/>
            </a:pPr>
            <a:endParaRPr lang="en-US" dirty="0">
              <a:solidFill>
                <a:schemeClr val="bg1"/>
              </a:solidFill>
            </a:endParaRPr>
          </a:p>
        </p:txBody>
      </p:sp>
      <p:pic>
        <p:nvPicPr>
          <p:cNvPr id="16" name="Picture 15" descr="People standing around man working on laptop">
            <a:extLst>
              <a:ext uri="{FF2B5EF4-FFF2-40B4-BE49-F238E27FC236}">
                <a16:creationId xmlns:a16="http://schemas.microsoft.com/office/drawing/2014/main" id="{079FD133-93DB-EF37-058D-6A2BD1A06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2631" y="2672656"/>
            <a:ext cx="7555369" cy="4941687"/>
          </a:xfrm>
          <a:prstGeom prst="rect">
            <a:avLst/>
          </a:prstGeom>
        </p:spPr>
      </p:pic>
      <p:sp>
        <p:nvSpPr>
          <p:cNvPr id="10" name="Freeform 10"/>
          <p:cNvSpPr/>
          <p:nvPr/>
        </p:nvSpPr>
        <p:spPr>
          <a:xfrm rot="-393742">
            <a:off x="10662537" y="6468966"/>
            <a:ext cx="2842053" cy="2831718"/>
          </a:xfrm>
          <a:custGeom>
            <a:avLst/>
            <a:gdLst/>
            <a:ahLst/>
            <a:cxnLst/>
            <a:rect l="l" t="t" r="r" b="b"/>
            <a:pathLst>
              <a:path w="2842053" h="2831718">
                <a:moveTo>
                  <a:pt x="0" y="0"/>
                </a:moveTo>
                <a:lnTo>
                  <a:pt x="2842053" y="0"/>
                </a:lnTo>
                <a:lnTo>
                  <a:pt x="2842053" y="2831718"/>
                </a:lnTo>
                <a:lnTo>
                  <a:pt x="0" y="28317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AA2C-CB66-37CA-545C-8D8B2A567542}"/>
              </a:ext>
            </a:extLst>
          </p:cNvPr>
          <p:cNvSpPr>
            <a:spLocks noGrp="1"/>
          </p:cNvSpPr>
          <p:nvPr>
            <p:ph type="title"/>
          </p:nvPr>
        </p:nvSpPr>
        <p:spPr>
          <a:xfrm>
            <a:off x="1219200" y="647700"/>
            <a:ext cx="14173200" cy="1143000"/>
          </a:xfrm>
        </p:spPr>
        <p:txBody>
          <a:bodyPr/>
          <a:lstStyle/>
          <a:p>
            <a:r>
              <a:rPr lang="en-AU" dirty="0"/>
              <a:t>KEY REASONS SMEs MUST PRIORITISE SUCCESSION PLANNING</a:t>
            </a:r>
            <a:endParaRPr lang="en-US" dirty="0"/>
          </a:p>
        </p:txBody>
      </p:sp>
      <p:sp>
        <p:nvSpPr>
          <p:cNvPr id="3" name="Content Placeholder 2">
            <a:extLst>
              <a:ext uri="{FF2B5EF4-FFF2-40B4-BE49-F238E27FC236}">
                <a16:creationId xmlns:a16="http://schemas.microsoft.com/office/drawing/2014/main" id="{E57B0E22-D771-22C6-3918-28D24F4DD042}"/>
              </a:ext>
            </a:extLst>
          </p:cNvPr>
          <p:cNvSpPr>
            <a:spLocks noGrp="1"/>
          </p:cNvSpPr>
          <p:nvPr>
            <p:ph idx="1"/>
          </p:nvPr>
        </p:nvSpPr>
        <p:spPr>
          <a:xfrm>
            <a:off x="1219200" y="1973262"/>
            <a:ext cx="15773400" cy="7666038"/>
          </a:xfrm>
        </p:spPr>
        <p:txBody>
          <a:bodyPr>
            <a:normAutofit/>
          </a:bodyPr>
          <a:lstStyle/>
          <a:p>
            <a:pPr marL="514350" indent="-514350">
              <a:lnSpc>
                <a:spcPct val="150000"/>
              </a:lnSpc>
              <a:buFont typeface="+mj-lt"/>
              <a:buAutoNum type="arabicPeriod"/>
            </a:pPr>
            <a:r>
              <a:rPr lang="en-US" b="1" dirty="0"/>
              <a:t>Business Continuity: </a:t>
            </a:r>
            <a:r>
              <a:rPr lang="en-US" dirty="0"/>
              <a:t>Keeps operations steady during leadership or ownership changes.</a:t>
            </a:r>
          </a:p>
          <a:p>
            <a:pPr marL="514350" indent="-514350">
              <a:lnSpc>
                <a:spcPct val="150000"/>
              </a:lnSpc>
              <a:buFont typeface="+mj-lt"/>
              <a:buAutoNum type="arabicPeriod"/>
            </a:pPr>
            <a:r>
              <a:rPr lang="en-US" b="1" dirty="0"/>
              <a:t>Value Protection: </a:t>
            </a:r>
            <a:r>
              <a:rPr lang="en-US" dirty="0"/>
              <a:t>Preserves business value through planned transitions.</a:t>
            </a:r>
          </a:p>
          <a:p>
            <a:pPr marL="514350" indent="-514350">
              <a:lnSpc>
                <a:spcPct val="150000"/>
              </a:lnSpc>
              <a:buFont typeface="+mj-lt"/>
              <a:buAutoNum type="arabicPeriod"/>
            </a:pPr>
            <a:r>
              <a:rPr lang="en-US" b="1" dirty="0"/>
              <a:t>Exit Readiness: </a:t>
            </a:r>
            <a:r>
              <a:rPr lang="en-US" dirty="0"/>
              <a:t>Aligns the business for sale or succession on the owner’s terms.</a:t>
            </a:r>
          </a:p>
          <a:p>
            <a:pPr marL="514350" indent="-514350">
              <a:lnSpc>
                <a:spcPct val="150000"/>
              </a:lnSpc>
              <a:buFont typeface="+mj-lt"/>
              <a:buAutoNum type="arabicPeriod"/>
            </a:pPr>
            <a:r>
              <a:rPr lang="en-US" b="1" dirty="0"/>
              <a:t>Confidence Building</a:t>
            </a:r>
            <a:r>
              <a:rPr lang="en-US" dirty="0"/>
              <a:t>: Signals stability to employees, clients, and partners.</a:t>
            </a:r>
          </a:p>
          <a:p>
            <a:pPr marL="514350" indent="-514350">
              <a:lnSpc>
                <a:spcPct val="150000"/>
              </a:lnSpc>
              <a:buFont typeface="+mj-lt"/>
              <a:buAutoNum type="arabicPeriod"/>
            </a:pPr>
            <a:r>
              <a:rPr lang="en-US" b="1" dirty="0"/>
              <a:t>Growth Opportunities: </a:t>
            </a:r>
            <a:r>
              <a:rPr lang="en-US" dirty="0"/>
              <a:t>Reveals ways to enhance systems, leadership, and profits.</a:t>
            </a:r>
          </a:p>
        </p:txBody>
      </p:sp>
      <p:sp>
        <p:nvSpPr>
          <p:cNvPr id="4" name="Freeform 12">
            <a:extLst>
              <a:ext uri="{FF2B5EF4-FFF2-40B4-BE49-F238E27FC236}">
                <a16:creationId xmlns:a16="http://schemas.microsoft.com/office/drawing/2014/main" id="{392B2FC5-71D1-1652-98B2-6D31DB99B499}"/>
              </a:ext>
            </a:extLst>
          </p:cNvPr>
          <p:cNvSpPr/>
          <p:nvPr/>
        </p:nvSpPr>
        <p:spPr>
          <a:xfrm>
            <a:off x="12683198" y="-796705"/>
            <a:ext cx="7315200" cy="2699974"/>
          </a:xfrm>
          <a:custGeom>
            <a:avLst/>
            <a:gdLst/>
            <a:ahLst/>
            <a:cxnLst/>
            <a:rect l="l" t="t" r="r" b="b"/>
            <a:pathLst>
              <a:path w="7315200" h="2699974">
                <a:moveTo>
                  <a:pt x="0" y="0"/>
                </a:moveTo>
                <a:lnTo>
                  <a:pt x="7315200" y="0"/>
                </a:lnTo>
                <a:lnTo>
                  <a:pt x="7315200" y="2699974"/>
                </a:lnTo>
                <a:lnTo>
                  <a:pt x="0" y="269997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13">
            <a:extLst>
              <a:ext uri="{FF2B5EF4-FFF2-40B4-BE49-F238E27FC236}">
                <a16:creationId xmlns:a16="http://schemas.microsoft.com/office/drawing/2014/main" id="{0DDEB4D6-FFC1-68D6-D96A-5895A046D781}"/>
              </a:ext>
            </a:extLst>
          </p:cNvPr>
          <p:cNvSpPr/>
          <p:nvPr/>
        </p:nvSpPr>
        <p:spPr>
          <a:xfrm flipH="1">
            <a:off x="-2554870" y="655832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36417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258300"/>
            <a:chOff x="0" y="0"/>
            <a:chExt cx="4816593" cy="2438400"/>
          </a:xfrm>
        </p:grpSpPr>
        <p:sp>
          <p:nvSpPr>
            <p:cNvPr id="3" name="Freeform 3"/>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4" name="TextBox 4"/>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545613" y="-2460071"/>
            <a:ext cx="9803627" cy="13825627"/>
          </a:xfrm>
          <a:custGeom>
            <a:avLst/>
            <a:gdLst/>
            <a:ahLst/>
            <a:cxnLst/>
            <a:rect l="l" t="t" r="r" b="b"/>
            <a:pathLst>
              <a:path w="9803627" h="13825627">
                <a:moveTo>
                  <a:pt x="0" y="0"/>
                </a:moveTo>
                <a:lnTo>
                  <a:pt x="9803626" y="0"/>
                </a:lnTo>
                <a:lnTo>
                  <a:pt x="9803626" y="13825628"/>
                </a:lnTo>
                <a:lnTo>
                  <a:pt x="0" y="13825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11785" y="9258300"/>
            <a:ext cx="19111569" cy="1028700"/>
            <a:chOff x="0" y="0"/>
            <a:chExt cx="5033500" cy="270933"/>
          </a:xfrm>
        </p:grpSpPr>
        <p:sp>
          <p:nvSpPr>
            <p:cNvPr id="7" name="Freeform 7"/>
            <p:cNvSpPr/>
            <p:nvPr/>
          </p:nvSpPr>
          <p:spPr>
            <a:xfrm>
              <a:off x="0" y="0"/>
              <a:ext cx="5033500" cy="270933"/>
            </a:xfrm>
            <a:custGeom>
              <a:avLst/>
              <a:gdLst/>
              <a:ahLst/>
              <a:cxnLst/>
              <a:rect l="l" t="t" r="r" b="b"/>
              <a:pathLst>
                <a:path w="5033500" h="270933">
                  <a:moveTo>
                    <a:pt x="0" y="0"/>
                  </a:moveTo>
                  <a:lnTo>
                    <a:pt x="5033500" y="0"/>
                  </a:lnTo>
                  <a:lnTo>
                    <a:pt x="5033500" y="270933"/>
                  </a:lnTo>
                  <a:lnTo>
                    <a:pt x="0" y="270933"/>
                  </a:lnTo>
                  <a:close/>
                </a:path>
              </a:pathLst>
            </a:custGeom>
            <a:solidFill>
              <a:srgbClr val="282525"/>
            </a:solidFill>
          </p:spPr>
          <p:txBody>
            <a:bodyPr/>
            <a:lstStyle/>
            <a:p>
              <a:endParaRPr lang="en-US"/>
            </a:p>
          </p:txBody>
        </p:sp>
        <p:sp>
          <p:nvSpPr>
            <p:cNvPr id="8" name="TextBox 8"/>
            <p:cNvSpPr txBox="1"/>
            <p:nvPr/>
          </p:nvSpPr>
          <p:spPr>
            <a:xfrm>
              <a:off x="0" y="-38100"/>
              <a:ext cx="5033500" cy="30903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9108785"/>
            <a:ext cx="2205461" cy="1178215"/>
          </a:xfrm>
          <a:custGeom>
            <a:avLst/>
            <a:gdLst/>
            <a:ahLst/>
            <a:cxnLst/>
            <a:rect l="l" t="t" r="r" b="b"/>
            <a:pathLst>
              <a:path w="2205461" h="1178215">
                <a:moveTo>
                  <a:pt x="0" y="0"/>
                </a:moveTo>
                <a:lnTo>
                  <a:pt x="2205461" y="0"/>
                </a:lnTo>
                <a:lnTo>
                  <a:pt x="2205461" y="1178215"/>
                </a:lnTo>
                <a:lnTo>
                  <a:pt x="0" y="11782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4770446" y="9557157"/>
            <a:ext cx="3140703" cy="381710"/>
          </a:xfrm>
          <a:prstGeom prst="rect">
            <a:avLst/>
          </a:prstGeom>
        </p:spPr>
        <p:txBody>
          <a:bodyPr lIns="0" tIns="0" rIns="0" bIns="0" rtlCol="0" anchor="t">
            <a:spAutoFit/>
          </a:bodyPr>
          <a:lstStyle/>
          <a:p>
            <a:pPr algn="r">
              <a:lnSpc>
                <a:spcPts val="3110"/>
              </a:lnSpc>
            </a:pPr>
            <a:r>
              <a:rPr lang="en-US" sz="2222" b="1">
                <a:solidFill>
                  <a:srgbClr val="66FF06"/>
                </a:solidFill>
                <a:latin typeface="Montserrat Bold"/>
                <a:ea typeface="Montserrat Bold"/>
                <a:cs typeface="Montserrat Bold"/>
                <a:sym typeface="Montserrat Bold"/>
              </a:rPr>
              <a:t>lyd.com.au</a:t>
            </a:r>
          </a:p>
        </p:txBody>
      </p:sp>
      <p:sp>
        <p:nvSpPr>
          <p:cNvPr id="11" name="TextBox 11"/>
          <p:cNvSpPr txBox="1"/>
          <p:nvPr/>
        </p:nvSpPr>
        <p:spPr>
          <a:xfrm>
            <a:off x="5935489" y="4560835"/>
            <a:ext cx="7756556" cy="1824730"/>
          </a:xfrm>
          <a:prstGeom prst="rect">
            <a:avLst/>
          </a:prstGeom>
        </p:spPr>
        <p:txBody>
          <a:bodyPr lIns="0" tIns="0" rIns="0" bIns="0" rtlCol="0" anchor="t">
            <a:spAutoFit/>
          </a:bodyPr>
          <a:lstStyle/>
          <a:p>
            <a:pPr>
              <a:lnSpc>
                <a:spcPts val="3571"/>
              </a:lnSpc>
            </a:pPr>
            <a:r>
              <a:rPr lang="en-US" sz="2800" dirty="0">
                <a:solidFill>
                  <a:schemeClr val="bg1"/>
                </a:solidFill>
              </a:rPr>
              <a:t>The first stage in the Succession Plus 21-Step process is understanding the business’s current value – a critical foundation for planning the owner’s exit or succession.</a:t>
            </a:r>
            <a:endParaRPr lang="en-US" sz="2800" dirty="0">
              <a:solidFill>
                <a:schemeClr val="bg1"/>
              </a:solidFill>
              <a:latin typeface="Montserrat"/>
              <a:ea typeface="Montserrat"/>
              <a:cs typeface="Montserrat"/>
              <a:sym typeface="Montserrat"/>
            </a:endParaRPr>
          </a:p>
        </p:txBody>
      </p:sp>
      <p:sp>
        <p:nvSpPr>
          <p:cNvPr id="12" name="TextBox 12"/>
          <p:cNvSpPr txBox="1"/>
          <p:nvPr/>
        </p:nvSpPr>
        <p:spPr>
          <a:xfrm>
            <a:off x="5935489" y="2804848"/>
            <a:ext cx="9304511" cy="1457130"/>
          </a:xfrm>
          <a:prstGeom prst="rect">
            <a:avLst/>
          </a:prstGeom>
        </p:spPr>
        <p:txBody>
          <a:bodyPr wrap="square" lIns="0" tIns="0" rIns="0" bIns="0" rtlCol="0" anchor="t">
            <a:spAutoFit/>
          </a:bodyPr>
          <a:lstStyle/>
          <a:p>
            <a:pPr algn="l">
              <a:lnSpc>
                <a:spcPts val="5880"/>
              </a:lnSpc>
            </a:pPr>
            <a:r>
              <a:rPr lang="en-AU" sz="4200" b="1" dirty="0">
                <a:solidFill>
                  <a:srgbClr val="FFFFFF"/>
                </a:solidFill>
                <a:latin typeface="Montserrat Bold"/>
                <a:ea typeface="Montserrat Bold"/>
                <a:cs typeface="Montserrat Bold"/>
                <a:sym typeface="Montserrat Bold"/>
              </a:rPr>
              <a:t>STAGE ONE</a:t>
            </a:r>
          </a:p>
          <a:p>
            <a:pPr algn="l">
              <a:lnSpc>
                <a:spcPts val="5880"/>
              </a:lnSpc>
            </a:pPr>
            <a:r>
              <a:rPr lang="en-AU" sz="4200" b="1" dirty="0">
                <a:solidFill>
                  <a:srgbClr val="66FF06"/>
                </a:solidFill>
                <a:latin typeface="Montserrat Bold"/>
                <a:ea typeface="Montserrat Bold"/>
                <a:cs typeface="Montserrat Bold"/>
                <a:sym typeface="Montserrat Bold"/>
              </a:rPr>
              <a:t>IDENTIFY VALUE</a:t>
            </a:r>
            <a:endParaRPr lang="en-US" sz="4200" b="1" dirty="0">
              <a:solidFill>
                <a:srgbClr val="66FF06"/>
              </a:solidFill>
              <a:latin typeface="Montserrat Bold"/>
              <a:ea typeface="Montserrat Bold"/>
              <a:cs typeface="Montserrat Bold"/>
              <a:sym typeface="Montserrat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9DDFAD56-C881-B4DD-5233-9CD1E4CA6851}"/>
              </a:ext>
            </a:extLst>
          </p:cNvPr>
          <p:cNvGrpSpPr/>
          <p:nvPr/>
        </p:nvGrpSpPr>
        <p:grpSpPr>
          <a:xfrm>
            <a:off x="1143000" y="789616"/>
            <a:ext cx="10591800" cy="859167"/>
            <a:chOff x="0" y="0"/>
            <a:chExt cx="4816593" cy="2438400"/>
          </a:xfrm>
        </p:grpSpPr>
        <p:sp>
          <p:nvSpPr>
            <p:cNvPr id="8" name="Freeform 3">
              <a:extLst>
                <a:ext uri="{FF2B5EF4-FFF2-40B4-BE49-F238E27FC236}">
                  <a16:creationId xmlns:a16="http://schemas.microsoft.com/office/drawing/2014/main" id="{556B9BD6-6E24-F21A-44E7-57C7A2D32872}"/>
                </a:ext>
              </a:extLst>
            </p:cNvPr>
            <p:cNvSpPr/>
            <p:nvPr/>
          </p:nvSpPr>
          <p:spPr>
            <a:xfrm>
              <a:off x="0" y="0"/>
              <a:ext cx="4816592" cy="2438400"/>
            </a:xfrm>
            <a:custGeom>
              <a:avLst/>
              <a:gdLst/>
              <a:ahLst/>
              <a:cxnLst/>
              <a:rect l="l" t="t" r="r" b="b"/>
              <a:pathLst>
                <a:path w="4816592" h="2438400">
                  <a:moveTo>
                    <a:pt x="0" y="0"/>
                  </a:moveTo>
                  <a:lnTo>
                    <a:pt x="4816592" y="0"/>
                  </a:lnTo>
                  <a:lnTo>
                    <a:pt x="4816592" y="2438400"/>
                  </a:lnTo>
                  <a:lnTo>
                    <a:pt x="0" y="2438400"/>
                  </a:lnTo>
                  <a:close/>
                </a:path>
              </a:pathLst>
            </a:custGeom>
            <a:solidFill>
              <a:srgbClr val="282525"/>
            </a:solidFill>
          </p:spPr>
          <p:txBody>
            <a:bodyPr/>
            <a:lstStyle/>
            <a:p>
              <a:endParaRPr lang="en-US"/>
            </a:p>
          </p:txBody>
        </p:sp>
        <p:sp>
          <p:nvSpPr>
            <p:cNvPr id="9" name="TextBox 4">
              <a:extLst>
                <a:ext uri="{FF2B5EF4-FFF2-40B4-BE49-F238E27FC236}">
                  <a16:creationId xmlns:a16="http://schemas.microsoft.com/office/drawing/2014/main" id="{296A5E47-DBA6-2A9E-CA89-4E6DF3E791AC}"/>
                </a:ext>
              </a:extLst>
            </p:cNvPr>
            <p:cNvSpPr txBox="1"/>
            <p:nvPr/>
          </p:nvSpPr>
          <p:spPr>
            <a:xfrm>
              <a:off x="0" y="-38100"/>
              <a:ext cx="4816593" cy="24765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descr="Close up of dart board">
            <a:extLst>
              <a:ext uri="{FF2B5EF4-FFF2-40B4-BE49-F238E27FC236}">
                <a16:creationId xmlns:a16="http://schemas.microsoft.com/office/drawing/2014/main" id="{A34E5C8B-3B59-6DAF-EB32-A00B112B9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4590" y="4188225"/>
            <a:ext cx="7933410" cy="5296107"/>
          </a:xfrm>
          <a:prstGeom prst="rect">
            <a:avLst/>
          </a:prstGeom>
        </p:spPr>
      </p:pic>
      <p:sp>
        <p:nvSpPr>
          <p:cNvPr id="6" name="Freeform 13">
            <a:extLst>
              <a:ext uri="{FF2B5EF4-FFF2-40B4-BE49-F238E27FC236}">
                <a16:creationId xmlns:a16="http://schemas.microsoft.com/office/drawing/2014/main" id="{ED29FF23-7E6A-AAF7-E1E0-D2D99657E8B7}"/>
              </a:ext>
            </a:extLst>
          </p:cNvPr>
          <p:cNvSpPr/>
          <p:nvPr/>
        </p:nvSpPr>
        <p:spPr>
          <a:xfrm flipH="1">
            <a:off x="2148114" y="5189666"/>
            <a:ext cx="7315200" cy="2699974"/>
          </a:xfrm>
          <a:custGeom>
            <a:avLst/>
            <a:gdLst/>
            <a:ahLst/>
            <a:cxnLst/>
            <a:rect l="l" t="t" r="r" b="b"/>
            <a:pathLst>
              <a:path w="7315200" h="2699974">
                <a:moveTo>
                  <a:pt x="7315200" y="0"/>
                </a:moveTo>
                <a:lnTo>
                  <a:pt x="0" y="0"/>
                </a:lnTo>
                <a:lnTo>
                  <a:pt x="0" y="2699974"/>
                </a:lnTo>
                <a:lnTo>
                  <a:pt x="7315200" y="2699974"/>
                </a:lnTo>
                <a:lnTo>
                  <a:pt x="731520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E0DA7B3A-2BD6-8872-3F8C-15F7FB42134E}"/>
              </a:ext>
            </a:extLst>
          </p:cNvPr>
          <p:cNvSpPr>
            <a:spLocks noGrp="1"/>
          </p:cNvSpPr>
          <p:nvPr>
            <p:ph type="title"/>
          </p:nvPr>
        </p:nvSpPr>
        <p:spPr>
          <a:xfrm>
            <a:off x="1219200" y="647700"/>
            <a:ext cx="12115800" cy="1143000"/>
          </a:xfrm>
        </p:spPr>
        <p:txBody>
          <a:bodyPr/>
          <a:lstStyle/>
          <a:p>
            <a:r>
              <a:rPr lang="en-US" dirty="0"/>
              <a:t>KEY OBJECTIVES OF </a:t>
            </a:r>
            <a:r>
              <a:rPr lang="en-US" b="1" dirty="0"/>
              <a:t>STAGE ONE – IDENTIFY VALUE</a:t>
            </a:r>
          </a:p>
        </p:txBody>
      </p:sp>
      <p:sp>
        <p:nvSpPr>
          <p:cNvPr id="3" name="Content Placeholder 2">
            <a:extLst>
              <a:ext uri="{FF2B5EF4-FFF2-40B4-BE49-F238E27FC236}">
                <a16:creationId xmlns:a16="http://schemas.microsoft.com/office/drawing/2014/main" id="{C3A2126C-E65D-6701-79C6-41967F1B7BC2}"/>
              </a:ext>
            </a:extLst>
          </p:cNvPr>
          <p:cNvSpPr>
            <a:spLocks noGrp="1"/>
          </p:cNvSpPr>
          <p:nvPr>
            <p:ph idx="1"/>
          </p:nvPr>
        </p:nvSpPr>
        <p:spPr>
          <a:xfrm>
            <a:off x="1219200" y="2400300"/>
            <a:ext cx="8229600" cy="4098925"/>
          </a:xfrm>
        </p:spPr>
        <p:txBody>
          <a:bodyPr>
            <a:noAutofit/>
          </a:bodyPr>
          <a:lstStyle/>
          <a:p>
            <a:endParaRPr lang="en-US" sz="2800" dirty="0"/>
          </a:p>
          <a:p>
            <a:r>
              <a:rPr lang="en-US" sz="2800" dirty="0"/>
              <a:t>What are we trying to achieve ?</a:t>
            </a:r>
          </a:p>
          <a:p>
            <a:r>
              <a:rPr lang="en-US" sz="2800" dirty="0"/>
              <a:t>Begin with the end in mind</a:t>
            </a:r>
          </a:p>
          <a:p>
            <a:r>
              <a:rPr lang="en-US" sz="2800" dirty="0"/>
              <a:t>Establish a baseline valuation</a:t>
            </a:r>
          </a:p>
          <a:p>
            <a:r>
              <a:rPr lang="en-US" sz="2800" dirty="0"/>
              <a:t>Understand value drivers</a:t>
            </a:r>
          </a:p>
          <a:p>
            <a:r>
              <a:rPr lang="en-US" sz="2800" dirty="0"/>
              <a:t>Benchmark against industry peers</a:t>
            </a:r>
          </a:p>
          <a:p>
            <a:r>
              <a:rPr lang="en-US" sz="2800" dirty="0"/>
              <a:t>Set a strategic starting point</a:t>
            </a:r>
            <a:br>
              <a:rPr lang="en-US" sz="2800" dirty="0"/>
            </a:br>
            <a:endParaRPr lang="en-US" sz="2800" dirty="0"/>
          </a:p>
        </p:txBody>
      </p:sp>
      <p:sp>
        <p:nvSpPr>
          <p:cNvPr id="10" name="TextBox 9">
            <a:extLst>
              <a:ext uri="{FF2B5EF4-FFF2-40B4-BE49-F238E27FC236}">
                <a16:creationId xmlns:a16="http://schemas.microsoft.com/office/drawing/2014/main" id="{77C5483C-A74C-C725-468E-AC0DB1D8E869}"/>
              </a:ext>
            </a:extLst>
          </p:cNvPr>
          <p:cNvSpPr txBox="1"/>
          <p:nvPr/>
        </p:nvSpPr>
        <p:spPr>
          <a:xfrm>
            <a:off x="11431292" y="2081123"/>
            <a:ext cx="6858000" cy="3108543"/>
          </a:xfrm>
          <a:prstGeom prst="rect">
            <a:avLst/>
          </a:prstGeom>
          <a:solidFill>
            <a:srgbClr val="00B00D"/>
          </a:solidFill>
        </p:spPr>
        <p:txBody>
          <a:bodyPr wrap="square">
            <a:spAutoFit/>
          </a:bodyPr>
          <a:lstStyle/>
          <a:p>
            <a:pPr marL="185738" fontAlgn="base"/>
            <a:endParaRPr lang="en-US" sz="2800" b="1" dirty="0">
              <a:solidFill>
                <a:schemeClr val="bg1"/>
              </a:solidFill>
            </a:endParaRPr>
          </a:p>
          <a:p>
            <a:pPr marL="185738" fontAlgn="base"/>
            <a:r>
              <a:rPr lang="en-US" sz="2800" b="1" dirty="0">
                <a:solidFill>
                  <a:schemeClr val="bg1"/>
                </a:solidFill>
              </a:rPr>
              <a:t>Stage One​ | Identify Value</a:t>
            </a:r>
            <a:endParaRPr lang="en-US" sz="2800" dirty="0">
              <a:solidFill>
                <a:schemeClr val="bg1"/>
              </a:solidFill>
            </a:endParaRPr>
          </a:p>
          <a:p>
            <a:pPr marL="185738" fontAlgn="base"/>
            <a:endParaRPr lang="en-US" sz="2800" dirty="0">
              <a:solidFill>
                <a:schemeClr val="bg1"/>
              </a:solidFill>
            </a:endParaRPr>
          </a:p>
          <a:p>
            <a:pPr marL="185738" fontAlgn="base"/>
            <a:r>
              <a:rPr lang="en-US" sz="2800" dirty="0">
                <a:solidFill>
                  <a:schemeClr val="bg1"/>
                </a:solidFill>
              </a:rPr>
              <a:t>Step 1: Goals and Outcomes</a:t>
            </a:r>
          </a:p>
          <a:p>
            <a:pPr marL="185738" fontAlgn="base"/>
            <a:r>
              <a:rPr lang="en-US" sz="2800" dirty="0">
                <a:solidFill>
                  <a:schemeClr val="bg1"/>
                </a:solidFill>
              </a:rPr>
              <a:t>Step 2: Fact Find</a:t>
            </a:r>
          </a:p>
          <a:p>
            <a:pPr marL="185738" fontAlgn="base"/>
            <a:r>
              <a:rPr lang="en-US" sz="2800" dirty="0">
                <a:solidFill>
                  <a:schemeClr val="bg1"/>
                </a:solidFill>
              </a:rPr>
              <a:t>Step 3: Business Insights Report</a:t>
            </a:r>
          </a:p>
          <a:p>
            <a:pPr marL="185738" fontAlgn="base"/>
            <a:endParaRPr lang="en-US" sz="2400" dirty="0">
              <a:solidFill>
                <a:schemeClr val="bg1"/>
              </a:solidFill>
            </a:endParaRPr>
          </a:p>
        </p:txBody>
      </p:sp>
    </p:spTree>
    <p:extLst>
      <p:ext uri="{BB962C8B-B14F-4D97-AF65-F5344CB8AC3E}">
        <p14:creationId xmlns:p14="http://schemas.microsoft.com/office/powerpoint/2010/main" val="719085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731</TotalTime>
  <Words>2885</Words>
  <Application>Microsoft Macintosh PowerPoint</Application>
  <PresentationFormat>Custom</PresentationFormat>
  <Paragraphs>363</Paragraphs>
  <Slides>47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Museo Sans 700</vt:lpstr>
      <vt:lpstr>Aptos Display</vt:lpstr>
      <vt:lpstr>Aptos</vt:lpstr>
      <vt:lpstr>Arial</vt:lpstr>
      <vt:lpstr>Montserrat</vt:lpstr>
      <vt:lpstr>Montserrat Bold</vt:lpstr>
      <vt:lpstr>Museo Sans 100</vt:lpstr>
      <vt:lpstr>Calibri</vt:lpstr>
      <vt:lpstr>Museo Sans 300</vt:lpstr>
      <vt:lpstr>Office Theme</vt:lpstr>
      <vt:lpstr>2_Office Theme</vt:lpstr>
      <vt:lpstr>1_Office Theme</vt:lpstr>
      <vt:lpstr>PowerPoint Presentation</vt:lpstr>
      <vt:lpstr>PowerPoint Presentation</vt:lpstr>
      <vt:lpstr>OUR PRESENTER – DR CRAIG WEST</vt:lpstr>
      <vt:lpstr>PowerPoint Presentation</vt:lpstr>
      <vt:lpstr>STAGE ONE: IDENTIFY VALUE</vt:lpstr>
      <vt:lpstr>PowerPoint Presentation</vt:lpstr>
      <vt:lpstr>KEY REASONS SMEs MUST PRIORITISE SUCCESSION PLANNING</vt:lpstr>
      <vt:lpstr>PowerPoint Presentation</vt:lpstr>
      <vt:lpstr>KEY OBJECTIVES OF STAGE ONE – IDENTIFY VALUE</vt:lpstr>
      <vt:lpstr>STEP 3 – BUSINESS INSIGHTS REPORT</vt:lpstr>
      <vt:lpstr>PowerPoint Presentation</vt:lpstr>
      <vt:lpstr>KEY OBJECTIVES OF VALUE ACCELERATION</vt:lpstr>
      <vt:lpstr>PowerPoint Presentation</vt:lpstr>
      <vt:lpstr>EMPLOYEE SHARE OWNERSHIP PLANS (ESOPS) -  A STRATEGIC TOOL FOR SUCCESSION </vt:lpstr>
      <vt:lpstr>STEP 14: EMPLOYEE OWNERSHIP</vt:lpstr>
      <vt:lpstr>START-UP ESOPs</vt:lpstr>
      <vt:lpstr>THE PEAK PERFORMANCE TRUST (A DEFERRED TAX PLAN)</vt:lpstr>
      <vt:lpstr>PowerPoint Presentation</vt:lpstr>
      <vt:lpstr>PowerPoint Presentation</vt:lpstr>
      <vt:lpstr>PowerPoint Presentation</vt:lpstr>
      <vt:lpstr>PowerPoint Presentation</vt:lpstr>
      <vt:lpstr>PowerPoint Presentation</vt:lpstr>
      <vt:lpstr>IMPACT</vt:lpstr>
      <vt:lpstr>PowerPoint Presentation</vt:lpstr>
      <vt:lpstr>PowerPoint Presentation</vt:lpstr>
      <vt:lpstr>REVIEWING EXIT OPTIONS</vt:lpstr>
      <vt:lpstr>PowerPoint Presentation</vt:lpstr>
      <vt:lpstr>EXTRACTING VALUE – PREPARING FOR SALE</vt:lpstr>
      <vt:lpstr>STEP 16 – TAX PLANNING</vt:lpstr>
      <vt:lpstr>STEP 17 – DOCUMENTATION</vt:lpstr>
      <vt:lpstr>Due Diligence Readiness</vt:lpstr>
      <vt:lpstr>COMMON PITFALLS TO AVOID</vt:lpstr>
      <vt:lpstr>STEP 18 – LIQUIDITY EVENT</vt:lpstr>
      <vt:lpstr>PowerPoint Presentation</vt:lpstr>
      <vt:lpstr>A COLLABORATIVE APPROACH  TO SUCCESSION PLANNING</vt:lpstr>
      <vt:lpstr>THE COLLABORATIVE SUCCESSION PLANNING FRAMEWORK</vt:lpstr>
      <vt:lpstr>WHY PARTNERING MATTERS</vt:lpstr>
      <vt:lpstr>PowerPoint Presentation</vt:lpstr>
      <vt:lpstr>LYD + SUCCESSION PLUS PARTNERSHIP MODEL</vt:lpstr>
      <vt:lpstr>ABOUT WE      SUCCESSION (POWERED BY SUCCESSION PLUS)</vt:lpstr>
      <vt:lpstr>OUR SOLUTIONS</vt:lpstr>
      <vt:lpstr>PARTNER PRICING &amp; FEE SPLIT</vt:lpstr>
      <vt:lpstr>PowerPoint Presentation</vt:lpstr>
      <vt:lpstr>PowerPoint Presentation</vt:lpstr>
      <vt:lpstr>PowerPoint Presentation</vt:lpstr>
      <vt:lpstr>NEXT STEPS AND CALL TO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LYD Slides - Grant</dc:title>
  <dc:creator>Ivy Garcia</dc:creator>
  <cp:lastModifiedBy>Craig West</cp:lastModifiedBy>
  <cp:revision>76</cp:revision>
  <dcterms:created xsi:type="dcterms:W3CDTF">2006-08-16T00:00:00Z</dcterms:created>
  <dcterms:modified xsi:type="dcterms:W3CDTF">2025-06-10T23:20:25Z</dcterms:modified>
  <dc:identifier>DAGn8eYJD2k</dc:identifier>
</cp:coreProperties>
</file>