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2" r:id="rId2"/>
    <p:sldId id="278" r:id="rId3"/>
    <p:sldId id="369" r:id="rId4"/>
    <p:sldId id="370" r:id="rId5"/>
    <p:sldId id="368" r:id="rId6"/>
    <p:sldId id="371" r:id="rId7"/>
    <p:sldId id="365" r:id="rId8"/>
    <p:sldId id="261"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00"/>
    <a:srgbClr val="CF2C3A"/>
    <a:srgbClr val="D20915"/>
    <a:srgbClr val="FFBA08"/>
    <a:srgbClr val="CB2D3E"/>
    <a:srgbClr val="EF473A"/>
    <a:srgbClr val="17BEBB"/>
    <a:srgbClr val="2E2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1" d="100"/>
          <a:sy n="121" d="100"/>
        </p:scale>
        <p:origin x="100"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0CFE1-1348-494D-826B-BEBF68D434CA}" type="datetimeFigureOut">
              <a:rPr lang="en-AU" smtClean="0"/>
              <a:t>29/07/2020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73F79-1673-4595-9F4A-5BB9B2449CE9}" type="slidenum">
              <a:rPr lang="en-AU" smtClean="0"/>
              <a:t>‹#›</a:t>
            </a:fld>
            <a:endParaRPr lang="en-AU"/>
          </a:p>
        </p:txBody>
      </p:sp>
    </p:spTree>
    <p:extLst>
      <p:ext uri="{BB962C8B-B14F-4D97-AF65-F5344CB8AC3E}">
        <p14:creationId xmlns:p14="http://schemas.microsoft.com/office/powerpoint/2010/main" val="89504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E73F79-1673-4595-9F4A-5BB9B2449CE9}" type="slidenum">
              <a:rPr lang="en-AU" smtClean="0"/>
              <a:t>1</a:t>
            </a:fld>
            <a:endParaRPr lang="en-AU"/>
          </a:p>
        </p:txBody>
      </p:sp>
    </p:spTree>
    <p:extLst>
      <p:ext uri="{BB962C8B-B14F-4D97-AF65-F5344CB8AC3E}">
        <p14:creationId xmlns:p14="http://schemas.microsoft.com/office/powerpoint/2010/main" val="394313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E73F79-1673-4595-9F4A-5BB9B2449CE9}" type="slidenum">
              <a:rPr lang="en-AU" smtClean="0"/>
              <a:t>8</a:t>
            </a:fld>
            <a:endParaRPr lang="en-AU"/>
          </a:p>
        </p:txBody>
      </p:sp>
    </p:spTree>
    <p:extLst>
      <p:ext uri="{BB962C8B-B14F-4D97-AF65-F5344CB8AC3E}">
        <p14:creationId xmlns:p14="http://schemas.microsoft.com/office/powerpoint/2010/main" val="234193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921CBE89-B1A7-407C-8545-5402FD8CF475}" type="datetimeFigureOut">
              <a:rPr lang="pt-BR" smtClean="0"/>
              <a:t>29/07/2020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192909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21CBE89-B1A7-407C-8545-5402FD8CF475}" type="datetimeFigureOut">
              <a:rPr lang="pt-BR" smtClean="0"/>
              <a:t>29/07/2020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156504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21CBE89-B1A7-407C-8545-5402FD8CF475}" type="datetimeFigureOut">
              <a:rPr lang="pt-BR" smtClean="0"/>
              <a:t>29/07/2020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348667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21CBE89-B1A7-407C-8545-5402FD8CF475}" type="datetimeFigureOut">
              <a:rPr lang="pt-BR" smtClean="0"/>
              <a:t>29/07/2020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268283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921CBE89-B1A7-407C-8545-5402FD8CF475}" type="datetimeFigureOut">
              <a:rPr lang="pt-BR" smtClean="0"/>
              <a:t>29/07/2020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394968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921CBE89-B1A7-407C-8545-5402FD8CF475}" type="datetimeFigureOut">
              <a:rPr lang="pt-BR" smtClean="0"/>
              <a:t>29/07/2020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181212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921CBE89-B1A7-407C-8545-5402FD8CF475}" type="datetimeFigureOut">
              <a:rPr lang="pt-BR" smtClean="0"/>
              <a:t>29/07/2020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137226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921CBE89-B1A7-407C-8545-5402FD8CF475}" type="datetimeFigureOut">
              <a:rPr lang="pt-BR" smtClean="0"/>
              <a:t>29/07/2020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270944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21CBE89-B1A7-407C-8545-5402FD8CF475}" type="datetimeFigureOut">
              <a:rPr lang="pt-BR" smtClean="0"/>
              <a:t>29/07/2020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249794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21CBE89-B1A7-407C-8545-5402FD8CF475}" type="datetimeFigureOut">
              <a:rPr lang="pt-BR" smtClean="0"/>
              <a:t>29/07/2020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253887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21CBE89-B1A7-407C-8545-5402FD8CF475}" type="datetimeFigureOut">
              <a:rPr lang="pt-BR" smtClean="0"/>
              <a:t>29/07/2020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BC40F9-1FAA-4ADA-9040-8698874F057E}" type="slidenum">
              <a:rPr lang="pt-BR" smtClean="0"/>
              <a:t>‹#›</a:t>
            </a:fld>
            <a:endParaRPr lang="pt-BR"/>
          </a:p>
        </p:txBody>
      </p:sp>
    </p:spTree>
    <p:extLst>
      <p:ext uri="{BB962C8B-B14F-4D97-AF65-F5344CB8AC3E}">
        <p14:creationId xmlns:p14="http://schemas.microsoft.com/office/powerpoint/2010/main" val="301734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CBE89-B1A7-407C-8545-5402FD8CF475}" type="datetimeFigureOut">
              <a:rPr lang="pt-BR" smtClean="0"/>
              <a:t>29/07/2020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C40F9-1FAA-4ADA-9040-8698874F057E}" type="slidenum">
              <a:rPr lang="pt-BR" smtClean="0"/>
              <a:t>‹#›</a:t>
            </a:fld>
            <a:endParaRPr lang="pt-BR"/>
          </a:p>
        </p:txBody>
      </p:sp>
    </p:spTree>
    <p:extLst>
      <p:ext uri="{BB962C8B-B14F-4D97-AF65-F5344CB8AC3E}">
        <p14:creationId xmlns:p14="http://schemas.microsoft.com/office/powerpoint/2010/main" val="400279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1">
            <a:extLst>
              <a:ext uri="{FF2B5EF4-FFF2-40B4-BE49-F238E27FC236}">
                <a16:creationId xmlns:a16="http://schemas.microsoft.com/office/drawing/2014/main" id="{E09F6569-DF67-442C-A1D0-3FD140B43282}"/>
              </a:ext>
            </a:extLst>
          </p:cNvPr>
          <p:cNvSpPr/>
          <p:nvPr/>
        </p:nvSpPr>
        <p:spPr>
          <a:xfrm rot="5400000">
            <a:off x="8592693" y="721799"/>
            <a:ext cx="45719" cy="7152894"/>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0" y="0"/>
            <a:ext cx="137160" cy="6858000"/>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 y="0"/>
            <a:ext cx="7152894" cy="6858000"/>
          </a:xfrm>
          <a:prstGeom prst="rect">
            <a:avLst/>
          </a:prstGeom>
        </p:spPr>
      </p:pic>
      <p:sp>
        <p:nvSpPr>
          <p:cNvPr id="30" name="CaixaDeTexto 29"/>
          <p:cNvSpPr txBox="1"/>
          <p:nvPr/>
        </p:nvSpPr>
        <p:spPr>
          <a:xfrm>
            <a:off x="6664960" y="2321913"/>
            <a:ext cx="5268792" cy="1692771"/>
          </a:xfrm>
          <a:prstGeom prst="rect">
            <a:avLst/>
          </a:prstGeom>
          <a:noFill/>
        </p:spPr>
        <p:txBody>
          <a:bodyPr wrap="square" rtlCol="0">
            <a:spAutoFit/>
          </a:bodyPr>
          <a:lstStyle/>
          <a:p>
            <a:r>
              <a:rPr lang="pt-BR" sz="3200" b="1" dirty="0">
                <a:latin typeface="Barlow" panose="00000500000000000000" pitchFamily="50" charset="0"/>
              </a:rPr>
              <a:t>ONLINE WEBINAR </a:t>
            </a:r>
          </a:p>
          <a:p>
            <a:endParaRPr lang="pt-BR" sz="1600" b="1" dirty="0">
              <a:latin typeface="Barlow" panose="00000500000000000000" pitchFamily="50" charset="0"/>
            </a:endParaRPr>
          </a:p>
          <a:p>
            <a:r>
              <a:rPr lang="en-AU" sz="2800" dirty="0">
                <a:latin typeface="Barlow" panose="00000500000000000000" pitchFamily="50" charset="0"/>
              </a:rPr>
              <a:t>LRBAs Advanced Case Studies and Strategies</a:t>
            </a:r>
            <a:endParaRPr lang="en-US" sz="2800" dirty="0">
              <a:latin typeface="Barlow" panose="00000500000000000000" pitchFamily="50" charset="0"/>
            </a:endParaRPr>
          </a:p>
        </p:txBody>
      </p:sp>
      <p:sp>
        <p:nvSpPr>
          <p:cNvPr id="32" name="CaixaDeTexto 31"/>
          <p:cNvSpPr txBox="1"/>
          <p:nvPr/>
        </p:nvSpPr>
        <p:spPr>
          <a:xfrm>
            <a:off x="6664960" y="4551030"/>
            <a:ext cx="5095240" cy="1046440"/>
          </a:xfrm>
          <a:prstGeom prst="rect">
            <a:avLst/>
          </a:prstGeom>
          <a:noFill/>
        </p:spPr>
        <p:txBody>
          <a:bodyPr wrap="square" rtlCol="0">
            <a:spAutoFit/>
          </a:bodyPr>
          <a:lstStyle/>
          <a:p>
            <a:r>
              <a:rPr lang="pt-BR" sz="1400" b="1" dirty="0">
                <a:latin typeface="Barlow" panose="00000500000000000000" pitchFamily="50" charset="0"/>
              </a:rPr>
              <a:t>Commencing at 12:30pm AEST – 29 July 2020</a:t>
            </a:r>
            <a:endParaRPr lang="pt-BR" sz="1400" dirty="0">
              <a:latin typeface="Barlow" panose="00000500000000000000" pitchFamily="50" charset="0"/>
            </a:endParaRPr>
          </a:p>
          <a:p>
            <a:r>
              <a:rPr lang="pt-BR" sz="1200" dirty="0">
                <a:latin typeface="Barlow" panose="00000500000000000000" pitchFamily="50" charset="0"/>
              </a:rPr>
              <a:t>Following the webinar, a short survey will be sent to confirm your CPD.</a:t>
            </a:r>
          </a:p>
          <a:p>
            <a:endParaRPr lang="pt-BR" sz="1200" dirty="0">
              <a:latin typeface="Barlow" panose="00000500000000000000" pitchFamily="50" charset="0"/>
            </a:endParaRPr>
          </a:p>
          <a:p>
            <a:r>
              <a:rPr lang="pt-BR" sz="1200" dirty="0">
                <a:latin typeface="Barlow" panose="00000500000000000000" pitchFamily="50" charset="0"/>
              </a:rPr>
              <a:t>Please use the chat facility throughout the webinar or contact support@ilovesmsf.com for support.</a:t>
            </a:r>
          </a:p>
        </p:txBody>
      </p:sp>
      <p:pic>
        <p:nvPicPr>
          <p:cNvPr id="14" name="Imagem 3">
            <a:extLst>
              <a:ext uri="{FF2B5EF4-FFF2-40B4-BE49-F238E27FC236}">
                <a16:creationId xmlns:a16="http://schemas.microsoft.com/office/drawing/2014/main" id="{694C4993-A065-49CB-BDAB-CD5A8BB53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5953" y="6164499"/>
            <a:ext cx="707799" cy="563880"/>
          </a:xfrm>
          <a:prstGeom prst="rect">
            <a:avLst/>
          </a:prstGeom>
        </p:spPr>
      </p:pic>
    </p:spTree>
    <p:extLst>
      <p:ext uri="{BB962C8B-B14F-4D97-AF65-F5344CB8AC3E}">
        <p14:creationId xmlns:p14="http://schemas.microsoft.com/office/powerpoint/2010/main" val="232935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513A478F-C69C-3A4C-B48B-20A2A47E44AD}"/>
              </a:ext>
            </a:extLst>
          </p:cNvPr>
          <p:cNvSpPr/>
          <p:nvPr/>
        </p:nvSpPr>
        <p:spPr>
          <a:xfrm>
            <a:off x="1206886" y="1748781"/>
            <a:ext cx="9321344" cy="1200329"/>
          </a:xfrm>
          <a:prstGeom prst="rect">
            <a:avLst/>
          </a:prstGeom>
        </p:spPr>
        <p:txBody>
          <a:bodyPr wrap="square">
            <a:spAutoFit/>
          </a:bodyPr>
          <a:lstStyle/>
          <a:p>
            <a:pPr lvl="0" eaLnBrk="0" fontAlgn="base" hangingPunct="0">
              <a:spcBef>
                <a:spcPct val="0"/>
              </a:spcBef>
              <a:spcAft>
                <a:spcPct val="0"/>
              </a:spcAft>
              <a:tabLst>
                <a:tab pos="457200" algn="l"/>
              </a:tabLst>
            </a:pPr>
            <a:endParaRPr lang="en-AU"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13">
            <a:extLst>
              <a:ext uri="{FF2B5EF4-FFF2-40B4-BE49-F238E27FC236}">
                <a16:creationId xmlns:a16="http://schemas.microsoft.com/office/drawing/2014/main" id="{85E8DE43-1628-418D-B2CC-43E97F749FC8}"/>
              </a:ext>
            </a:extLst>
          </p:cNvPr>
          <p:cNvSpPr/>
          <p:nvPr/>
        </p:nvSpPr>
        <p:spPr>
          <a:xfrm>
            <a:off x="1206886" y="944503"/>
            <a:ext cx="9953874" cy="6370975"/>
          </a:xfrm>
          <a:prstGeom prst="rect">
            <a:avLst/>
          </a:prstGeom>
        </p:spPr>
        <p:txBody>
          <a:bodyPr wrap="square">
            <a:spAutoFit/>
          </a:bodyPr>
          <a:lstStyle/>
          <a:p>
            <a:pPr lvl="0" eaLnBrk="0" fontAlgn="base" hangingPunct="0">
              <a:spcBef>
                <a:spcPct val="0"/>
              </a:spcBef>
              <a:spcAft>
                <a:spcPct val="0"/>
              </a:spcAft>
              <a:tabLst>
                <a:tab pos="457200" algn="l"/>
              </a:tabLst>
            </a:pPr>
            <a:r>
              <a:rPr lang="en-GB" altLang="en-US" sz="2400" dirty="0">
                <a:latin typeface="Barlow" panose="00000500000000000000"/>
              </a:rPr>
              <a:t>Limited Recourse Borrowing Arrangements (LRBA) have been around since 2007 and are still gong strong.  The big banks have moved out of the space leaving some of the smaller players and now the junior banks and lenders looking at developing product for this space.</a:t>
            </a:r>
          </a:p>
          <a:p>
            <a:pPr lvl="0" eaLnBrk="0" fontAlgn="base" hangingPunct="0">
              <a:spcBef>
                <a:spcPct val="0"/>
              </a:spcBef>
              <a:spcAft>
                <a:spcPct val="0"/>
              </a:spcAft>
              <a:tabLst>
                <a:tab pos="457200" algn="l"/>
              </a:tabLst>
            </a:pPr>
            <a:endParaRPr lang="en-GB" altLang="en-US" sz="2400" i="1" dirty="0">
              <a:latin typeface="Barlow" panose="00000500000000000000"/>
            </a:endParaRPr>
          </a:p>
          <a:p>
            <a:pPr lvl="0" eaLnBrk="0" fontAlgn="base" hangingPunct="0">
              <a:spcBef>
                <a:spcPct val="0"/>
              </a:spcBef>
              <a:spcAft>
                <a:spcPct val="0"/>
              </a:spcAft>
              <a:tabLst>
                <a:tab pos="457200" algn="l"/>
              </a:tabLst>
            </a:pPr>
            <a:r>
              <a:rPr lang="en-GB" altLang="en-US" sz="2400" dirty="0">
                <a:latin typeface="Barlow" panose="00000500000000000000"/>
              </a:rPr>
              <a:t>On top of this there is always the opportunity to use related party money as well as refinancing a current LRBA.  Plus now that we are 13 years in many LRBAs are coming to an end with the borrowings fully repaid – so what to do with the property – keep it in the holding trust or keep it going.</a:t>
            </a:r>
          </a:p>
          <a:p>
            <a:pPr lvl="0" eaLnBrk="0" fontAlgn="base" hangingPunct="0">
              <a:spcBef>
                <a:spcPct val="0"/>
              </a:spcBef>
              <a:spcAft>
                <a:spcPct val="0"/>
              </a:spcAft>
              <a:tabLst>
                <a:tab pos="457200" algn="l"/>
              </a:tabLst>
            </a:pPr>
            <a:endParaRPr lang="en-GB" altLang="en-US" sz="2400" dirty="0">
              <a:latin typeface="Barlow" panose="00000500000000000000"/>
            </a:endParaRPr>
          </a:p>
          <a:p>
            <a:pPr lvl="0" eaLnBrk="0" fontAlgn="base" hangingPunct="0">
              <a:spcBef>
                <a:spcPct val="0"/>
              </a:spcBef>
              <a:spcAft>
                <a:spcPct val="0"/>
              </a:spcAft>
              <a:tabLst>
                <a:tab pos="457200" algn="l"/>
              </a:tabLst>
            </a:pPr>
            <a:r>
              <a:rPr lang="en-GB" altLang="en-US" sz="2400" dirty="0">
                <a:latin typeface="Barlow" panose="00000500000000000000"/>
              </a:rPr>
              <a:t>And now there is ATO advice that the borrowing can be done through the Holding Trust itself and not the SMSF potentially streamlining the process.  And of course </a:t>
            </a:r>
            <a:r>
              <a:rPr lang="en-GB" altLang="en-US" sz="2400" dirty="0" err="1">
                <a:latin typeface="Barlow" panose="00000500000000000000"/>
              </a:rPr>
              <a:t>Covid</a:t>
            </a:r>
            <a:r>
              <a:rPr lang="en-GB" altLang="en-US" sz="2400" dirty="0">
                <a:latin typeface="Barlow" panose="00000500000000000000"/>
              </a:rPr>
              <a:t> ………</a:t>
            </a:r>
          </a:p>
          <a:p>
            <a:pPr lvl="0" eaLnBrk="0" fontAlgn="base" hangingPunct="0">
              <a:spcBef>
                <a:spcPct val="0"/>
              </a:spcBef>
              <a:spcAft>
                <a:spcPct val="0"/>
              </a:spcAft>
              <a:tabLst>
                <a:tab pos="457200" algn="l"/>
              </a:tabLst>
            </a:pPr>
            <a:endParaRPr lang="en-GB" altLang="en-US" sz="2400" i="1" dirty="0">
              <a:latin typeface="Barlow" panose="00000500000000000000"/>
            </a:endParaRPr>
          </a:p>
          <a:p>
            <a:pPr lvl="0" eaLnBrk="0" fontAlgn="base" hangingPunct="0">
              <a:spcBef>
                <a:spcPct val="0"/>
              </a:spcBef>
              <a:spcAft>
                <a:spcPct val="0"/>
              </a:spcAft>
              <a:tabLst>
                <a:tab pos="457200" algn="l"/>
              </a:tabLst>
            </a:pPr>
            <a:r>
              <a:rPr lang="en-GB" altLang="en-US" sz="2400" b="1" dirty="0">
                <a:latin typeface="Barlow" panose="00000500000000000000"/>
              </a:rPr>
              <a:t>Grant Abbott, CEO I Love SMSF</a:t>
            </a:r>
          </a:p>
          <a:p>
            <a:pPr lvl="0" eaLnBrk="0" fontAlgn="base" hangingPunct="0">
              <a:spcBef>
                <a:spcPct val="0"/>
              </a:spcBef>
              <a:spcAft>
                <a:spcPct val="0"/>
              </a:spcAft>
              <a:tabLst>
                <a:tab pos="457200" algn="l"/>
              </a:tabLst>
            </a:pPr>
            <a:endParaRPr lang="en-GB"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pic>
        <p:nvPicPr>
          <p:cNvPr id="12" name="Imagem 4">
            <a:extLst>
              <a:ext uri="{FF2B5EF4-FFF2-40B4-BE49-F238E27FC236}">
                <a16:creationId xmlns:a16="http://schemas.microsoft.com/office/drawing/2014/main" id="{9FE2B5D0-0F51-4C25-9FE5-DEAB61022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11" y="159388"/>
            <a:ext cx="905738" cy="639645"/>
          </a:xfrm>
          <a:prstGeom prst="rect">
            <a:avLst/>
          </a:prstGeom>
        </p:spPr>
      </p:pic>
      <p:pic>
        <p:nvPicPr>
          <p:cNvPr id="13" name="Imagem 5">
            <a:extLst>
              <a:ext uri="{FF2B5EF4-FFF2-40B4-BE49-F238E27FC236}">
                <a16:creationId xmlns:a16="http://schemas.microsoft.com/office/drawing/2014/main" id="{8DFFA662-21D1-4450-B78B-9F7385767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270" y="6100141"/>
            <a:ext cx="912499" cy="640800"/>
          </a:xfrm>
          <a:prstGeom prst="rect">
            <a:avLst/>
          </a:prstGeom>
        </p:spPr>
      </p:pic>
    </p:spTree>
    <p:extLst>
      <p:ext uri="{BB962C8B-B14F-4D97-AF65-F5344CB8AC3E}">
        <p14:creationId xmlns:p14="http://schemas.microsoft.com/office/powerpoint/2010/main" val="397543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591812" y="473789"/>
            <a:ext cx="9807080" cy="707886"/>
          </a:xfrm>
          <a:prstGeom prst="rect">
            <a:avLst/>
          </a:prstGeom>
          <a:noFill/>
        </p:spPr>
        <p:txBody>
          <a:bodyPr wrap="square" rtlCol="0">
            <a:spAutoFit/>
          </a:bodyPr>
          <a:lstStyle/>
          <a:p>
            <a:r>
              <a:rPr lang="en-US" sz="4000" b="1" dirty="0">
                <a:solidFill>
                  <a:srgbClr val="D40000"/>
                </a:solidFill>
              </a:rPr>
              <a:t>LRBA Case Study</a:t>
            </a:r>
            <a:endParaRPr lang="ru-RU" sz="4000" b="1" dirty="0">
              <a:solidFill>
                <a:srgbClr val="D40000"/>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591813" y="1446412"/>
            <a:ext cx="9918532" cy="6740307"/>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John Smith is a builder and is looking to retire.  He buys and develops land into house and land packages completing each development through a company for asset protection purposes as per his accountant’s advice</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His latest development in Develop Pty Ltd has left the company with two completed houses valued at $650,000 each standing side by side at </a:t>
            </a:r>
            <a:r>
              <a:rPr lang="en-GB" altLang="en-US" sz="2800" dirty="0" err="1">
                <a:latin typeface="Barlow" panose="00000500000000000000"/>
              </a:rPr>
              <a:t>Mudjimba</a:t>
            </a:r>
            <a:r>
              <a:rPr lang="en-GB" altLang="en-US" sz="2800" dirty="0">
                <a:latin typeface="Barlow" panose="00000500000000000000"/>
              </a:rPr>
              <a:t> in the Sunshine Coast. There is a profit of $150,000 on each property which is assessable to the company upon disposal.</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John wants to rent the properties out to provide him with retirement income</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8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Retângulo 4">
            <a:extLst>
              <a:ext uri="{FF2B5EF4-FFF2-40B4-BE49-F238E27FC236}">
                <a16:creationId xmlns:a16="http://schemas.microsoft.com/office/drawing/2014/main" id="{1BB90926-0E41-45C0-B6CF-CA6623242CD2}"/>
              </a:ext>
            </a:extLst>
          </p:cNvPr>
          <p:cNvSpPr/>
          <p:nvPr/>
        </p:nvSpPr>
        <p:spPr>
          <a:xfrm>
            <a:off x="0" y="0"/>
            <a:ext cx="137160" cy="6858000"/>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0915"/>
              </a:solidFill>
            </a:endParaRPr>
          </a:p>
        </p:txBody>
      </p:sp>
      <p:pic>
        <p:nvPicPr>
          <p:cNvPr id="7" name="Imagem 3">
            <a:extLst>
              <a:ext uri="{FF2B5EF4-FFF2-40B4-BE49-F238E27FC236}">
                <a16:creationId xmlns:a16="http://schemas.microsoft.com/office/drawing/2014/main" id="{111742D9-6B48-4369-860C-6E0E40E67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13" y="6220379"/>
            <a:ext cx="707799" cy="563880"/>
          </a:xfrm>
          <a:prstGeom prst="rect">
            <a:avLst/>
          </a:prstGeom>
        </p:spPr>
      </p:pic>
    </p:spTree>
    <p:extLst>
      <p:ext uri="{BB962C8B-B14F-4D97-AF65-F5344CB8AC3E}">
        <p14:creationId xmlns:p14="http://schemas.microsoft.com/office/powerpoint/2010/main" val="173043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591812" y="473789"/>
            <a:ext cx="9807080" cy="707886"/>
          </a:xfrm>
          <a:prstGeom prst="rect">
            <a:avLst/>
          </a:prstGeom>
          <a:noFill/>
        </p:spPr>
        <p:txBody>
          <a:bodyPr wrap="square" rtlCol="0">
            <a:spAutoFit/>
          </a:bodyPr>
          <a:lstStyle/>
          <a:p>
            <a:r>
              <a:rPr lang="en-US" sz="4000" b="1" dirty="0">
                <a:solidFill>
                  <a:srgbClr val="D40000"/>
                </a:solidFill>
              </a:rPr>
              <a:t>LRBA Case Study continued</a:t>
            </a:r>
            <a:endParaRPr lang="ru-RU" sz="4000" b="1" dirty="0">
              <a:solidFill>
                <a:srgbClr val="D40000"/>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591813" y="1446412"/>
            <a:ext cx="9918532" cy="7602081"/>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The company holds only the properties and there is no borrowings</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John is 60 years of age and he and his wife Sally, who is also 60 are members of the Smith Family Super Fund.  They have equal balances of $750,000 totalling $1.5M with a $500,000 commercial property and $1M in cash from the sale of some properties in July 2020</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John has decided to retire and travel.  He would like to use his SMSF as best as possible and also live off the dividends from the properties in the company</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8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8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8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8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Retângulo 4">
            <a:extLst>
              <a:ext uri="{FF2B5EF4-FFF2-40B4-BE49-F238E27FC236}">
                <a16:creationId xmlns:a16="http://schemas.microsoft.com/office/drawing/2014/main" id="{1BB90926-0E41-45C0-B6CF-CA6623242CD2}"/>
              </a:ext>
            </a:extLst>
          </p:cNvPr>
          <p:cNvSpPr/>
          <p:nvPr/>
        </p:nvSpPr>
        <p:spPr>
          <a:xfrm>
            <a:off x="0" y="0"/>
            <a:ext cx="137160" cy="6858000"/>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0915"/>
              </a:solidFill>
            </a:endParaRPr>
          </a:p>
        </p:txBody>
      </p:sp>
      <p:pic>
        <p:nvPicPr>
          <p:cNvPr id="7" name="Imagem 3">
            <a:extLst>
              <a:ext uri="{FF2B5EF4-FFF2-40B4-BE49-F238E27FC236}">
                <a16:creationId xmlns:a16="http://schemas.microsoft.com/office/drawing/2014/main" id="{111742D9-6B48-4369-860C-6E0E40E67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13" y="6220379"/>
            <a:ext cx="707799" cy="563880"/>
          </a:xfrm>
          <a:prstGeom prst="rect">
            <a:avLst/>
          </a:prstGeom>
        </p:spPr>
      </p:pic>
    </p:spTree>
    <p:extLst>
      <p:ext uri="{BB962C8B-B14F-4D97-AF65-F5344CB8AC3E}">
        <p14:creationId xmlns:p14="http://schemas.microsoft.com/office/powerpoint/2010/main" val="312036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591812" y="473789"/>
            <a:ext cx="9807080" cy="707886"/>
          </a:xfrm>
          <a:prstGeom prst="rect">
            <a:avLst/>
          </a:prstGeom>
          <a:noFill/>
        </p:spPr>
        <p:txBody>
          <a:bodyPr wrap="square" rtlCol="0">
            <a:spAutoFit/>
          </a:bodyPr>
          <a:lstStyle/>
          <a:p>
            <a:r>
              <a:rPr lang="en-US" sz="4000" b="1" dirty="0">
                <a:solidFill>
                  <a:srgbClr val="D40000"/>
                </a:solidFill>
              </a:rPr>
              <a:t>LRBA the laws and background</a:t>
            </a:r>
            <a:endParaRPr lang="ru-RU" sz="4000" b="1" dirty="0">
              <a:solidFill>
                <a:srgbClr val="D40000"/>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591813" y="1446412"/>
            <a:ext cx="9918532" cy="5878532"/>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Let’s review the laws and start with section 67 – what assets can and cannot be acquired and borrowed against?</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Key features are section 67A, section 67B of SISA 93and the ATO guidelines on related party financing as seen in the safe harbour guideline: PCG 2016/5</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Renovations, restorations, repairs and reconstructions – where does it all stand?</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There is also the backdrop of NALI and more importantly NALE which does not appear to be discussed to any great extent</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8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Retângulo 4">
            <a:extLst>
              <a:ext uri="{FF2B5EF4-FFF2-40B4-BE49-F238E27FC236}">
                <a16:creationId xmlns:a16="http://schemas.microsoft.com/office/drawing/2014/main" id="{1BB90926-0E41-45C0-B6CF-CA6623242CD2}"/>
              </a:ext>
            </a:extLst>
          </p:cNvPr>
          <p:cNvSpPr/>
          <p:nvPr/>
        </p:nvSpPr>
        <p:spPr>
          <a:xfrm>
            <a:off x="0" y="0"/>
            <a:ext cx="137160" cy="6858000"/>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0915"/>
              </a:solidFill>
            </a:endParaRPr>
          </a:p>
        </p:txBody>
      </p:sp>
      <p:pic>
        <p:nvPicPr>
          <p:cNvPr id="7" name="Imagem 3">
            <a:extLst>
              <a:ext uri="{FF2B5EF4-FFF2-40B4-BE49-F238E27FC236}">
                <a16:creationId xmlns:a16="http://schemas.microsoft.com/office/drawing/2014/main" id="{111742D9-6B48-4369-860C-6E0E40E67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13" y="6220379"/>
            <a:ext cx="707799" cy="563880"/>
          </a:xfrm>
          <a:prstGeom prst="rect">
            <a:avLst/>
          </a:prstGeom>
        </p:spPr>
      </p:pic>
    </p:spTree>
    <p:extLst>
      <p:ext uri="{BB962C8B-B14F-4D97-AF65-F5344CB8AC3E}">
        <p14:creationId xmlns:p14="http://schemas.microsoft.com/office/powerpoint/2010/main" val="364069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591812" y="473789"/>
            <a:ext cx="9807080" cy="707886"/>
          </a:xfrm>
          <a:prstGeom prst="rect">
            <a:avLst/>
          </a:prstGeom>
          <a:noFill/>
        </p:spPr>
        <p:txBody>
          <a:bodyPr wrap="square" rtlCol="0">
            <a:spAutoFit/>
          </a:bodyPr>
          <a:lstStyle/>
          <a:p>
            <a:r>
              <a:rPr lang="en-US" sz="4000" b="1" dirty="0">
                <a:solidFill>
                  <a:srgbClr val="D40000"/>
                </a:solidFill>
              </a:rPr>
              <a:t>Review of the Assets for section 66</a:t>
            </a:r>
            <a:endParaRPr lang="ru-RU" sz="4000" b="1" dirty="0">
              <a:solidFill>
                <a:srgbClr val="D40000"/>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591813" y="1446412"/>
            <a:ext cx="9918532" cy="5016758"/>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Section 66 precludes the trustee of a SMSF from acquiring property from a related party</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For John’s purposes there are two potential acquisitions:</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The properties themselves – issues around whether the properties are business real property as John and Sally are now </a:t>
            </a:r>
            <a:r>
              <a:rPr lang="en-GB" altLang="en-US" sz="2800">
                <a:latin typeface="Barlow" panose="00000500000000000000"/>
              </a:rPr>
              <a:t>in retirement</a:t>
            </a:r>
            <a:endParaRPr lang="en-GB" altLang="en-US" sz="2800" dirty="0">
              <a:latin typeface="Barlow" panose="00000500000000000000"/>
            </a:endParaRP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800" dirty="0">
                <a:latin typeface="Barlow" panose="00000500000000000000"/>
              </a:rPr>
              <a:t>The shares in Develop Pty Ltd</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8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Retângulo 4">
            <a:extLst>
              <a:ext uri="{FF2B5EF4-FFF2-40B4-BE49-F238E27FC236}">
                <a16:creationId xmlns:a16="http://schemas.microsoft.com/office/drawing/2014/main" id="{1BB90926-0E41-45C0-B6CF-CA6623242CD2}"/>
              </a:ext>
            </a:extLst>
          </p:cNvPr>
          <p:cNvSpPr/>
          <p:nvPr/>
        </p:nvSpPr>
        <p:spPr>
          <a:xfrm>
            <a:off x="0" y="0"/>
            <a:ext cx="137160" cy="6858000"/>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0915"/>
              </a:solidFill>
            </a:endParaRPr>
          </a:p>
        </p:txBody>
      </p:sp>
      <p:pic>
        <p:nvPicPr>
          <p:cNvPr id="7" name="Imagem 3">
            <a:extLst>
              <a:ext uri="{FF2B5EF4-FFF2-40B4-BE49-F238E27FC236}">
                <a16:creationId xmlns:a16="http://schemas.microsoft.com/office/drawing/2014/main" id="{111742D9-6B48-4369-860C-6E0E40E67F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13" y="6220379"/>
            <a:ext cx="707799" cy="563880"/>
          </a:xfrm>
          <a:prstGeom prst="rect">
            <a:avLst/>
          </a:prstGeom>
        </p:spPr>
      </p:pic>
    </p:spTree>
    <p:extLst>
      <p:ext uri="{BB962C8B-B14F-4D97-AF65-F5344CB8AC3E}">
        <p14:creationId xmlns:p14="http://schemas.microsoft.com/office/powerpoint/2010/main" val="95568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591812" y="306323"/>
            <a:ext cx="9807080" cy="707886"/>
          </a:xfrm>
          <a:prstGeom prst="rect">
            <a:avLst/>
          </a:prstGeom>
          <a:noFill/>
        </p:spPr>
        <p:txBody>
          <a:bodyPr wrap="square" rtlCol="0">
            <a:spAutoFit/>
          </a:bodyPr>
          <a:lstStyle/>
          <a:p>
            <a:r>
              <a:rPr lang="en-US" sz="4000" b="1" dirty="0">
                <a:solidFill>
                  <a:srgbClr val="D40000"/>
                </a:solidFill>
              </a:rPr>
              <a:t>Heads up</a:t>
            </a:r>
            <a:endParaRPr lang="ru-RU" sz="4000" b="1" dirty="0">
              <a:solidFill>
                <a:srgbClr val="D40000"/>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563838" y="1203396"/>
            <a:ext cx="10546997" cy="6740307"/>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457200" algn="l"/>
              </a:tabLst>
            </a:pPr>
            <a:r>
              <a:rPr lang="en-AU" altLang="en-US" sz="2800" dirty="0">
                <a:latin typeface="Barlow" panose="00000500000000000000"/>
              </a:rPr>
              <a:t>Part two of the Advanced case studies will delve deeper into the case study with a set of overlaid facts</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AU" altLang="en-US" sz="2800" dirty="0">
                <a:latin typeface="Barlow" panose="00000500000000000000"/>
              </a:rPr>
              <a:t>Part two will be on the 5 August at 12.30pm and we will also look at any questions that you may have from Part one or LRBAs in general</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AU" altLang="en-US" sz="2800" dirty="0">
                <a:latin typeface="Barlow" panose="00000500000000000000"/>
              </a:rPr>
              <a:t>On 30 July we will be looking the legal process for the completion of Wills from a light touch for basic wills and EPOAs to a more immersive option using Abbott &amp; Mourly sign off by way of zoom meetings and recordings</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AU" altLang="en-US" sz="2800" dirty="0">
                <a:latin typeface="Barlow" panose="00000500000000000000"/>
              </a:rPr>
              <a:t>Coming up for Strategists and Licensees only is the Moat and Castle plus we will be adding Advanced Health Care Directives and Enduring Guardians to the platform for all round Succession and Estate Planning</a:t>
            </a:r>
          </a:p>
          <a:p>
            <a:pPr lvl="0" eaLnBrk="0" fontAlgn="base" hangingPunct="0">
              <a:spcBef>
                <a:spcPct val="0"/>
              </a:spcBef>
              <a:spcAft>
                <a:spcPct val="0"/>
              </a:spcAft>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Retângulo 4">
            <a:extLst>
              <a:ext uri="{FF2B5EF4-FFF2-40B4-BE49-F238E27FC236}">
                <a16:creationId xmlns:a16="http://schemas.microsoft.com/office/drawing/2014/main" id="{CEDC0E02-321B-424C-A1B3-AD7C17F70A6C}"/>
              </a:ext>
            </a:extLst>
          </p:cNvPr>
          <p:cNvSpPr/>
          <p:nvPr/>
        </p:nvSpPr>
        <p:spPr>
          <a:xfrm>
            <a:off x="0" y="0"/>
            <a:ext cx="137160" cy="6858000"/>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D20915"/>
              </a:solidFill>
            </a:endParaRPr>
          </a:p>
        </p:txBody>
      </p:sp>
      <p:pic>
        <p:nvPicPr>
          <p:cNvPr id="7" name="Imagem 3">
            <a:extLst>
              <a:ext uri="{FF2B5EF4-FFF2-40B4-BE49-F238E27FC236}">
                <a16:creationId xmlns:a16="http://schemas.microsoft.com/office/drawing/2014/main" id="{EE71A8B6-8BDC-41FA-8243-97B644EFB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13" y="6220379"/>
            <a:ext cx="707799" cy="563880"/>
          </a:xfrm>
          <a:prstGeom prst="rect">
            <a:avLst/>
          </a:prstGeom>
        </p:spPr>
      </p:pic>
    </p:spTree>
    <p:extLst>
      <p:ext uri="{BB962C8B-B14F-4D97-AF65-F5344CB8AC3E}">
        <p14:creationId xmlns:p14="http://schemas.microsoft.com/office/powerpoint/2010/main" val="297253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0" y="0"/>
            <a:ext cx="137160" cy="6858000"/>
          </a:xfrm>
          <a:prstGeom prst="rect">
            <a:avLst/>
          </a:prstGeom>
          <a:gradFill>
            <a:gsLst>
              <a:gs pos="0">
                <a:srgbClr val="CB2D3E"/>
              </a:gs>
              <a:gs pos="100000">
                <a:srgbClr val="EF473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8386378" y="2418749"/>
            <a:ext cx="3063240" cy="584775"/>
          </a:xfrm>
          <a:prstGeom prst="rect">
            <a:avLst/>
          </a:prstGeom>
          <a:noFill/>
        </p:spPr>
        <p:txBody>
          <a:bodyPr wrap="square" rtlCol="0">
            <a:spAutoFit/>
          </a:bodyPr>
          <a:lstStyle/>
          <a:p>
            <a:r>
              <a:rPr lang="pt-BR" sz="1400" b="1" dirty="0">
                <a:latin typeface="Barlow" panose="00000500000000000000" pitchFamily="50" charset="0"/>
              </a:rPr>
              <a:t>SKYPE</a:t>
            </a:r>
          </a:p>
          <a:p>
            <a:r>
              <a:rPr lang="pt-BR" dirty="0" err="1">
                <a:latin typeface="Barlow" panose="00000500000000000000" pitchFamily="50" charset="0"/>
              </a:rPr>
              <a:t>smsfbuddha</a:t>
            </a:r>
            <a:endParaRPr lang="pt-BR" dirty="0">
              <a:latin typeface="Barlow" panose="00000500000000000000" pitchFamily="50" charset="0"/>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 y="0"/>
            <a:ext cx="7152894" cy="6858000"/>
          </a:xfrm>
          <a:prstGeom prst="rect">
            <a:avLst/>
          </a:prstGeo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7853" y="1472763"/>
            <a:ext cx="540000" cy="540000"/>
          </a:xfrm>
          <a:prstGeom prst="rect">
            <a:avLst/>
          </a:prstGeo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853" y="2441137"/>
            <a:ext cx="540000" cy="540000"/>
          </a:xfrm>
          <a:prstGeom prst="rect">
            <a:avLst/>
          </a:prstGeom>
        </p:spPr>
      </p:pic>
      <p:pic>
        <p:nvPicPr>
          <p:cNvPr id="6" name="Image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853" y="5346257"/>
            <a:ext cx="540000" cy="540000"/>
          </a:xfrm>
          <a:prstGeom prst="rect">
            <a:avLst/>
          </a:prstGeom>
        </p:spPr>
      </p:pic>
      <p:pic>
        <p:nvPicPr>
          <p:cNvPr id="7" name="Image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853" y="3409510"/>
            <a:ext cx="540000" cy="540000"/>
          </a:xfrm>
          <a:prstGeom prst="rect">
            <a:avLst/>
          </a:prstGeom>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7853" y="4377883"/>
            <a:ext cx="540000" cy="540000"/>
          </a:xfrm>
          <a:prstGeom prst="rect">
            <a:avLst/>
          </a:prstGeom>
        </p:spPr>
      </p:pic>
      <p:sp>
        <p:nvSpPr>
          <p:cNvPr id="29" name="CaixaDeTexto 28"/>
          <p:cNvSpPr txBox="1"/>
          <p:nvPr/>
        </p:nvSpPr>
        <p:spPr>
          <a:xfrm>
            <a:off x="8386378" y="1470569"/>
            <a:ext cx="3063240" cy="584775"/>
          </a:xfrm>
          <a:prstGeom prst="rect">
            <a:avLst/>
          </a:prstGeom>
          <a:noFill/>
        </p:spPr>
        <p:txBody>
          <a:bodyPr wrap="square" rtlCol="0">
            <a:spAutoFit/>
          </a:bodyPr>
          <a:lstStyle/>
          <a:p>
            <a:r>
              <a:rPr lang="pt-BR" sz="1400" b="1" dirty="0">
                <a:latin typeface="Barlow" panose="00000500000000000000" pitchFamily="50" charset="0"/>
              </a:rPr>
              <a:t>EMAIL</a:t>
            </a:r>
          </a:p>
          <a:p>
            <a:r>
              <a:rPr lang="pt-BR" dirty="0">
                <a:latin typeface="Barlow" panose="00000500000000000000" pitchFamily="50" charset="0"/>
              </a:rPr>
              <a:t>support@ilovesmsf.com</a:t>
            </a:r>
          </a:p>
        </p:txBody>
      </p:sp>
      <p:sp>
        <p:nvSpPr>
          <p:cNvPr id="30" name="CaixaDeTexto 29"/>
          <p:cNvSpPr txBox="1"/>
          <p:nvPr/>
        </p:nvSpPr>
        <p:spPr>
          <a:xfrm>
            <a:off x="8386378" y="3397869"/>
            <a:ext cx="3333674" cy="584775"/>
          </a:xfrm>
          <a:prstGeom prst="rect">
            <a:avLst/>
          </a:prstGeom>
          <a:noFill/>
        </p:spPr>
        <p:txBody>
          <a:bodyPr wrap="square" rtlCol="0">
            <a:spAutoFit/>
          </a:bodyPr>
          <a:lstStyle/>
          <a:p>
            <a:r>
              <a:rPr lang="pt-BR" sz="1400" b="1" dirty="0">
                <a:latin typeface="Barlow" panose="00000500000000000000" pitchFamily="50" charset="0"/>
              </a:rPr>
              <a:t>FACEBOOK</a:t>
            </a:r>
            <a:endParaRPr lang="pt-BR" dirty="0">
              <a:latin typeface="Barlow" panose="00000500000000000000" pitchFamily="50" charset="0"/>
            </a:endParaRPr>
          </a:p>
          <a:p>
            <a:r>
              <a:rPr lang="pt-BR" dirty="0">
                <a:latin typeface="Barlow" panose="00000500000000000000" pitchFamily="50" charset="0"/>
              </a:rPr>
              <a:t>@ILoveSMSF @LightYearDocs</a:t>
            </a:r>
          </a:p>
        </p:txBody>
      </p:sp>
      <p:sp>
        <p:nvSpPr>
          <p:cNvPr id="31" name="CaixaDeTexto 30"/>
          <p:cNvSpPr txBox="1"/>
          <p:nvPr/>
        </p:nvSpPr>
        <p:spPr>
          <a:xfrm>
            <a:off x="8386378" y="4376989"/>
            <a:ext cx="3063240" cy="584775"/>
          </a:xfrm>
          <a:prstGeom prst="rect">
            <a:avLst/>
          </a:prstGeom>
          <a:noFill/>
        </p:spPr>
        <p:txBody>
          <a:bodyPr wrap="square" rtlCol="0">
            <a:spAutoFit/>
          </a:bodyPr>
          <a:lstStyle/>
          <a:p>
            <a:r>
              <a:rPr lang="pt-BR" sz="1400" b="1" dirty="0">
                <a:latin typeface="Barlow" panose="00000500000000000000" pitchFamily="50" charset="0"/>
              </a:rPr>
              <a:t>LINKEDIN</a:t>
            </a:r>
            <a:endParaRPr lang="pt-BR" dirty="0">
              <a:latin typeface="Barlow" panose="00000500000000000000" pitchFamily="50" charset="0"/>
            </a:endParaRPr>
          </a:p>
          <a:p>
            <a:r>
              <a:rPr lang="pt-BR" dirty="0">
                <a:latin typeface="Barlow" panose="00000500000000000000" pitchFamily="50" charset="0"/>
              </a:rPr>
              <a:t>@GrantAbbott</a:t>
            </a:r>
          </a:p>
        </p:txBody>
      </p:sp>
      <p:sp>
        <p:nvSpPr>
          <p:cNvPr id="32" name="CaixaDeTexto 31"/>
          <p:cNvSpPr txBox="1"/>
          <p:nvPr/>
        </p:nvSpPr>
        <p:spPr>
          <a:xfrm>
            <a:off x="8386378" y="5356109"/>
            <a:ext cx="3063240" cy="584775"/>
          </a:xfrm>
          <a:prstGeom prst="rect">
            <a:avLst/>
          </a:prstGeom>
          <a:noFill/>
        </p:spPr>
        <p:txBody>
          <a:bodyPr wrap="square" rtlCol="0">
            <a:spAutoFit/>
          </a:bodyPr>
          <a:lstStyle/>
          <a:p>
            <a:r>
              <a:rPr lang="pt-BR" sz="1400" b="1" dirty="0">
                <a:latin typeface="Barlow" panose="00000500000000000000" pitchFamily="50" charset="0"/>
              </a:rPr>
              <a:t>WEB</a:t>
            </a:r>
            <a:endParaRPr lang="pt-BR" sz="1400" dirty="0">
              <a:latin typeface="Barlow" panose="00000500000000000000" pitchFamily="50" charset="0"/>
            </a:endParaRPr>
          </a:p>
          <a:p>
            <a:r>
              <a:rPr lang="pt-BR" dirty="0">
                <a:latin typeface="Barlow" panose="00000500000000000000" pitchFamily="50" charset="0"/>
              </a:rPr>
              <a:t>Ilovesmsf.com</a:t>
            </a:r>
          </a:p>
        </p:txBody>
      </p:sp>
    </p:spTree>
    <p:extLst>
      <p:ext uri="{BB962C8B-B14F-4D97-AF65-F5344CB8AC3E}">
        <p14:creationId xmlns:p14="http://schemas.microsoft.com/office/powerpoint/2010/main" val="38716562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Widescreen</PresentationFormat>
  <Paragraphs>67</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Barlow</vt:lpstr>
      <vt:lpstr>Calibri</vt:lpstr>
      <vt:lpstr>Calibri Light</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grantley abbott</dc:creator>
  <cp:lastModifiedBy>grantley abbott</cp:lastModifiedBy>
  <cp:revision>42</cp:revision>
  <dcterms:created xsi:type="dcterms:W3CDTF">2020-01-14T22:14:09Z</dcterms:created>
  <dcterms:modified xsi:type="dcterms:W3CDTF">2020-07-29T03:08:54Z</dcterms:modified>
</cp:coreProperties>
</file>