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14630400" cy="8229600"/>
  <p:notesSz cx="8229600" cy="14630400"/>
  <p:embeddedFontLst>
    <p:embeddedFont>
      <p:font typeface="Montserrat" panose="020F0502020204030204" pitchFamily="2"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9" d="100"/>
          <a:sy n="89" d="100"/>
        </p:scale>
        <p:origin x="56" y="2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318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4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4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4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4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4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4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4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 5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000000"/>
          </a:solidFill>
          <a:ln/>
        </p:spPr>
        <p:txBody>
          <a:bodyPr/>
          <a:lstStyle/>
          <a:p>
            <a:endParaRPr lang="en-AU"/>
          </a:p>
        </p:txBody>
      </p:sp>
      <p:sp>
        <p:nvSpPr>
          <p:cNvPr id="3" name="Shape 1"/>
          <p:cNvSpPr/>
          <p:nvPr/>
        </p:nvSpPr>
        <p:spPr>
          <a:xfrm>
            <a:off x="0" y="0"/>
            <a:ext cx="14630400" cy="8229600"/>
          </a:xfrm>
          <a:prstGeom prst="rect">
            <a:avLst/>
          </a:prstGeom>
          <a:solidFill>
            <a:srgbClr val="1A1A1A"/>
          </a:solidFill>
          <a:ln/>
        </p:spPr>
        <p:txBody>
          <a:bodyPr/>
          <a:lstStyle/>
          <a:p>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34.svg"/><Relationship Id="rId11" Type="http://schemas.openxmlformats.org/officeDocument/2006/relationships/image" Target="../media/image39.sv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svg"/><Relationship Id="rId9"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svg"/><Relationship Id="rId2" Type="http://schemas.openxmlformats.org/officeDocument/2006/relationships/notesSlide" Target="../notesSlides/notesSlide20.xml"/><Relationship Id="rId16" Type="http://schemas.openxmlformats.org/officeDocument/2006/relationships/image" Target="../media/image56.png"/><Relationship Id="rId1" Type="http://schemas.openxmlformats.org/officeDocument/2006/relationships/slideLayout" Target="../slideLayouts/slideLayout21.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sv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7.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30.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svg"/><Relationship Id="rId2" Type="http://schemas.openxmlformats.org/officeDocument/2006/relationships/notesSlide" Target="../notesSlides/notesSlide31.xml"/><Relationship Id="rId1" Type="http://schemas.openxmlformats.org/officeDocument/2006/relationships/slideLayout" Target="../slideLayouts/slideLayout3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9.xml"/><Relationship Id="rId5" Type="http://schemas.openxmlformats.org/officeDocument/2006/relationships/image" Target="../media/image29.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41.xml"/><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90.svg"/><Relationship Id="rId4" Type="http://schemas.openxmlformats.org/officeDocument/2006/relationships/image" Target="../media/image84.svg"/><Relationship Id="rId9" Type="http://schemas.openxmlformats.org/officeDocument/2006/relationships/image" Target="../media/image8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2.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svg"/><Relationship Id="rId2" Type="http://schemas.openxmlformats.org/officeDocument/2006/relationships/notesSlide" Target="../notesSlides/notesSlide43.xml"/><Relationship Id="rId1" Type="http://schemas.openxmlformats.org/officeDocument/2006/relationships/slideLayout" Target="../slideLayouts/slideLayout44.xml"/><Relationship Id="rId6" Type="http://schemas.openxmlformats.org/officeDocument/2006/relationships/image" Target="../media/image95.sv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46.xml"/><Relationship Id="rId6" Type="http://schemas.openxmlformats.org/officeDocument/2006/relationships/image" Target="../media/image106.png"/><Relationship Id="rId11" Type="http://schemas.openxmlformats.org/officeDocument/2006/relationships/image" Target="../media/image111.svg"/><Relationship Id="rId5" Type="http://schemas.openxmlformats.org/officeDocument/2006/relationships/image" Target="../media/image105.sv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47.xml"/><Relationship Id="rId5" Type="http://schemas.openxmlformats.org/officeDocument/2006/relationships/image" Target="../media/image29.png"/><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2.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6.svg"/><Relationship Id="rId2" Type="http://schemas.openxmlformats.org/officeDocument/2006/relationships/notesSlide" Target="../notesSlides/notesSlide48.xml"/><Relationship Id="rId16" Type="http://schemas.openxmlformats.org/officeDocument/2006/relationships/image" Target="../media/image125.png"/><Relationship Id="rId1" Type="http://schemas.openxmlformats.org/officeDocument/2006/relationships/slideLayout" Target="../slideLayouts/slideLayout49.xml"/><Relationship Id="rId6" Type="http://schemas.openxmlformats.org/officeDocument/2006/relationships/image" Target="../media/image115.png"/><Relationship Id="rId11" Type="http://schemas.openxmlformats.org/officeDocument/2006/relationships/image" Target="../media/image120.svg"/><Relationship Id="rId5" Type="http://schemas.openxmlformats.org/officeDocument/2006/relationships/image" Target="../media/image114.svg"/><Relationship Id="rId15" Type="http://schemas.openxmlformats.org/officeDocument/2006/relationships/image" Target="../media/image12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svg"/></Relationships>
</file>

<file path=ppt/slides/_rels/slide4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49.xml"/><Relationship Id="rId1" Type="http://schemas.openxmlformats.org/officeDocument/2006/relationships/slideLayout" Target="../slideLayouts/slideLayout50.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3.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0.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3497104"/>
            <a:ext cx="6548557"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Five Waves, One Lifeboat</a:t>
            </a:r>
            <a:endParaRPr lang="en-US" sz="3900" dirty="0"/>
          </a:p>
        </p:txBody>
      </p:sp>
      <p:sp>
        <p:nvSpPr>
          <p:cNvPr id="4" name="Text 1"/>
          <p:cNvSpPr/>
          <p:nvPr/>
        </p:nvSpPr>
        <p:spPr>
          <a:xfrm>
            <a:off x="6280190" y="4414838"/>
            <a:ext cx="755642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How We Protect Wealth, Families and the Future — Together</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58416" y="453628"/>
            <a:ext cx="6748701" cy="514469"/>
          </a:xfrm>
          <a:prstGeom prst="rect">
            <a:avLst/>
          </a:prstGeom>
          <a:noFill/>
          <a:ln/>
        </p:spPr>
        <p:txBody>
          <a:bodyPr wrap="none" lIns="0" tIns="0" rIns="0" bIns="0" rtlCol="0" anchor="t"/>
          <a:lstStyle/>
          <a:p>
            <a:pPr marL="0" indent="0" algn="l">
              <a:lnSpc>
                <a:spcPts val="4050"/>
              </a:lnSpc>
              <a:buNone/>
            </a:pPr>
            <a:r>
              <a:rPr lang="en-US" sz="3200" b="1" dirty="0">
                <a:solidFill>
                  <a:srgbClr val="FFFFFF"/>
                </a:solidFill>
                <a:latin typeface="Montserrat Bold" pitchFamily="34" charset="0"/>
                <a:ea typeface="Montserrat Bold" pitchFamily="34" charset="-122"/>
                <a:cs typeface="Montserrat Bold" pitchFamily="34" charset="-120"/>
              </a:rPr>
              <a:t>Wave 1: The Property Cycle End</a:t>
            </a:r>
            <a:endParaRPr lang="en-US" sz="3200" dirty="0"/>
          </a:p>
        </p:txBody>
      </p:sp>
      <p:sp>
        <p:nvSpPr>
          <p:cNvPr id="3" name="Text 1"/>
          <p:cNvSpPr/>
          <p:nvPr/>
        </p:nvSpPr>
        <p:spPr>
          <a:xfrm>
            <a:off x="658416" y="1297305"/>
            <a:ext cx="13313569" cy="526733"/>
          </a:xfrm>
          <a:prstGeom prst="rect">
            <a:avLst/>
          </a:prstGeom>
          <a:noFill/>
          <a:ln/>
        </p:spPr>
        <p:txBody>
          <a:bodyPr wrap="square" lIns="0" tIns="0" rIns="0" bIns="0" rtlCol="0" anchor="t"/>
          <a:lstStyle/>
          <a:p>
            <a:pPr marL="0" indent="0" algn="l">
              <a:lnSpc>
                <a:spcPts val="2050"/>
              </a:lnSpc>
              <a:buNone/>
            </a:pPr>
            <a:r>
              <a:rPr lang="en-US" sz="1250" dirty="0">
                <a:solidFill>
                  <a:srgbClr val="FFFFFF"/>
                </a:solidFill>
                <a:latin typeface="Montserrat" pitchFamily="34" charset="0"/>
                <a:ea typeface="Montserrat" pitchFamily="34" charset="-122"/>
                <a:cs typeface="Montserrat" pitchFamily="34" charset="-120"/>
              </a:rPr>
              <a:t>Phil Anderson's cycle. Fred Harrison's cycle. 230 years of data. This one always ends the same way. Australia, the US, and the UK are at the end of the 18.6-year real estate cycle.</a:t>
            </a:r>
            <a:endParaRPr lang="en-US" sz="1250" dirty="0"/>
          </a:p>
        </p:txBody>
      </p:sp>
      <p:sp>
        <p:nvSpPr>
          <p:cNvPr id="4" name="Shape 2"/>
          <p:cNvSpPr/>
          <p:nvPr/>
        </p:nvSpPr>
        <p:spPr>
          <a:xfrm>
            <a:off x="7303770" y="2009180"/>
            <a:ext cx="22860" cy="5766792"/>
          </a:xfrm>
          <a:prstGeom prst="roundRect">
            <a:avLst>
              <a:gd name="adj" fmla="val 302476"/>
            </a:avLst>
          </a:prstGeom>
          <a:solidFill>
            <a:srgbClr val="36931F"/>
          </a:solidFill>
          <a:ln/>
        </p:spPr>
        <p:txBody>
          <a:bodyPr/>
          <a:lstStyle/>
          <a:p>
            <a:endParaRPr lang="en-AU"/>
          </a:p>
        </p:txBody>
      </p:sp>
      <p:sp>
        <p:nvSpPr>
          <p:cNvPr id="5" name="Shape 3"/>
          <p:cNvSpPr/>
          <p:nvPr/>
        </p:nvSpPr>
        <p:spPr>
          <a:xfrm>
            <a:off x="6658987" y="2182892"/>
            <a:ext cx="493871" cy="22860"/>
          </a:xfrm>
          <a:prstGeom prst="roundRect">
            <a:avLst>
              <a:gd name="adj" fmla="val 302476"/>
            </a:avLst>
          </a:prstGeom>
          <a:solidFill>
            <a:srgbClr val="36931F"/>
          </a:solidFill>
          <a:ln/>
        </p:spPr>
        <p:txBody>
          <a:bodyPr/>
          <a:lstStyle/>
          <a:p>
            <a:endParaRPr lang="en-AU"/>
          </a:p>
        </p:txBody>
      </p:sp>
      <p:sp>
        <p:nvSpPr>
          <p:cNvPr id="6" name="Shape 4"/>
          <p:cNvSpPr/>
          <p:nvPr/>
        </p:nvSpPr>
        <p:spPr>
          <a:xfrm>
            <a:off x="7129998" y="2009180"/>
            <a:ext cx="370403" cy="370403"/>
          </a:xfrm>
          <a:prstGeom prst="roundRect">
            <a:avLst>
              <a:gd name="adj" fmla="val 18668"/>
            </a:avLst>
          </a:prstGeom>
          <a:solidFill>
            <a:srgbClr val="1D7A06"/>
          </a:solidFill>
          <a:ln w="7620">
            <a:solidFill>
              <a:srgbClr val="36931F"/>
            </a:solidFill>
            <a:prstDash val="solid"/>
          </a:ln>
        </p:spPr>
        <p:txBody>
          <a:bodyPr/>
          <a:lstStyle/>
          <a:p>
            <a:endParaRPr lang="en-AU"/>
          </a:p>
        </p:txBody>
      </p:sp>
      <p:sp>
        <p:nvSpPr>
          <p:cNvPr id="7" name="Text 5"/>
          <p:cNvSpPr/>
          <p:nvPr/>
        </p:nvSpPr>
        <p:spPr>
          <a:xfrm>
            <a:off x="7191673" y="2040017"/>
            <a:ext cx="246936" cy="308610"/>
          </a:xfrm>
          <a:prstGeom prst="rect">
            <a:avLst/>
          </a:prstGeom>
          <a:noFill/>
          <a:ln/>
        </p:spPr>
        <p:txBody>
          <a:bodyPr wrap="none" lIns="0" tIns="0" rIns="0" bIns="0" rtlCol="0" anchor="t"/>
          <a:lstStyle/>
          <a:p>
            <a:pPr marL="0" indent="0" algn="ctr">
              <a:lnSpc>
                <a:spcPts val="1900"/>
              </a:lnSpc>
              <a:buNone/>
            </a:pPr>
            <a:r>
              <a:rPr lang="en-US" sz="1900" b="1" dirty="0">
                <a:solidFill>
                  <a:srgbClr val="FFFFFF"/>
                </a:solidFill>
                <a:latin typeface="Montserrat Bold" pitchFamily="34" charset="0"/>
                <a:ea typeface="Montserrat Bold" pitchFamily="34" charset="-122"/>
                <a:cs typeface="Montserrat Bold" pitchFamily="34" charset="-120"/>
              </a:rPr>
              <a:t>1</a:t>
            </a:r>
            <a:endParaRPr lang="en-US" sz="1900" dirty="0"/>
          </a:p>
        </p:txBody>
      </p:sp>
      <p:sp>
        <p:nvSpPr>
          <p:cNvPr id="8" name="Text 6"/>
          <p:cNvSpPr/>
          <p:nvPr/>
        </p:nvSpPr>
        <p:spPr>
          <a:xfrm>
            <a:off x="4434245" y="2065734"/>
            <a:ext cx="2057876" cy="257175"/>
          </a:xfrm>
          <a:prstGeom prst="rect">
            <a:avLst/>
          </a:prstGeom>
          <a:noFill/>
          <a:ln/>
        </p:spPr>
        <p:txBody>
          <a:bodyPr wrap="none" lIns="0" tIns="0" rIns="0" bIns="0" rtlCol="0" anchor="t"/>
          <a:lstStyle/>
          <a:p>
            <a:pPr marL="0" indent="0" algn="r">
              <a:lnSpc>
                <a:spcPts val="2000"/>
              </a:lnSpc>
              <a:buNone/>
            </a:pPr>
            <a:r>
              <a:rPr lang="en-US" sz="1600" b="1" dirty="0">
                <a:solidFill>
                  <a:srgbClr val="FFFFFF"/>
                </a:solidFill>
                <a:latin typeface="Montserrat Bold" pitchFamily="34" charset="0"/>
                <a:ea typeface="Montserrat Bold" pitchFamily="34" charset="-122"/>
                <a:cs typeface="Montserrat Bold" pitchFamily="34" charset="-120"/>
              </a:rPr>
              <a:t>1880s-1890s</a:t>
            </a:r>
            <a:endParaRPr lang="en-US" sz="1600" dirty="0"/>
          </a:p>
        </p:txBody>
      </p:sp>
      <p:sp>
        <p:nvSpPr>
          <p:cNvPr id="9" name="Text 7"/>
          <p:cNvSpPr/>
          <p:nvPr/>
        </p:nvSpPr>
        <p:spPr>
          <a:xfrm>
            <a:off x="658416" y="2421612"/>
            <a:ext cx="5833705" cy="263366"/>
          </a:xfrm>
          <a:prstGeom prst="rect">
            <a:avLst/>
          </a:prstGeom>
          <a:noFill/>
          <a:ln/>
        </p:spPr>
        <p:txBody>
          <a:bodyPr wrap="none" lIns="0" tIns="0" rIns="0" bIns="0" rtlCol="0" anchor="t"/>
          <a:lstStyle/>
          <a:p>
            <a:pPr marL="0" indent="0" algn="r">
              <a:lnSpc>
                <a:spcPts val="2050"/>
              </a:lnSpc>
              <a:buNone/>
            </a:pPr>
            <a:r>
              <a:rPr lang="en-US" sz="1250" dirty="0">
                <a:solidFill>
                  <a:srgbClr val="FFFFFF"/>
                </a:solidFill>
                <a:latin typeface="Montserrat" pitchFamily="34" charset="0"/>
                <a:ea typeface="Montserrat" pitchFamily="34" charset="-122"/>
                <a:cs typeface="Montserrat" pitchFamily="34" charset="-120"/>
              </a:rPr>
              <a:t>Depression</a:t>
            </a:r>
            <a:endParaRPr lang="en-US" sz="1250" dirty="0"/>
          </a:p>
        </p:txBody>
      </p:sp>
      <p:sp>
        <p:nvSpPr>
          <p:cNvPr id="10" name="Shape 8"/>
          <p:cNvSpPr/>
          <p:nvPr/>
        </p:nvSpPr>
        <p:spPr>
          <a:xfrm>
            <a:off x="7477542" y="3170515"/>
            <a:ext cx="493871" cy="22860"/>
          </a:xfrm>
          <a:prstGeom prst="roundRect">
            <a:avLst>
              <a:gd name="adj" fmla="val 302476"/>
            </a:avLst>
          </a:prstGeom>
          <a:solidFill>
            <a:srgbClr val="36931F"/>
          </a:solidFill>
          <a:ln/>
        </p:spPr>
        <p:txBody>
          <a:bodyPr/>
          <a:lstStyle/>
          <a:p>
            <a:endParaRPr lang="en-AU"/>
          </a:p>
        </p:txBody>
      </p:sp>
      <p:sp>
        <p:nvSpPr>
          <p:cNvPr id="11" name="Shape 9"/>
          <p:cNvSpPr/>
          <p:nvPr/>
        </p:nvSpPr>
        <p:spPr>
          <a:xfrm>
            <a:off x="7129998" y="2996803"/>
            <a:ext cx="370403" cy="370403"/>
          </a:xfrm>
          <a:prstGeom prst="roundRect">
            <a:avLst>
              <a:gd name="adj" fmla="val 18668"/>
            </a:avLst>
          </a:prstGeom>
          <a:solidFill>
            <a:srgbClr val="1D7A06"/>
          </a:solidFill>
          <a:ln w="7620">
            <a:solidFill>
              <a:srgbClr val="36931F"/>
            </a:solidFill>
            <a:prstDash val="solid"/>
          </a:ln>
        </p:spPr>
        <p:txBody>
          <a:bodyPr/>
          <a:lstStyle/>
          <a:p>
            <a:endParaRPr lang="en-AU"/>
          </a:p>
        </p:txBody>
      </p:sp>
      <p:sp>
        <p:nvSpPr>
          <p:cNvPr id="12" name="Text 10"/>
          <p:cNvSpPr/>
          <p:nvPr/>
        </p:nvSpPr>
        <p:spPr>
          <a:xfrm>
            <a:off x="7191673" y="3027640"/>
            <a:ext cx="246936" cy="308610"/>
          </a:xfrm>
          <a:prstGeom prst="rect">
            <a:avLst/>
          </a:prstGeom>
          <a:noFill/>
          <a:ln/>
        </p:spPr>
        <p:txBody>
          <a:bodyPr wrap="none" lIns="0" tIns="0" rIns="0" bIns="0" rtlCol="0" anchor="t"/>
          <a:lstStyle/>
          <a:p>
            <a:pPr marL="0" indent="0" algn="ctr">
              <a:lnSpc>
                <a:spcPts val="1900"/>
              </a:lnSpc>
              <a:buNone/>
            </a:pPr>
            <a:r>
              <a:rPr lang="en-US" sz="1900" b="1" dirty="0">
                <a:solidFill>
                  <a:srgbClr val="FFFFFF"/>
                </a:solidFill>
                <a:latin typeface="Montserrat Bold" pitchFamily="34" charset="0"/>
                <a:ea typeface="Montserrat Bold" pitchFamily="34" charset="-122"/>
                <a:cs typeface="Montserrat Bold" pitchFamily="34" charset="-120"/>
              </a:rPr>
              <a:t>2</a:t>
            </a:r>
            <a:endParaRPr lang="en-US" sz="1900" dirty="0"/>
          </a:p>
        </p:txBody>
      </p:sp>
      <p:sp>
        <p:nvSpPr>
          <p:cNvPr id="13" name="Text 11"/>
          <p:cNvSpPr/>
          <p:nvPr/>
        </p:nvSpPr>
        <p:spPr>
          <a:xfrm>
            <a:off x="8138279" y="3053358"/>
            <a:ext cx="2057876" cy="257175"/>
          </a:xfrm>
          <a:prstGeom prst="rect">
            <a:avLst/>
          </a:prstGeom>
          <a:noFill/>
          <a:ln/>
        </p:spPr>
        <p:txBody>
          <a:bodyPr wrap="none" lIns="0" tIns="0" rIns="0" bIns="0" rtlCol="0" anchor="t"/>
          <a:lstStyle/>
          <a:p>
            <a:pPr marL="0" indent="0" algn="l">
              <a:lnSpc>
                <a:spcPts val="2000"/>
              </a:lnSpc>
              <a:buNone/>
            </a:pPr>
            <a:r>
              <a:rPr lang="en-US" sz="1600" b="1" dirty="0">
                <a:solidFill>
                  <a:srgbClr val="FFFFFF"/>
                </a:solidFill>
                <a:latin typeface="Montserrat Bold" pitchFamily="34" charset="0"/>
                <a:ea typeface="Montserrat Bold" pitchFamily="34" charset="-122"/>
                <a:cs typeface="Montserrat Bold" pitchFamily="34" charset="-120"/>
              </a:rPr>
              <a:t>1920</a:t>
            </a:r>
            <a:endParaRPr lang="en-US" sz="1600" dirty="0"/>
          </a:p>
        </p:txBody>
      </p:sp>
      <p:sp>
        <p:nvSpPr>
          <p:cNvPr id="14" name="Text 12"/>
          <p:cNvSpPr/>
          <p:nvPr/>
        </p:nvSpPr>
        <p:spPr>
          <a:xfrm>
            <a:off x="8138279" y="3409236"/>
            <a:ext cx="5833705" cy="263366"/>
          </a:xfrm>
          <a:prstGeom prst="rect">
            <a:avLst/>
          </a:prstGeom>
          <a:noFill/>
          <a:ln/>
        </p:spPr>
        <p:txBody>
          <a:bodyPr wrap="none" lIns="0" tIns="0" rIns="0" bIns="0" rtlCol="0" anchor="t"/>
          <a:lstStyle/>
          <a:p>
            <a:pPr marL="0" indent="0" algn="l">
              <a:lnSpc>
                <a:spcPts val="2050"/>
              </a:lnSpc>
              <a:buNone/>
            </a:pPr>
            <a:r>
              <a:rPr lang="en-US" sz="1250" dirty="0">
                <a:solidFill>
                  <a:srgbClr val="FFFFFF"/>
                </a:solidFill>
                <a:latin typeface="Montserrat" pitchFamily="34" charset="0"/>
                <a:ea typeface="Montserrat" pitchFamily="34" charset="-122"/>
                <a:cs typeface="Montserrat" pitchFamily="34" charset="-120"/>
              </a:rPr>
              <a:t>Severe depression</a:t>
            </a:r>
            <a:endParaRPr lang="en-US" sz="1250" dirty="0"/>
          </a:p>
        </p:txBody>
      </p:sp>
      <p:sp>
        <p:nvSpPr>
          <p:cNvPr id="15" name="Shape 13"/>
          <p:cNvSpPr/>
          <p:nvPr/>
        </p:nvSpPr>
        <p:spPr>
          <a:xfrm>
            <a:off x="6658987" y="4021812"/>
            <a:ext cx="493871" cy="22860"/>
          </a:xfrm>
          <a:prstGeom prst="roundRect">
            <a:avLst>
              <a:gd name="adj" fmla="val 302476"/>
            </a:avLst>
          </a:prstGeom>
          <a:solidFill>
            <a:srgbClr val="36931F"/>
          </a:solidFill>
          <a:ln/>
        </p:spPr>
        <p:txBody>
          <a:bodyPr/>
          <a:lstStyle/>
          <a:p>
            <a:endParaRPr lang="en-AU"/>
          </a:p>
        </p:txBody>
      </p:sp>
      <p:sp>
        <p:nvSpPr>
          <p:cNvPr id="16" name="Shape 14"/>
          <p:cNvSpPr/>
          <p:nvPr/>
        </p:nvSpPr>
        <p:spPr>
          <a:xfrm>
            <a:off x="7129998" y="3848100"/>
            <a:ext cx="370403" cy="370403"/>
          </a:xfrm>
          <a:prstGeom prst="roundRect">
            <a:avLst>
              <a:gd name="adj" fmla="val 18668"/>
            </a:avLst>
          </a:prstGeom>
          <a:solidFill>
            <a:srgbClr val="1D7A06"/>
          </a:solidFill>
          <a:ln w="7620">
            <a:solidFill>
              <a:srgbClr val="36931F"/>
            </a:solidFill>
            <a:prstDash val="solid"/>
          </a:ln>
        </p:spPr>
        <p:txBody>
          <a:bodyPr/>
          <a:lstStyle/>
          <a:p>
            <a:endParaRPr lang="en-AU"/>
          </a:p>
        </p:txBody>
      </p:sp>
      <p:sp>
        <p:nvSpPr>
          <p:cNvPr id="17" name="Text 15"/>
          <p:cNvSpPr/>
          <p:nvPr/>
        </p:nvSpPr>
        <p:spPr>
          <a:xfrm>
            <a:off x="7191673" y="3878937"/>
            <a:ext cx="246936" cy="308610"/>
          </a:xfrm>
          <a:prstGeom prst="rect">
            <a:avLst/>
          </a:prstGeom>
          <a:noFill/>
          <a:ln/>
        </p:spPr>
        <p:txBody>
          <a:bodyPr wrap="none" lIns="0" tIns="0" rIns="0" bIns="0" rtlCol="0" anchor="t"/>
          <a:lstStyle/>
          <a:p>
            <a:pPr marL="0" indent="0" algn="ctr">
              <a:lnSpc>
                <a:spcPts val="1900"/>
              </a:lnSpc>
              <a:buNone/>
            </a:pPr>
            <a:r>
              <a:rPr lang="en-US" sz="1900" b="1" dirty="0">
                <a:solidFill>
                  <a:srgbClr val="FFFFFF"/>
                </a:solidFill>
                <a:latin typeface="Montserrat Bold" pitchFamily="34" charset="0"/>
                <a:ea typeface="Montserrat Bold" pitchFamily="34" charset="-122"/>
                <a:cs typeface="Montserrat Bold" pitchFamily="34" charset="-120"/>
              </a:rPr>
              <a:t>3</a:t>
            </a:r>
            <a:endParaRPr lang="en-US" sz="1900" dirty="0"/>
          </a:p>
        </p:txBody>
      </p:sp>
      <p:sp>
        <p:nvSpPr>
          <p:cNvPr id="18" name="Text 16"/>
          <p:cNvSpPr/>
          <p:nvPr/>
        </p:nvSpPr>
        <p:spPr>
          <a:xfrm>
            <a:off x="4434245" y="3904655"/>
            <a:ext cx="2057876" cy="257175"/>
          </a:xfrm>
          <a:prstGeom prst="rect">
            <a:avLst/>
          </a:prstGeom>
          <a:noFill/>
          <a:ln/>
        </p:spPr>
        <p:txBody>
          <a:bodyPr wrap="none" lIns="0" tIns="0" rIns="0" bIns="0" rtlCol="0" anchor="t"/>
          <a:lstStyle/>
          <a:p>
            <a:pPr marL="0" indent="0" algn="r">
              <a:lnSpc>
                <a:spcPts val="2000"/>
              </a:lnSpc>
              <a:buNone/>
            </a:pPr>
            <a:r>
              <a:rPr lang="en-US" sz="1600" b="1" dirty="0">
                <a:solidFill>
                  <a:srgbClr val="FFFFFF"/>
                </a:solidFill>
                <a:latin typeface="Montserrat Bold" pitchFamily="34" charset="0"/>
                <a:ea typeface="Montserrat Bold" pitchFamily="34" charset="-122"/>
                <a:cs typeface="Montserrat Bold" pitchFamily="34" charset="-120"/>
              </a:rPr>
              <a:t>1973</a:t>
            </a:r>
            <a:endParaRPr lang="en-US" sz="1600" dirty="0"/>
          </a:p>
        </p:txBody>
      </p:sp>
      <p:sp>
        <p:nvSpPr>
          <p:cNvPr id="19" name="Text 17"/>
          <p:cNvSpPr/>
          <p:nvPr/>
        </p:nvSpPr>
        <p:spPr>
          <a:xfrm>
            <a:off x="658416" y="4260533"/>
            <a:ext cx="5833705" cy="263366"/>
          </a:xfrm>
          <a:prstGeom prst="rect">
            <a:avLst/>
          </a:prstGeom>
          <a:noFill/>
          <a:ln/>
        </p:spPr>
        <p:txBody>
          <a:bodyPr wrap="none" lIns="0" tIns="0" rIns="0" bIns="0" rtlCol="0" anchor="t"/>
          <a:lstStyle/>
          <a:p>
            <a:pPr marL="0" indent="0" algn="r">
              <a:lnSpc>
                <a:spcPts val="2050"/>
              </a:lnSpc>
              <a:buNone/>
            </a:pPr>
            <a:r>
              <a:rPr lang="en-US" sz="1250" dirty="0">
                <a:solidFill>
                  <a:srgbClr val="FFFFFF"/>
                </a:solidFill>
                <a:latin typeface="Montserrat" pitchFamily="34" charset="0"/>
                <a:ea typeface="Montserrat" pitchFamily="34" charset="-122"/>
                <a:cs typeface="Montserrat" pitchFamily="34" charset="-120"/>
              </a:rPr>
              <a:t>Oil shock collapse</a:t>
            </a:r>
            <a:endParaRPr lang="en-US" sz="1250" dirty="0"/>
          </a:p>
        </p:txBody>
      </p:sp>
      <p:sp>
        <p:nvSpPr>
          <p:cNvPr id="20" name="Shape 18"/>
          <p:cNvSpPr/>
          <p:nvPr/>
        </p:nvSpPr>
        <p:spPr>
          <a:xfrm>
            <a:off x="7477542" y="4873228"/>
            <a:ext cx="493871" cy="22860"/>
          </a:xfrm>
          <a:prstGeom prst="roundRect">
            <a:avLst>
              <a:gd name="adj" fmla="val 302476"/>
            </a:avLst>
          </a:prstGeom>
          <a:solidFill>
            <a:srgbClr val="36931F"/>
          </a:solidFill>
          <a:ln/>
        </p:spPr>
        <p:txBody>
          <a:bodyPr/>
          <a:lstStyle/>
          <a:p>
            <a:endParaRPr lang="en-AU"/>
          </a:p>
        </p:txBody>
      </p:sp>
      <p:sp>
        <p:nvSpPr>
          <p:cNvPr id="21" name="Shape 19"/>
          <p:cNvSpPr/>
          <p:nvPr/>
        </p:nvSpPr>
        <p:spPr>
          <a:xfrm>
            <a:off x="7129998" y="4699516"/>
            <a:ext cx="370403" cy="370403"/>
          </a:xfrm>
          <a:prstGeom prst="roundRect">
            <a:avLst>
              <a:gd name="adj" fmla="val 18668"/>
            </a:avLst>
          </a:prstGeom>
          <a:solidFill>
            <a:srgbClr val="1D7A06"/>
          </a:solidFill>
          <a:ln w="7620">
            <a:solidFill>
              <a:srgbClr val="36931F"/>
            </a:solidFill>
            <a:prstDash val="solid"/>
          </a:ln>
        </p:spPr>
        <p:txBody>
          <a:bodyPr/>
          <a:lstStyle/>
          <a:p>
            <a:endParaRPr lang="en-AU"/>
          </a:p>
        </p:txBody>
      </p:sp>
      <p:sp>
        <p:nvSpPr>
          <p:cNvPr id="22" name="Text 20"/>
          <p:cNvSpPr/>
          <p:nvPr/>
        </p:nvSpPr>
        <p:spPr>
          <a:xfrm>
            <a:off x="7191673" y="4730353"/>
            <a:ext cx="246936" cy="308610"/>
          </a:xfrm>
          <a:prstGeom prst="rect">
            <a:avLst/>
          </a:prstGeom>
          <a:noFill/>
          <a:ln/>
        </p:spPr>
        <p:txBody>
          <a:bodyPr wrap="none" lIns="0" tIns="0" rIns="0" bIns="0" rtlCol="0" anchor="t"/>
          <a:lstStyle/>
          <a:p>
            <a:pPr marL="0" indent="0" algn="ctr">
              <a:lnSpc>
                <a:spcPts val="1900"/>
              </a:lnSpc>
              <a:buNone/>
            </a:pPr>
            <a:r>
              <a:rPr lang="en-US" sz="1900" b="1" dirty="0">
                <a:solidFill>
                  <a:srgbClr val="FFFFFF"/>
                </a:solidFill>
                <a:latin typeface="Montserrat Bold" pitchFamily="34" charset="0"/>
                <a:ea typeface="Montserrat Bold" pitchFamily="34" charset="-122"/>
                <a:cs typeface="Montserrat Bold" pitchFamily="34" charset="-120"/>
              </a:rPr>
              <a:t>4</a:t>
            </a:r>
            <a:endParaRPr lang="en-US" sz="1900" dirty="0"/>
          </a:p>
        </p:txBody>
      </p:sp>
      <p:sp>
        <p:nvSpPr>
          <p:cNvPr id="23" name="Text 21"/>
          <p:cNvSpPr/>
          <p:nvPr/>
        </p:nvSpPr>
        <p:spPr>
          <a:xfrm>
            <a:off x="8138279" y="4756071"/>
            <a:ext cx="2057876" cy="257175"/>
          </a:xfrm>
          <a:prstGeom prst="rect">
            <a:avLst/>
          </a:prstGeom>
          <a:noFill/>
          <a:ln/>
        </p:spPr>
        <p:txBody>
          <a:bodyPr wrap="none" lIns="0" tIns="0" rIns="0" bIns="0" rtlCol="0" anchor="t"/>
          <a:lstStyle/>
          <a:p>
            <a:pPr marL="0" indent="0" algn="l">
              <a:lnSpc>
                <a:spcPts val="2000"/>
              </a:lnSpc>
              <a:buNone/>
            </a:pPr>
            <a:r>
              <a:rPr lang="en-US" sz="1600" b="1" dirty="0">
                <a:solidFill>
                  <a:srgbClr val="FFFFFF"/>
                </a:solidFill>
                <a:latin typeface="Montserrat Bold" pitchFamily="34" charset="0"/>
                <a:ea typeface="Montserrat Bold" pitchFamily="34" charset="-122"/>
                <a:cs typeface="Montserrat Bold" pitchFamily="34" charset="-120"/>
              </a:rPr>
              <a:t>1989-1990s</a:t>
            </a:r>
            <a:endParaRPr lang="en-US" sz="1600" dirty="0"/>
          </a:p>
        </p:txBody>
      </p:sp>
      <p:sp>
        <p:nvSpPr>
          <p:cNvPr id="24" name="Text 22"/>
          <p:cNvSpPr/>
          <p:nvPr/>
        </p:nvSpPr>
        <p:spPr>
          <a:xfrm>
            <a:off x="8138279" y="5111948"/>
            <a:ext cx="5833705" cy="263366"/>
          </a:xfrm>
          <a:prstGeom prst="rect">
            <a:avLst/>
          </a:prstGeom>
          <a:noFill/>
          <a:ln/>
        </p:spPr>
        <p:txBody>
          <a:bodyPr wrap="none" lIns="0" tIns="0" rIns="0" bIns="0" rtlCol="0" anchor="t"/>
          <a:lstStyle/>
          <a:p>
            <a:pPr marL="0" indent="0" algn="l">
              <a:lnSpc>
                <a:spcPts val="2050"/>
              </a:lnSpc>
              <a:buNone/>
            </a:pPr>
            <a:r>
              <a:rPr lang="en-US" sz="1250" dirty="0">
                <a:solidFill>
                  <a:srgbClr val="FFFFFF"/>
                </a:solidFill>
                <a:latin typeface="Montserrat" pitchFamily="34" charset="0"/>
                <a:ea typeface="Montserrat" pitchFamily="34" charset="-122"/>
                <a:cs typeface="Montserrat" pitchFamily="34" charset="-120"/>
              </a:rPr>
              <a:t>Market crash</a:t>
            </a:r>
            <a:endParaRPr lang="en-US" sz="1250" dirty="0"/>
          </a:p>
        </p:txBody>
      </p:sp>
      <p:sp>
        <p:nvSpPr>
          <p:cNvPr id="25" name="Shape 23"/>
          <p:cNvSpPr/>
          <p:nvPr/>
        </p:nvSpPr>
        <p:spPr>
          <a:xfrm>
            <a:off x="6658987" y="5724644"/>
            <a:ext cx="493871" cy="22860"/>
          </a:xfrm>
          <a:prstGeom prst="roundRect">
            <a:avLst>
              <a:gd name="adj" fmla="val 302476"/>
            </a:avLst>
          </a:prstGeom>
          <a:solidFill>
            <a:srgbClr val="36931F"/>
          </a:solidFill>
          <a:ln/>
        </p:spPr>
        <p:txBody>
          <a:bodyPr/>
          <a:lstStyle/>
          <a:p>
            <a:endParaRPr lang="en-AU"/>
          </a:p>
        </p:txBody>
      </p:sp>
      <p:sp>
        <p:nvSpPr>
          <p:cNvPr id="26" name="Shape 24"/>
          <p:cNvSpPr/>
          <p:nvPr/>
        </p:nvSpPr>
        <p:spPr>
          <a:xfrm>
            <a:off x="7129998" y="5550932"/>
            <a:ext cx="370403" cy="370403"/>
          </a:xfrm>
          <a:prstGeom prst="roundRect">
            <a:avLst>
              <a:gd name="adj" fmla="val 18668"/>
            </a:avLst>
          </a:prstGeom>
          <a:solidFill>
            <a:srgbClr val="1D7A06"/>
          </a:solidFill>
          <a:ln w="7620">
            <a:solidFill>
              <a:srgbClr val="36931F"/>
            </a:solidFill>
            <a:prstDash val="solid"/>
          </a:ln>
        </p:spPr>
        <p:txBody>
          <a:bodyPr/>
          <a:lstStyle/>
          <a:p>
            <a:endParaRPr lang="en-AU"/>
          </a:p>
        </p:txBody>
      </p:sp>
      <p:sp>
        <p:nvSpPr>
          <p:cNvPr id="27" name="Text 25"/>
          <p:cNvSpPr/>
          <p:nvPr/>
        </p:nvSpPr>
        <p:spPr>
          <a:xfrm>
            <a:off x="7191673" y="5581769"/>
            <a:ext cx="246936" cy="308610"/>
          </a:xfrm>
          <a:prstGeom prst="rect">
            <a:avLst/>
          </a:prstGeom>
          <a:noFill/>
          <a:ln/>
        </p:spPr>
        <p:txBody>
          <a:bodyPr wrap="none" lIns="0" tIns="0" rIns="0" bIns="0" rtlCol="0" anchor="t"/>
          <a:lstStyle/>
          <a:p>
            <a:pPr marL="0" indent="0" algn="ctr">
              <a:lnSpc>
                <a:spcPts val="1900"/>
              </a:lnSpc>
              <a:buNone/>
            </a:pPr>
            <a:r>
              <a:rPr lang="en-US" sz="1900" b="1" dirty="0">
                <a:solidFill>
                  <a:srgbClr val="FFFFFF"/>
                </a:solidFill>
                <a:latin typeface="Montserrat Bold" pitchFamily="34" charset="0"/>
                <a:ea typeface="Montserrat Bold" pitchFamily="34" charset="-122"/>
                <a:cs typeface="Montserrat Bold" pitchFamily="34" charset="-120"/>
              </a:rPr>
              <a:t>5</a:t>
            </a:r>
            <a:endParaRPr lang="en-US" sz="1900" dirty="0"/>
          </a:p>
        </p:txBody>
      </p:sp>
      <p:sp>
        <p:nvSpPr>
          <p:cNvPr id="28" name="Text 26"/>
          <p:cNvSpPr/>
          <p:nvPr/>
        </p:nvSpPr>
        <p:spPr>
          <a:xfrm>
            <a:off x="4434245" y="5607487"/>
            <a:ext cx="2057876" cy="257175"/>
          </a:xfrm>
          <a:prstGeom prst="rect">
            <a:avLst/>
          </a:prstGeom>
          <a:noFill/>
          <a:ln/>
        </p:spPr>
        <p:txBody>
          <a:bodyPr wrap="none" lIns="0" tIns="0" rIns="0" bIns="0" rtlCol="0" anchor="t"/>
          <a:lstStyle/>
          <a:p>
            <a:pPr marL="0" indent="0" algn="r">
              <a:lnSpc>
                <a:spcPts val="2000"/>
              </a:lnSpc>
              <a:buNone/>
            </a:pPr>
            <a:r>
              <a:rPr lang="en-US" sz="1600" b="1" dirty="0">
                <a:solidFill>
                  <a:srgbClr val="FFFFFF"/>
                </a:solidFill>
                <a:latin typeface="Montserrat Bold" pitchFamily="34" charset="0"/>
                <a:ea typeface="Montserrat Bold" pitchFamily="34" charset="-122"/>
                <a:cs typeface="Montserrat Bold" pitchFamily="34" charset="-120"/>
              </a:rPr>
              <a:t>2007-2008</a:t>
            </a:r>
            <a:endParaRPr lang="en-US" sz="1600" dirty="0"/>
          </a:p>
        </p:txBody>
      </p:sp>
      <p:sp>
        <p:nvSpPr>
          <p:cNvPr id="29" name="Text 27"/>
          <p:cNvSpPr/>
          <p:nvPr/>
        </p:nvSpPr>
        <p:spPr>
          <a:xfrm>
            <a:off x="658416" y="5963364"/>
            <a:ext cx="5833705" cy="263366"/>
          </a:xfrm>
          <a:prstGeom prst="rect">
            <a:avLst/>
          </a:prstGeom>
          <a:noFill/>
          <a:ln/>
        </p:spPr>
        <p:txBody>
          <a:bodyPr wrap="none" lIns="0" tIns="0" rIns="0" bIns="0" rtlCol="0" anchor="t"/>
          <a:lstStyle/>
          <a:p>
            <a:pPr marL="0" indent="0" algn="r">
              <a:lnSpc>
                <a:spcPts val="2050"/>
              </a:lnSpc>
              <a:buNone/>
            </a:pPr>
            <a:r>
              <a:rPr lang="en-US" sz="1250" dirty="0">
                <a:solidFill>
                  <a:srgbClr val="FFFFFF"/>
                </a:solidFill>
                <a:latin typeface="Montserrat" pitchFamily="34" charset="0"/>
                <a:ea typeface="Montserrat" pitchFamily="34" charset="-122"/>
                <a:cs typeface="Montserrat" pitchFamily="34" charset="-120"/>
              </a:rPr>
              <a:t>GFC</a:t>
            </a:r>
            <a:endParaRPr lang="en-US" sz="1250" dirty="0"/>
          </a:p>
        </p:txBody>
      </p:sp>
      <p:sp>
        <p:nvSpPr>
          <p:cNvPr id="30" name="Shape 28"/>
          <p:cNvSpPr/>
          <p:nvPr/>
        </p:nvSpPr>
        <p:spPr>
          <a:xfrm>
            <a:off x="7477542" y="6576060"/>
            <a:ext cx="493871" cy="22860"/>
          </a:xfrm>
          <a:prstGeom prst="roundRect">
            <a:avLst>
              <a:gd name="adj" fmla="val 302476"/>
            </a:avLst>
          </a:prstGeom>
          <a:solidFill>
            <a:srgbClr val="36931F"/>
          </a:solidFill>
          <a:ln/>
        </p:spPr>
        <p:txBody>
          <a:bodyPr/>
          <a:lstStyle/>
          <a:p>
            <a:endParaRPr lang="en-AU"/>
          </a:p>
        </p:txBody>
      </p:sp>
      <p:sp>
        <p:nvSpPr>
          <p:cNvPr id="31" name="Shape 29"/>
          <p:cNvSpPr/>
          <p:nvPr/>
        </p:nvSpPr>
        <p:spPr>
          <a:xfrm>
            <a:off x="7129998" y="6402348"/>
            <a:ext cx="370403" cy="370403"/>
          </a:xfrm>
          <a:prstGeom prst="roundRect">
            <a:avLst>
              <a:gd name="adj" fmla="val 18668"/>
            </a:avLst>
          </a:prstGeom>
          <a:solidFill>
            <a:srgbClr val="1D7A06"/>
          </a:solidFill>
          <a:ln w="7620">
            <a:solidFill>
              <a:srgbClr val="36931F"/>
            </a:solidFill>
            <a:prstDash val="solid"/>
          </a:ln>
        </p:spPr>
        <p:txBody>
          <a:bodyPr/>
          <a:lstStyle/>
          <a:p>
            <a:endParaRPr lang="en-AU"/>
          </a:p>
        </p:txBody>
      </p:sp>
      <p:sp>
        <p:nvSpPr>
          <p:cNvPr id="32" name="Text 30"/>
          <p:cNvSpPr/>
          <p:nvPr/>
        </p:nvSpPr>
        <p:spPr>
          <a:xfrm>
            <a:off x="7191673" y="6433185"/>
            <a:ext cx="246936" cy="308610"/>
          </a:xfrm>
          <a:prstGeom prst="rect">
            <a:avLst/>
          </a:prstGeom>
          <a:noFill/>
          <a:ln/>
        </p:spPr>
        <p:txBody>
          <a:bodyPr wrap="none" lIns="0" tIns="0" rIns="0" bIns="0" rtlCol="0" anchor="t"/>
          <a:lstStyle/>
          <a:p>
            <a:pPr marL="0" indent="0" algn="ctr">
              <a:lnSpc>
                <a:spcPts val="1900"/>
              </a:lnSpc>
              <a:buNone/>
            </a:pPr>
            <a:r>
              <a:rPr lang="en-US" sz="1900" b="1" dirty="0">
                <a:solidFill>
                  <a:srgbClr val="FFFFFF"/>
                </a:solidFill>
                <a:latin typeface="Montserrat Bold" pitchFamily="34" charset="0"/>
                <a:ea typeface="Montserrat Bold" pitchFamily="34" charset="-122"/>
                <a:cs typeface="Montserrat Bold" pitchFamily="34" charset="-120"/>
              </a:rPr>
              <a:t>6</a:t>
            </a:r>
            <a:endParaRPr lang="en-US" sz="1900" dirty="0"/>
          </a:p>
        </p:txBody>
      </p:sp>
      <p:sp>
        <p:nvSpPr>
          <p:cNvPr id="33" name="Text 31"/>
          <p:cNvSpPr/>
          <p:nvPr/>
        </p:nvSpPr>
        <p:spPr>
          <a:xfrm>
            <a:off x="8138279" y="6458903"/>
            <a:ext cx="2057876" cy="257175"/>
          </a:xfrm>
          <a:prstGeom prst="rect">
            <a:avLst/>
          </a:prstGeom>
          <a:noFill/>
          <a:ln/>
        </p:spPr>
        <p:txBody>
          <a:bodyPr wrap="none" lIns="0" tIns="0" rIns="0" bIns="0" rtlCol="0" anchor="t"/>
          <a:lstStyle/>
          <a:p>
            <a:pPr marL="0" indent="0" algn="l">
              <a:lnSpc>
                <a:spcPts val="2000"/>
              </a:lnSpc>
              <a:buNone/>
            </a:pPr>
            <a:r>
              <a:rPr lang="en-US" sz="1600" b="1" dirty="0">
                <a:solidFill>
                  <a:srgbClr val="FFFFFF"/>
                </a:solidFill>
                <a:latin typeface="Montserrat Bold" pitchFamily="34" charset="0"/>
                <a:ea typeface="Montserrat Bold" pitchFamily="34" charset="-122"/>
                <a:cs typeface="Montserrat Bold" pitchFamily="34" charset="-120"/>
              </a:rPr>
              <a:t>2026-2028</a:t>
            </a:r>
            <a:endParaRPr lang="en-US" sz="1600" dirty="0"/>
          </a:p>
        </p:txBody>
      </p:sp>
      <p:sp>
        <p:nvSpPr>
          <p:cNvPr id="34" name="Text 32"/>
          <p:cNvSpPr/>
          <p:nvPr/>
        </p:nvSpPr>
        <p:spPr>
          <a:xfrm>
            <a:off x="8138279" y="6814780"/>
            <a:ext cx="5833705" cy="263366"/>
          </a:xfrm>
          <a:prstGeom prst="rect">
            <a:avLst/>
          </a:prstGeom>
          <a:noFill/>
          <a:ln/>
        </p:spPr>
        <p:txBody>
          <a:bodyPr wrap="none" lIns="0" tIns="0" rIns="0" bIns="0" rtlCol="0" anchor="t"/>
          <a:lstStyle/>
          <a:p>
            <a:pPr marL="0" indent="0" algn="l">
              <a:lnSpc>
                <a:spcPts val="2050"/>
              </a:lnSpc>
              <a:buNone/>
            </a:pPr>
            <a:r>
              <a:rPr lang="en-US" sz="1250" dirty="0">
                <a:solidFill>
                  <a:srgbClr val="FFFFFF"/>
                </a:solidFill>
                <a:latin typeface="Montserrat" pitchFamily="34" charset="0"/>
                <a:ea typeface="Montserrat" pitchFamily="34" charset="-122"/>
                <a:cs typeface="Montserrat" pitchFamily="34" charset="-120"/>
              </a:rPr>
              <a:t>Next cycle peak</a:t>
            </a:r>
            <a:endParaRPr lang="en-US" sz="12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2159198"/>
            <a:ext cx="6856095"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Where We Are Now (2026)</a:t>
            </a:r>
            <a:endParaRPr lang="en-US" sz="3900" dirty="0"/>
          </a:p>
        </p:txBody>
      </p:sp>
      <p:sp>
        <p:nvSpPr>
          <p:cNvPr id="3" name="Shape 1"/>
          <p:cNvSpPr/>
          <p:nvPr/>
        </p:nvSpPr>
        <p:spPr>
          <a:xfrm>
            <a:off x="793790" y="3176111"/>
            <a:ext cx="6422231" cy="1506736"/>
          </a:xfrm>
          <a:prstGeom prst="roundRect">
            <a:avLst>
              <a:gd name="adj" fmla="val 5532"/>
            </a:avLst>
          </a:prstGeom>
          <a:solidFill>
            <a:srgbClr val="1A1A1A"/>
          </a:solidFill>
          <a:ln w="22860">
            <a:solidFill>
              <a:srgbClr val="36931F"/>
            </a:solidFill>
            <a:prstDash val="solid"/>
          </a:ln>
        </p:spPr>
        <p:txBody>
          <a:bodyPr/>
          <a:lstStyle/>
          <a:p>
            <a:endParaRPr lang="en-AU"/>
          </a:p>
        </p:txBody>
      </p:sp>
      <p:sp>
        <p:nvSpPr>
          <p:cNvPr id="4" name="Text 2"/>
          <p:cNvSpPr/>
          <p:nvPr/>
        </p:nvSpPr>
        <p:spPr>
          <a:xfrm>
            <a:off x="1015008" y="339732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Valuation Peak</a:t>
            </a:r>
            <a:endParaRPr lang="en-US" sz="1950" dirty="0"/>
          </a:p>
        </p:txBody>
      </p:sp>
      <p:sp>
        <p:nvSpPr>
          <p:cNvPr id="5" name="Text 3"/>
          <p:cNvSpPr/>
          <p:nvPr/>
        </p:nvSpPr>
        <p:spPr>
          <a:xfrm>
            <a:off x="1015008" y="3826550"/>
            <a:ext cx="5979795"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Australian residential valuations most expensive in the world relative to income</a:t>
            </a:r>
            <a:endParaRPr lang="en-US" sz="1550" dirty="0"/>
          </a:p>
        </p:txBody>
      </p:sp>
      <p:sp>
        <p:nvSpPr>
          <p:cNvPr id="6" name="Shape 4"/>
          <p:cNvSpPr/>
          <p:nvPr/>
        </p:nvSpPr>
        <p:spPr>
          <a:xfrm>
            <a:off x="7414379" y="3176111"/>
            <a:ext cx="6422231" cy="1506736"/>
          </a:xfrm>
          <a:prstGeom prst="roundRect">
            <a:avLst>
              <a:gd name="adj" fmla="val 5532"/>
            </a:avLst>
          </a:prstGeom>
          <a:solidFill>
            <a:srgbClr val="1A1A1A"/>
          </a:solidFill>
          <a:ln w="22860">
            <a:solidFill>
              <a:srgbClr val="36931F"/>
            </a:solidFill>
            <a:prstDash val="solid"/>
          </a:ln>
        </p:spPr>
        <p:txBody>
          <a:bodyPr/>
          <a:lstStyle/>
          <a:p>
            <a:endParaRPr lang="en-AU"/>
          </a:p>
        </p:txBody>
      </p:sp>
      <p:sp>
        <p:nvSpPr>
          <p:cNvPr id="7" name="Text 5"/>
          <p:cNvSpPr/>
          <p:nvPr/>
        </p:nvSpPr>
        <p:spPr>
          <a:xfrm>
            <a:off x="7635597" y="339732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Commercial Crisis</a:t>
            </a:r>
            <a:endParaRPr lang="en-US" sz="1950" dirty="0"/>
          </a:p>
        </p:txBody>
      </p:sp>
      <p:sp>
        <p:nvSpPr>
          <p:cNvPr id="8" name="Text 6"/>
          <p:cNvSpPr/>
          <p:nvPr/>
        </p:nvSpPr>
        <p:spPr>
          <a:xfrm>
            <a:off x="7635597" y="3826550"/>
            <a:ext cx="597979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Office market in silent crisis with 40-70% falls in the US</a:t>
            </a:r>
            <a:endParaRPr lang="en-US" sz="1550" dirty="0"/>
          </a:p>
        </p:txBody>
      </p:sp>
      <p:sp>
        <p:nvSpPr>
          <p:cNvPr id="9" name="Shape 7"/>
          <p:cNvSpPr/>
          <p:nvPr/>
        </p:nvSpPr>
        <p:spPr>
          <a:xfrm>
            <a:off x="793790" y="4881205"/>
            <a:ext cx="6422231" cy="1189196"/>
          </a:xfrm>
          <a:prstGeom prst="roundRect">
            <a:avLst>
              <a:gd name="adj" fmla="val 7010"/>
            </a:avLst>
          </a:prstGeom>
          <a:solidFill>
            <a:srgbClr val="1A1A1A"/>
          </a:solidFill>
          <a:ln w="22860">
            <a:solidFill>
              <a:srgbClr val="36931F"/>
            </a:solidFill>
            <a:prstDash val="solid"/>
          </a:ln>
        </p:spPr>
        <p:txBody>
          <a:bodyPr/>
          <a:lstStyle/>
          <a:p>
            <a:endParaRPr lang="en-AU"/>
          </a:p>
        </p:txBody>
      </p:sp>
      <p:sp>
        <p:nvSpPr>
          <p:cNvPr id="10" name="Text 8"/>
          <p:cNvSpPr/>
          <p:nvPr/>
        </p:nvSpPr>
        <p:spPr>
          <a:xfrm>
            <a:off x="1015008" y="5102423"/>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SMSF Risk</a:t>
            </a:r>
            <a:endParaRPr lang="en-US" sz="1950" dirty="0"/>
          </a:p>
        </p:txBody>
      </p:sp>
      <p:sp>
        <p:nvSpPr>
          <p:cNvPr id="11" name="Text 9"/>
          <p:cNvSpPr/>
          <p:nvPr/>
        </p:nvSpPr>
        <p:spPr>
          <a:xfrm>
            <a:off x="1015008" y="5531644"/>
            <a:ext cx="597979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Direct property holdings face serious liquidity crunch</a:t>
            </a:r>
            <a:endParaRPr lang="en-US" sz="1550" dirty="0"/>
          </a:p>
        </p:txBody>
      </p:sp>
      <p:sp>
        <p:nvSpPr>
          <p:cNvPr id="12" name="Shape 10"/>
          <p:cNvSpPr/>
          <p:nvPr/>
        </p:nvSpPr>
        <p:spPr>
          <a:xfrm>
            <a:off x="7414379" y="4881205"/>
            <a:ext cx="6422231" cy="1189196"/>
          </a:xfrm>
          <a:prstGeom prst="roundRect">
            <a:avLst>
              <a:gd name="adj" fmla="val 7010"/>
            </a:avLst>
          </a:prstGeom>
          <a:solidFill>
            <a:srgbClr val="1A1A1A"/>
          </a:solidFill>
          <a:ln w="22860">
            <a:solidFill>
              <a:srgbClr val="36931F"/>
            </a:solidFill>
            <a:prstDash val="solid"/>
          </a:ln>
        </p:spPr>
        <p:txBody>
          <a:bodyPr/>
          <a:lstStyle/>
          <a:p>
            <a:endParaRPr lang="en-AU"/>
          </a:p>
        </p:txBody>
      </p:sp>
      <p:sp>
        <p:nvSpPr>
          <p:cNvPr id="13" name="Text 11"/>
          <p:cNvSpPr/>
          <p:nvPr/>
        </p:nvSpPr>
        <p:spPr>
          <a:xfrm>
            <a:off x="7635597" y="5102423"/>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Margin Excess</a:t>
            </a:r>
            <a:endParaRPr lang="en-US" sz="1950" dirty="0"/>
          </a:p>
        </p:txBody>
      </p:sp>
      <p:sp>
        <p:nvSpPr>
          <p:cNvPr id="14" name="Text 12"/>
          <p:cNvSpPr/>
          <p:nvPr/>
        </p:nvSpPr>
        <p:spPr>
          <a:xfrm>
            <a:off x="7635597" y="5531644"/>
            <a:ext cx="597979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Global equity margin debt at GFC-level excess</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726168"/>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2008 vs 2026: The Critical Difference</a:t>
            </a:r>
            <a:endParaRPr lang="en-US" sz="3900" dirty="0"/>
          </a:p>
        </p:txBody>
      </p:sp>
      <p:sp>
        <p:nvSpPr>
          <p:cNvPr id="4" name="Text 1"/>
          <p:cNvSpPr/>
          <p:nvPr/>
        </p:nvSpPr>
        <p:spPr>
          <a:xfrm>
            <a:off x="6280190" y="3462338"/>
            <a:ext cx="3149203" cy="372070"/>
          </a:xfrm>
          <a:prstGeom prst="rect">
            <a:avLst/>
          </a:prstGeom>
          <a:noFill/>
          <a:ln/>
        </p:spPr>
        <p:txBody>
          <a:bodyPr wrap="none" lIns="0" tIns="0" rIns="0" bIns="0" rtlCol="0" anchor="t"/>
          <a:lstStyle/>
          <a:p>
            <a:pPr marL="0" indent="0" algn="l">
              <a:lnSpc>
                <a:spcPts val="2900"/>
              </a:lnSpc>
              <a:buNone/>
            </a:pPr>
            <a:r>
              <a:rPr lang="en-US" sz="2300" b="1" dirty="0">
                <a:solidFill>
                  <a:srgbClr val="FFFFFF"/>
                </a:solidFill>
                <a:latin typeface="Montserrat Bold" pitchFamily="34" charset="0"/>
                <a:ea typeface="Montserrat Bold" pitchFamily="34" charset="-122"/>
                <a:cs typeface="Montserrat Bold" pitchFamily="34" charset="-120"/>
              </a:rPr>
              <a:t>2008 Market Impact</a:t>
            </a:r>
            <a:endParaRPr lang="en-US" sz="2300" dirty="0"/>
          </a:p>
        </p:txBody>
      </p:sp>
      <p:sp>
        <p:nvSpPr>
          <p:cNvPr id="5" name="Text 2"/>
          <p:cNvSpPr/>
          <p:nvPr/>
        </p:nvSpPr>
        <p:spPr>
          <a:xfrm>
            <a:off x="6280190" y="4032766"/>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Montserrat" pitchFamily="34" charset="0"/>
                <a:ea typeface="Montserrat" pitchFamily="34" charset="-122"/>
                <a:cs typeface="Montserrat" pitchFamily="34" charset="-120"/>
              </a:rPr>
              <a:t>Bitcoin: -95%</a:t>
            </a:r>
            <a:endParaRPr lang="en-US" sz="1550" dirty="0"/>
          </a:p>
        </p:txBody>
      </p:sp>
      <p:sp>
        <p:nvSpPr>
          <p:cNvPr id="6" name="Text 3"/>
          <p:cNvSpPr/>
          <p:nvPr/>
        </p:nvSpPr>
        <p:spPr>
          <a:xfrm>
            <a:off x="6280190" y="4419719"/>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Montserrat" pitchFamily="34" charset="0"/>
                <a:ea typeface="Montserrat" pitchFamily="34" charset="-122"/>
                <a:cs typeface="Montserrat" pitchFamily="34" charset="-120"/>
              </a:rPr>
              <a:t>Global equities: -55%</a:t>
            </a:r>
            <a:endParaRPr lang="en-US" sz="1550" dirty="0"/>
          </a:p>
        </p:txBody>
      </p:sp>
      <p:sp>
        <p:nvSpPr>
          <p:cNvPr id="7" name="Text 4"/>
          <p:cNvSpPr/>
          <p:nvPr/>
        </p:nvSpPr>
        <p:spPr>
          <a:xfrm>
            <a:off x="6280190" y="4806672"/>
            <a:ext cx="35361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FFFFFF"/>
                </a:solidFill>
                <a:latin typeface="Montserrat" pitchFamily="34" charset="0"/>
                <a:ea typeface="Montserrat" pitchFamily="34" charset="-122"/>
                <a:cs typeface="Montserrat" pitchFamily="34" charset="-120"/>
              </a:rPr>
              <a:t>Australian property: -8% nominal, -20% real</a:t>
            </a:r>
            <a:endParaRPr lang="en-US" sz="1550" dirty="0"/>
          </a:p>
        </p:txBody>
      </p:sp>
      <p:sp>
        <p:nvSpPr>
          <p:cNvPr id="8" name="Text 5"/>
          <p:cNvSpPr/>
          <p:nvPr/>
        </p:nvSpPr>
        <p:spPr>
          <a:xfrm>
            <a:off x="6280190" y="5511165"/>
            <a:ext cx="35361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Montserrat" pitchFamily="34" charset="0"/>
                <a:ea typeface="Montserrat" pitchFamily="34" charset="-122"/>
                <a:cs typeface="Montserrat" pitchFamily="34" charset="-120"/>
              </a:rPr>
              <a:t>Commercial property: -30-40%</a:t>
            </a:r>
            <a:endParaRPr lang="en-US" sz="1550" dirty="0"/>
          </a:p>
        </p:txBody>
      </p:sp>
      <p:sp>
        <p:nvSpPr>
          <p:cNvPr id="9" name="Text 6"/>
          <p:cNvSpPr/>
          <p:nvPr/>
        </p:nvSpPr>
        <p:spPr>
          <a:xfrm>
            <a:off x="6280190" y="6007298"/>
            <a:ext cx="3536156" cy="317540"/>
          </a:xfrm>
          <a:prstGeom prst="rect">
            <a:avLst/>
          </a:prstGeom>
          <a:noFill/>
          <a:ln/>
        </p:spPr>
        <p:txBody>
          <a:bodyPr wrap="none" lIns="0" tIns="0" rIns="0" bIns="0" rtlCol="0" anchor="t"/>
          <a:lstStyle/>
          <a:p>
            <a:pPr marL="0" indent="0" algn="l">
              <a:lnSpc>
                <a:spcPts val="2500"/>
              </a:lnSpc>
              <a:buNone/>
            </a:pPr>
            <a:r>
              <a:rPr lang="en-US" sz="1550" b="1" dirty="0">
                <a:solidFill>
                  <a:srgbClr val="FFFFFF"/>
                </a:solidFill>
                <a:latin typeface="Montserrat" pitchFamily="34" charset="0"/>
                <a:ea typeface="Montserrat" pitchFamily="34" charset="-122"/>
                <a:cs typeface="Montserrat" pitchFamily="34" charset="-120"/>
              </a:rPr>
              <a:t>But China saved us.</a:t>
            </a:r>
            <a:endParaRPr lang="en-US" sz="1550" dirty="0"/>
          </a:p>
        </p:txBody>
      </p:sp>
      <p:sp>
        <p:nvSpPr>
          <p:cNvPr id="10" name="Text 7"/>
          <p:cNvSpPr/>
          <p:nvPr/>
        </p:nvSpPr>
        <p:spPr>
          <a:xfrm>
            <a:off x="10308074" y="3462338"/>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FFFFFF"/>
                </a:solidFill>
                <a:latin typeface="Montserrat Bold" pitchFamily="34" charset="0"/>
                <a:ea typeface="Montserrat Bold" pitchFamily="34" charset="-122"/>
                <a:cs typeface="Montserrat Bold" pitchFamily="34" charset="-120"/>
              </a:rPr>
              <a:t>2026 Reality</a:t>
            </a:r>
            <a:endParaRPr lang="en-US" sz="2300" dirty="0"/>
          </a:p>
        </p:txBody>
      </p:sp>
      <p:sp>
        <p:nvSpPr>
          <p:cNvPr id="11" name="Text 8"/>
          <p:cNvSpPr/>
          <p:nvPr/>
        </p:nvSpPr>
        <p:spPr>
          <a:xfrm>
            <a:off x="10308074" y="4032766"/>
            <a:ext cx="3536156" cy="635079"/>
          </a:xfrm>
          <a:prstGeom prst="rect">
            <a:avLst/>
          </a:prstGeom>
          <a:noFill/>
          <a:ln/>
        </p:spPr>
        <p:txBody>
          <a:bodyPr wrap="square" lIns="0" tIns="0" rIns="0" bIns="0" rtlCol="0" anchor="t"/>
          <a:lstStyle/>
          <a:p>
            <a:pPr marL="0" indent="0" algn="l">
              <a:lnSpc>
                <a:spcPts val="2500"/>
              </a:lnSpc>
              <a:buNone/>
            </a:pPr>
            <a:r>
              <a:rPr lang="en-US" sz="1550" b="1" dirty="0">
                <a:solidFill>
                  <a:srgbClr val="34D80A"/>
                </a:solidFill>
                <a:latin typeface="Montserrat" pitchFamily="34" charset="0"/>
                <a:ea typeface="Montserrat" pitchFamily="34" charset="-122"/>
                <a:cs typeface="Montserrat" pitchFamily="34" charset="-120"/>
              </a:rPr>
              <a:t>Nobody is coming to save us this time.</a:t>
            </a:r>
            <a:endParaRPr lang="en-US" sz="1550" dirty="0"/>
          </a:p>
        </p:txBody>
      </p:sp>
      <p:sp>
        <p:nvSpPr>
          <p:cNvPr id="12" name="Text 9"/>
          <p:cNvSpPr/>
          <p:nvPr/>
        </p:nvSpPr>
        <p:spPr>
          <a:xfrm>
            <a:off x="10308074" y="4846439"/>
            <a:ext cx="3536156"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This is the first wave — and it arrives without a safety net.</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2143958"/>
            <a:ext cx="8836700"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Wave 2: AI Workforce Devastation</a:t>
            </a:r>
            <a:endParaRPr lang="en-US" sz="3900" dirty="0"/>
          </a:p>
        </p:txBody>
      </p:sp>
      <p:sp>
        <p:nvSpPr>
          <p:cNvPr id="3" name="Text 1"/>
          <p:cNvSpPr/>
          <p:nvPr/>
        </p:nvSpPr>
        <p:spPr>
          <a:xfrm>
            <a:off x="793790" y="316087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If you think AI is today's "crypto hype", you haven't been paying attention. By 2029-2031, we face the largest workforce displacement since the Industrial Revolution — compressed into five years, not fifty.</a:t>
            </a:r>
            <a:endParaRPr lang="en-US" sz="1550" dirty="0"/>
          </a:p>
        </p:txBody>
      </p:sp>
      <p:sp>
        <p:nvSpPr>
          <p:cNvPr id="4" name="Text 2"/>
          <p:cNvSpPr/>
          <p:nvPr/>
        </p:nvSpPr>
        <p:spPr>
          <a:xfrm>
            <a:off x="793790" y="4118372"/>
            <a:ext cx="4182189" cy="654963"/>
          </a:xfrm>
          <a:prstGeom prst="rect">
            <a:avLst/>
          </a:prstGeom>
          <a:noFill/>
          <a:ln/>
        </p:spPr>
        <p:txBody>
          <a:bodyPr wrap="none" lIns="0" tIns="0" rIns="0" bIns="0" rtlCol="0" anchor="t"/>
          <a:lstStyle/>
          <a:p>
            <a:pPr marL="0" indent="0" algn="ctr">
              <a:lnSpc>
                <a:spcPts val="5150"/>
              </a:lnSpc>
              <a:buNone/>
            </a:pPr>
            <a:r>
              <a:rPr lang="en-US" sz="5150" b="1" dirty="0">
                <a:solidFill>
                  <a:srgbClr val="FFFFFF"/>
                </a:solidFill>
                <a:latin typeface="Montserrat Bold" pitchFamily="34" charset="0"/>
                <a:ea typeface="Montserrat Bold" pitchFamily="34" charset="-122"/>
                <a:cs typeface="Montserrat Bold" pitchFamily="34" charset="-120"/>
              </a:rPr>
              <a:t>30-50%</a:t>
            </a:r>
            <a:endParaRPr lang="en-US" sz="5150" dirty="0"/>
          </a:p>
        </p:txBody>
      </p:sp>
      <p:sp>
        <p:nvSpPr>
          <p:cNvPr id="5" name="Text 3"/>
          <p:cNvSpPr/>
          <p:nvPr/>
        </p:nvSpPr>
        <p:spPr>
          <a:xfrm>
            <a:off x="1644372" y="5021342"/>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Tasks Automated</a:t>
            </a:r>
            <a:endParaRPr lang="en-US" sz="1950" dirty="0"/>
          </a:p>
        </p:txBody>
      </p:sp>
      <p:sp>
        <p:nvSpPr>
          <p:cNvPr id="6" name="Text 4"/>
          <p:cNvSpPr/>
          <p:nvPr/>
        </p:nvSpPr>
        <p:spPr>
          <a:xfrm>
            <a:off x="793790" y="5450562"/>
            <a:ext cx="4182189" cy="3175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Montserrat" pitchFamily="34" charset="0"/>
                <a:ea typeface="Montserrat" pitchFamily="34" charset="-122"/>
                <a:cs typeface="Montserrat" pitchFamily="34" charset="-120"/>
              </a:rPr>
              <a:t>White-collar labour tasks by 2031</a:t>
            </a:r>
            <a:endParaRPr lang="en-US" sz="1550" dirty="0"/>
          </a:p>
        </p:txBody>
      </p:sp>
      <p:sp>
        <p:nvSpPr>
          <p:cNvPr id="7" name="Text 5"/>
          <p:cNvSpPr/>
          <p:nvPr/>
        </p:nvSpPr>
        <p:spPr>
          <a:xfrm>
            <a:off x="5223986" y="4118372"/>
            <a:ext cx="4182308" cy="654963"/>
          </a:xfrm>
          <a:prstGeom prst="rect">
            <a:avLst/>
          </a:prstGeom>
          <a:noFill/>
          <a:ln/>
        </p:spPr>
        <p:txBody>
          <a:bodyPr wrap="none" lIns="0" tIns="0" rIns="0" bIns="0" rtlCol="0" anchor="t"/>
          <a:lstStyle/>
          <a:p>
            <a:pPr marL="0" indent="0" algn="ctr">
              <a:lnSpc>
                <a:spcPts val="5150"/>
              </a:lnSpc>
              <a:buNone/>
            </a:pPr>
            <a:r>
              <a:rPr lang="en-US" sz="5150" b="1" dirty="0">
                <a:solidFill>
                  <a:srgbClr val="FFFFFF"/>
                </a:solidFill>
                <a:latin typeface="Montserrat Bold" pitchFamily="34" charset="0"/>
                <a:ea typeface="Montserrat Bold" pitchFamily="34" charset="-122"/>
                <a:cs typeface="Montserrat Bold" pitchFamily="34" charset="-120"/>
              </a:rPr>
              <a:t>20x</a:t>
            </a:r>
            <a:endParaRPr lang="en-US" sz="5150" dirty="0"/>
          </a:p>
        </p:txBody>
      </p:sp>
      <p:sp>
        <p:nvSpPr>
          <p:cNvPr id="8" name="Text 6"/>
          <p:cNvSpPr/>
          <p:nvPr/>
        </p:nvSpPr>
        <p:spPr>
          <a:xfrm>
            <a:off x="5859661" y="5021342"/>
            <a:ext cx="2910959" cy="310158"/>
          </a:xfrm>
          <a:prstGeom prst="rect">
            <a:avLst/>
          </a:prstGeom>
          <a:noFill/>
          <a:ln/>
        </p:spPr>
        <p:txBody>
          <a:bodyPr wrap="none" lIns="0" tIns="0" rIns="0" bIns="0" rtlCol="0" anchor="t"/>
          <a:lstStyle/>
          <a:p>
            <a:pPr marL="0" indent="0" algn="ctr">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Productivity Multiplier</a:t>
            </a:r>
            <a:endParaRPr lang="en-US" sz="1950" dirty="0"/>
          </a:p>
        </p:txBody>
      </p:sp>
      <p:sp>
        <p:nvSpPr>
          <p:cNvPr id="9" name="Text 7"/>
          <p:cNvSpPr/>
          <p:nvPr/>
        </p:nvSpPr>
        <p:spPr>
          <a:xfrm>
            <a:off x="5223986" y="5450562"/>
            <a:ext cx="4182308" cy="3175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Montserrat" pitchFamily="34" charset="0"/>
                <a:ea typeface="Montserrat" pitchFamily="34" charset="-122"/>
                <a:cs typeface="Montserrat" pitchFamily="34" charset="-120"/>
              </a:rPr>
              <a:t>Single AI worker output equivalent</a:t>
            </a:r>
            <a:endParaRPr lang="en-US" sz="1550" dirty="0"/>
          </a:p>
        </p:txBody>
      </p:sp>
      <p:sp>
        <p:nvSpPr>
          <p:cNvPr id="10" name="Text 8"/>
          <p:cNvSpPr/>
          <p:nvPr/>
        </p:nvSpPr>
        <p:spPr>
          <a:xfrm>
            <a:off x="9654302" y="4118372"/>
            <a:ext cx="4182308" cy="654963"/>
          </a:xfrm>
          <a:prstGeom prst="rect">
            <a:avLst/>
          </a:prstGeom>
          <a:noFill/>
          <a:ln/>
        </p:spPr>
        <p:txBody>
          <a:bodyPr wrap="none" lIns="0" tIns="0" rIns="0" bIns="0" rtlCol="0" anchor="t"/>
          <a:lstStyle/>
          <a:p>
            <a:pPr marL="0" indent="0" algn="ctr">
              <a:lnSpc>
                <a:spcPts val="5150"/>
              </a:lnSpc>
              <a:buNone/>
            </a:pPr>
            <a:r>
              <a:rPr lang="en-US" sz="5150" b="1" dirty="0">
                <a:solidFill>
                  <a:srgbClr val="FFFFFF"/>
                </a:solidFill>
                <a:latin typeface="Montserrat Bold" pitchFamily="34" charset="0"/>
                <a:ea typeface="Montserrat Bold" pitchFamily="34" charset="-122"/>
                <a:cs typeface="Montserrat Bold" pitchFamily="34" charset="-120"/>
              </a:rPr>
              <a:t>10-12%</a:t>
            </a:r>
            <a:endParaRPr lang="en-US" sz="5150" dirty="0"/>
          </a:p>
        </p:txBody>
      </p:sp>
      <p:sp>
        <p:nvSpPr>
          <p:cNvPr id="11" name="Text 9"/>
          <p:cNvSpPr/>
          <p:nvPr/>
        </p:nvSpPr>
        <p:spPr>
          <a:xfrm>
            <a:off x="10369748" y="5021342"/>
            <a:ext cx="2751415" cy="310158"/>
          </a:xfrm>
          <a:prstGeom prst="rect">
            <a:avLst/>
          </a:prstGeom>
          <a:noFill/>
          <a:ln/>
        </p:spPr>
        <p:txBody>
          <a:bodyPr wrap="none" lIns="0" tIns="0" rIns="0" bIns="0" rtlCol="0" anchor="t"/>
          <a:lstStyle/>
          <a:p>
            <a:pPr marL="0" indent="0" algn="ctr">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Peak Unemployment</a:t>
            </a:r>
            <a:endParaRPr lang="en-US" sz="1950" dirty="0"/>
          </a:p>
        </p:txBody>
      </p:sp>
      <p:sp>
        <p:nvSpPr>
          <p:cNvPr id="12" name="Text 10"/>
          <p:cNvSpPr/>
          <p:nvPr/>
        </p:nvSpPr>
        <p:spPr>
          <a:xfrm>
            <a:off x="9654302" y="5450562"/>
            <a:ext cx="4182308" cy="635079"/>
          </a:xfrm>
          <a:prstGeom prst="rect">
            <a:avLst/>
          </a:prstGeom>
          <a:noFill/>
          <a:ln/>
        </p:spPr>
        <p:txBody>
          <a:bodyPr wrap="square" lIns="0" tIns="0" rIns="0" bIns="0" rtlCol="0" anchor="t"/>
          <a:lstStyle/>
          <a:p>
            <a:pPr marL="0" indent="0" algn="ctr">
              <a:lnSpc>
                <a:spcPts val="2500"/>
              </a:lnSpc>
              <a:buNone/>
            </a:pPr>
            <a:r>
              <a:rPr lang="en-US" sz="1550" dirty="0">
                <a:solidFill>
                  <a:srgbClr val="FFFFFF"/>
                </a:solidFill>
                <a:latin typeface="Montserrat" pitchFamily="34" charset="0"/>
                <a:ea typeface="Montserrat" pitchFamily="34" charset="-122"/>
                <a:cs typeface="Montserrat" pitchFamily="34" charset="-120"/>
              </a:rPr>
              <a:t>Conservative projection if adoption accelerates</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621625" y="552212"/>
            <a:ext cx="5321022" cy="485537"/>
          </a:xfrm>
          <a:prstGeom prst="rect">
            <a:avLst/>
          </a:prstGeom>
          <a:noFill/>
          <a:ln/>
        </p:spPr>
        <p:txBody>
          <a:bodyPr wrap="none" lIns="0" tIns="0" rIns="0" bIns="0" rtlCol="0" anchor="t"/>
          <a:lstStyle/>
          <a:p>
            <a:pPr marL="0" indent="0" algn="l">
              <a:lnSpc>
                <a:spcPts val="3800"/>
              </a:lnSpc>
              <a:buNone/>
            </a:pPr>
            <a:r>
              <a:rPr lang="en-US" sz="3050" b="1" dirty="0">
                <a:solidFill>
                  <a:srgbClr val="FFFFFF"/>
                </a:solidFill>
                <a:latin typeface="Montserrat Bold" pitchFamily="34" charset="0"/>
                <a:ea typeface="Montserrat Bold" pitchFamily="34" charset="-122"/>
                <a:cs typeface="Montserrat Bold" pitchFamily="34" charset="-120"/>
              </a:rPr>
              <a:t>Australia's AI Vulnerability</a:t>
            </a:r>
            <a:endParaRPr lang="en-US" sz="3050" dirty="0"/>
          </a:p>
        </p:txBody>
      </p:sp>
      <p:sp>
        <p:nvSpPr>
          <p:cNvPr id="3" name="Text 1"/>
          <p:cNvSpPr/>
          <p:nvPr/>
        </p:nvSpPr>
        <p:spPr>
          <a:xfrm>
            <a:off x="621625" y="1348502"/>
            <a:ext cx="13387149" cy="248603"/>
          </a:xfrm>
          <a:prstGeom prst="rect">
            <a:avLst/>
          </a:prstGeom>
          <a:noFill/>
          <a:ln/>
        </p:spPr>
        <p:txBody>
          <a:bodyPr wrap="none" lIns="0" tIns="0" rIns="0" bIns="0" rtlCol="0" anchor="t"/>
          <a:lstStyle/>
          <a:p>
            <a:pPr marL="0" indent="0" algn="l">
              <a:lnSpc>
                <a:spcPts val="1950"/>
              </a:lnSpc>
              <a:buNone/>
            </a:pPr>
            <a:r>
              <a:rPr lang="en-US" sz="1200" dirty="0">
                <a:solidFill>
                  <a:srgbClr val="FFFFFF"/>
                </a:solidFill>
                <a:latin typeface="Montserrat" pitchFamily="34" charset="0"/>
                <a:ea typeface="Montserrat" pitchFamily="34" charset="-122"/>
                <a:cs typeface="Montserrat" pitchFamily="34" charset="-120"/>
              </a:rPr>
              <a:t>Australia's labour market is heavily concentrated in sectors AI attacks first: professional services, finance, admin, government, education, and healthcare administration.</a:t>
            </a:r>
            <a:endParaRPr lang="en-US" sz="1200" dirty="0"/>
          </a:p>
        </p:txBody>
      </p:sp>
      <p:sp>
        <p:nvSpPr>
          <p:cNvPr id="4" name="Shape 2"/>
          <p:cNvSpPr/>
          <p:nvPr/>
        </p:nvSpPr>
        <p:spPr>
          <a:xfrm>
            <a:off x="7303770" y="1771888"/>
            <a:ext cx="22860" cy="5905500"/>
          </a:xfrm>
          <a:prstGeom prst="roundRect">
            <a:avLst>
              <a:gd name="adj" fmla="val 285550"/>
            </a:avLst>
          </a:prstGeom>
          <a:solidFill>
            <a:srgbClr val="36931F"/>
          </a:solidFill>
          <a:ln/>
        </p:spPr>
        <p:txBody>
          <a:bodyPr/>
          <a:lstStyle/>
          <a:p>
            <a:endParaRPr lang="en-AU"/>
          </a:p>
        </p:txBody>
      </p:sp>
      <p:sp>
        <p:nvSpPr>
          <p:cNvPr id="5" name="Shape 3"/>
          <p:cNvSpPr/>
          <p:nvPr/>
        </p:nvSpPr>
        <p:spPr>
          <a:xfrm>
            <a:off x="598765" y="1771888"/>
            <a:ext cx="6693575" cy="932498"/>
          </a:xfrm>
          <a:prstGeom prst="roundRect">
            <a:avLst>
              <a:gd name="adj" fmla="val 7000"/>
            </a:avLst>
          </a:prstGeom>
          <a:solidFill>
            <a:srgbClr val="1D7A06"/>
          </a:solidFill>
          <a:ln w="7620">
            <a:solidFill>
              <a:srgbClr val="36931F"/>
            </a:solidFill>
            <a:prstDash val="solid"/>
          </a:ln>
        </p:spPr>
        <p:txBody>
          <a:bodyPr/>
          <a:lstStyle/>
          <a:p>
            <a:endParaRPr lang="en-AU"/>
          </a:p>
        </p:txBody>
      </p:sp>
      <p:sp>
        <p:nvSpPr>
          <p:cNvPr id="6" name="Text 4"/>
          <p:cNvSpPr/>
          <p:nvPr/>
        </p:nvSpPr>
        <p:spPr>
          <a:xfrm>
            <a:off x="5050155" y="1934885"/>
            <a:ext cx="2086808" cy="242888"/>
          </a:xfrm>
          <a:prstGeom prst="rect">
            <a:avLst/>
          </a:prstGeom>
          <a:noFill/>
          <a:ln/>
        </p:spPr>
        <p:txBody>
          <a:bodyPr wrap="none" lIns="0" tIns="0" rIns="0" bIns="0" rtlCol="0" anchor="t"/>
          <a:lstStyle/>
          <a:p>
            <a:pPr marL="0" indent="0" algn="r">
              <a:lnSpc>
                <a:spcPts val="1900"/>
              </a:lnSpc>
              <a:buNone/>
            </a:pPr>
            <a:r>
              <a:rPr lang="en-US" sz="1500" b="1" dirty="0">
                <a:solidFill>
                  <a:srgbClr val="FFFFFF"/>
                </a:solidFill>
                <a:latin typeface="Montserrat Bold" pitchFamily="34" charset="0"/>
                <a:ea typeface="Montserrat Bold" pitchFamily="34" charset="-122"/>
                <a:cs typeface="Montserrat Bold" pitchFamily="34" charset="-120"/>
              </a:rPr>
              <a:t>Income Tax Collapse</a:t>
            </a:r>
            <a:endParaRPr lang="en-US" sz="1500" dirty="0"/>
          </a:p>
        </p:txBody>
      </p:sp>
      <p:sp>
        <p:nvSpPr>
          <p:cNvPr id="7" name="Text 5"/>
          <p:cNvSpPr/>
          <p:nvPr/>
        </p:nvSpPr>
        <p:spPr>
          <a:xfrm>
            <a:off x="761762" y="2270998"/>
            <a:ext cx="6375202" cy="248603"/>
          </a:xfrm>
          <a:prstGeom prst="rect">
            <a:avLst/>
          </a:prstGeom>
          <a:noFill/>
          <a:ln/>
        </p:spPr>
        <p:txBody>
          <a:bodyPr wrap="none" lIns="0" tIns="0" rIns="0" bIns="0" rtlCol="0" anchor="t"/>
          <a:lstStyle/>
          <a:p>
            <a:pPr marL="0" indent="0" algn="r">
              <a:lnSpc>
                <a:spcPts val="1950"/>
              </a:lnSpc>
              <a:buNone/>
            </a:pPr>
            <a:r>
              <a:rPr lang="en-US" sz="1200" dirty="0">
                <a:solidFill>
                  <a:srgbClr val="FFFFFF"/>
                </a:solidFill>
                <a:latin typeface="Montserrat" pitchFamily="34" charset="0"/>
                <a:ea typeface="Montserrat" pitchFamily="34" charset="-122"/>
                <a:cs typeface="Montserrat" pitchFamily="34" charset="-120"/>
              </a:rPr>
              <a:t>Australia relies on income tax far more heavily than other OECD members</a:t>
            </a:r>
            <a:endParaRPr lang="en-US" sz="1200" dirty="0"/>
          </a:p>
        </p:txBody>
      </p:sp>
      <p:sp>
        <p:nvSpPr>
          <p:cNvPr id="8" name="Shape 6"/>
          <p:cNvSpPr/>
          <p:nvPr/>
        </p:nvSpPr>
        <p:spPr>
          <a:xfrm>
            <a:off x="7338060" y="3015139"/>
            <a:ext cx="6693575" cy="932498"/>
          </a:xfrm>
          <a:prstGeom prst="rect">
            <a:avLst/>
          </a:prstGeom>
          <a:solidFill>
            <a:srgbClr val="1D7A06"/>
          </a:solidFill>
          <a:ln w="7620">
            <a:solidFill>
              <a:srgbClr val="36931F"/>
            </a:solidFill>
            <a:prstDash val="solid"/>
          </a:ln>
        </p:spPr>
        <p:txBody>
          <a:bodyPr/>
          <a:lstStyle/>
          <a:p>
            <a:endParaRPr lang="en-AU"/>
          </a:p>
        </p:txBody>
      </p:sp>
      <p:sp>
        <p:nvSpPr>
          <p:cNvPr id="9" name="Text 7"/>
          <p:cNvSpPr/>
          <p:nvPr/>
        </p:nvSpPr>
        <p:spPr>
          <a:xfrm>
            <a:off x="7493437" y="3178135"/>
            <a:ext cx="2279213" cy="242888"/>
          </a:xfrm>
          <a:prstGeom prst="rect">
            <a:avLst/>
          </a:prstGeom>
          <a:noFill/>
          <a:ln/>
        </p:spPr>
        <p:txBody>
          <a:bodyPr wrap="none" lIns="0" tIns="0" rIns="0" bIns="0" rtlCol="0" anchor="t"/>
          <a:lstStyle/>
          <a:p>
            <a:pPr marL="0" indent="0" algn="l">
              <a:lnSpc>
                <a:spcPts val="1900"/>
              </a:lnSpc>
              <a:buNone/>
            </a:pPr>
            <a:r>
              <a:rPr lang="en-US" sz="1500" b="1" dirty="0">
                <a:solidFill>
                  <a:srgbClr val="FFFFFF"/>
                </a:solidFill>
                <a:latin typeface="Montserrat Bold" pitchFamily="34" charset="0"/>
                <a:ea typeface="Montserrat Bold" pitchFamily="34" charset="-122"/>
                <a:cs typeface="Montserrat Bold" pitchFamily="34" charset="-120"/>
              </a:rPr>
              <a:t>Corporate Polarization</a:t>
            </a:r>
            <a:endParaRPr lang="en-US" sz="1500" dirty="0"/>
          </a:p>
        </p:txBody>
      </p:sp>
      <p:sp>
        <p:nvSpPr>
          <p:cNvPr id="10" name="Text 8"/>
          <p:cNvSpPr/>
          <p:nvPr/>
        </p:nvSpPr>
        <p:spPr>
          <a:xfrm>
            <a:off x="7493437" y="3514249"/>
            <a:ext cx="6375202" cy="248603"/>
          </a:xfrm>
          <a:prstGeom prst="rect">
            <a:avLst/>
          </a:prstGeom>
          <a:noFill/>
          <a:ln/>
        </p:spPr>
        <p:txBody>
          <a:bodyPr wrap="none" lIns="0" tIns="0" rIns="0" bIns="0" rtlCol="0" anchor="t"/>
          <a:lstStyle/>
          <a:p>
            <a:pPr marL="0" indent="0" algn="l">
              <a:lnSpc>
                <a:spcPts val="1950"/>
              </a:lnSpc>
              <a:buNone/>
            </a:pPr>
            <a:r>
              <a:rPr lang="en-US" sz="1200" dirty="0">
                <a:solidFill>
                  <a:srgbClr val="FFFFFF"/>
                </a:solidFill>
                <a:latin typeface="Montserrat" pitchFamily="34" charset="0"/>
                <a:ea typeface="Montserrat" pitchFamily="34" charset="-122"/>
                <a:cs typeface="Montserrat" pitchFamily="34" charset="-120"/>
              </a:rPr>
              <a:t>AI-enabled firms explode; labour-heavy firms die</a:t>
            </a:r>
            <a:endParaRPr lang="en-US" sz="1200" dirty="0"/>
          </a:p>
        </p:txBody>
      </p:sp>
      <p:sp>
        <p:nvSpPr>
          <p:cNvPr id="11" name="Shape 9"/>
          <p:cNvSpPr/>
          <p:nvPr/>
        </p:nvSpPr>
        <p:spPr>
          <a:xfrm>
            <a:off x="598765" y="4258389"/>
            <a:ext cx="6693575" cy="932498"/>
          </a:xfrm>
          <a:prstGeom prst="roundRect">
            <a:avLst>
              <a:gd name="adj" fmla="val 7000"/>
            </a:avLst>
          </a:prstGeom>
          <a:solidFill>
            <a:srgbClr val="1D7A06"/>
          </a:solidFill>
          <a:ln w="7620">
            <a:solidFill>
              <a:srgbClr val="36931F"/>
            </a:solidFill>
            <a:prstDash val="solid"/>
          </a:ln>
        </p:spPr>
        <p:txBody>
          <a:bodyPr/>
          <a:lstStyle/>
          <a:p>
            <a:endParaRPr lang="en-AU"/>
          </a:p>
        </p:txBody>
      </p:sp>
      <p:sp>
        <p:nvSpPr>
          <p:cNvPr id="12" name="Text 10"/>
          <p:cNvSpPr/>
          <p:nvPr/>
        </p:nvSpPr>
        <p:spPr>
          <a:xfrm>
            <a:off x="5194221" y="4421386"/>
            <a:ext cx="1942743" cy="242888"/>
          </a:xfrm>
          <a:prstGeom prst="rect">
            <a:avLst/>
          </a:prstGeom>
          <a:noFill/>
          <a:ln/>
        </p:spPr>
        <p:txBody>
          <a:bodyPr wrap="none" lIns="0" tIns="0" rIns="0" bIns="0" rtlCol="0" anchor="t"/>
          <a:lstStyle/>
          <a:p>
            <a:pPr marL="0" indent="0" algn="r">
              <a:lnSpc>
                <a:spcPts val="1900"/>
              </a:lnSpc>
              <a:buNone/>
            </a:pPr>
            <a:r>
              <a:rPr lang="en-US" sz="1500" b="1" dirty="0">
                <a:solidFill>
                  <a:srgbClr val="FFFFFF"/>
                </a:solidFill>
                <a:latin typeface="Montserrat Bold" pitchFamily="34" charset="0"/>
                <a:ea typeface="Montserrat Bold" pitchFamily="34" charset="-122"/>
                <a:cs typeface="Montserrat Bold" pitchFamily="34" charset="-120"/>
              </a:rPr>
              <a:t>Wage Suppression</a:t>
            </a:r>
            <a:endParaRPr lang="en-US" sz="1500" dirty="0"/>
          </a:p>
        </p:txBody>
      </p:sp>
      <p:sp>
        <p:nvSpPr>
          <p:cNvPr id="13" name="Text 11"/>
          <p:cNvSpPr/>
          <p:nvPr/>
        </p:nvSpPr>
        <p:spPr>
          <a:xfrm>
            <a:off x="761762" y="4757499"/>
            <a:ext cx="6375202" cy="248603"/>
          </a:xfrm>
          <a:prstGeom prst="rect">
            <a:avLst/>
          </a:prstGeom>
          <a:noFill/>
          <a:ln/>
        </p:spPr>
        <p:txBody>
          <a:bodyPr wrap="none" lIns="0" tIns="0" rIns="0" bIns="0" rtlCol="0" anchor="t"/>
          <a:lstStyle/>
          <a:p>
            <a:pPr marL="0" indent="0" algn="r">
              <a:lnSpc>
                <a:spcPts val="1950"/>
              </a:lnSpc>
              <a:buNone/>
            </a:pPr>
            <a:r>
              <a:rPr lang="en-US" sz="1200" dirty="0">
                <a:solidFill>
                  <a:srgbClr val="FFFFFF"/>
                </a:solidFill>
                <a:latin typeface="Montserrat" pitchFamily="34" charset="0"/>
                <a:ea typeface="Montserrat" pitchFamily="34" charset="-122"/>
                <a:cs typeface="Montserrat" pitchFamily="34" charset="-120"/>
              </a:rPr>
              <a:t>AI caps wage increases for white-collar professionals</a:t>
            </a:r>
            <a:endParaRPr lang="en-US" sz="1200" dirty="0"/>
          </a:p>
        </p:txBody>
      </p:sp>
      <p:sp>
        <p:nvSpPr>
          <p:cNvPr id="14" name="Shape 12"/>
          <p:cNvSpPr/>
          <p:nvPr/>
        </p:nvSpPr>
        <p:spPr>
          <a:xfrm>
            <a:off x="7338060" y="5501640"/>
            <a:ext cx="6693575" cy="932498"/>
          </a:xfrm>
          <a:prstGeom prst="rect">
            <a:avLst/>
          </a:prstGeom>
          <a:solidFill>
            <a:srgbClr val="1D7A06"/>
          </a:solidFill>
          <a:ln w="7620">
            <a:solidFill>
              <a:srgbClr val="36931F"/>
            </a:solidFill>
            <a:prstDash val="solid"/>
          </a:ln>
        </p:spPr>
        <p:txBody>
          <a:bodyPr/>
          <a:lstStyle/>
          <a:p>
            <a:endParaRPr lang="en-AU"/>
          </a:p>
        </p:txBody>
      </p:sp>
      <p:sp>
        <p:nvSpPr>
          <p:cNvPr id="15" name="Text 13"/>
          <p:cNvSpPr/>
          <p:nvPr/>
        </p:nvSpPr>
        <p:spPr>
          <a:xfrm>
            <a:off x="7493437" y="5664637"/>
            <a:ext cx="1942743" cy="242888"/>
          </a:xfrm>
          <a:prstGeom prst="rect">
            <a:avLst/>
          </a:prstGeom>
          <a:noFill/>
          <a:ln/>
        </p:spPr>
        <p:txBody>
          <a:bodyPr wrap="none" lIns="0" tIns="0" rIns="0" bIns="0" rtlCol="0" anchor="t"/>
          <a:lstStyle/>
          <a:p>
            <a:pPr marL="0" indent="0" algn="l">
              <a:lnSpc>
                <a:spcPts val="1900"/>
              </a:lnSpc>
              <a:buNone/>
            </a:pPr>
            <a:r>
              <a:rPr lang="en-US" sz="1500" b="1" dirty="0">
                <a:solidFill>
                  <a:srgbClr val="FFFFFF"/>
                </a:solidFill>
                <a:latin typeface="Montserrat Bold" pitchFamily="34" charset="0"/>
                <a:ea typeface="Montserrat Bold" pitchFamily="34" charset="-122"/>
                <a:cs typeface="Montserrat Bold" pitchFamily="34" charset="-120"/>
              </a:rPr>
              <a:t>Consumption Drop</a:t>
            </a:r>
            <a:endParaRPr lang="en-US" sz="1500" dirty="0"/>
          </a:p>
        </p:txBody>
      </p:sp>
      <p:sp>
        <p:nvSpPr>
          <p:cNvPr id="16" name="Text 14"/>
          <p:cNvSpPr/>
          <p:nvPr/>
        </p:nvSpPr>
        <p:spPr>
          <a:xfrm>
            <a:off x="7493437" y="6000750"/>
            <a:ext cx="6375202" cy="248603"/>
          </a:xfrm>
          <a:prstGeom prst="rect">
            <a:avLst/>
          </a:prstGeom>
          <a:noFill/>
          <a:ln/>
        </p:spPr>
        <p:txBody>
          <a:bodyPr wrap="none" lIns="0" tIns="0" rIns="0" bIns="0" rtlCol="0" anchor="t"/>
          <a:lstStyle/>
          <a:p>
            <a:pPr marL="0" indent="0" algn="l">
              <a:lnSpc>
                <a:spcPts val="1950"/>
              </a:lnSpc>
              <a:buNone/>
            </a:pPr>
            <a:r>
              <a:rPr lang="en-US" sz="1200" dirty="0">
                <a:solidFill>
                  <a:srgbClr val="FFFFFF"/>
                </a:solidFill>
                <a:latin typeface="Montserrat" pitchFamily="34" charset="0"/>
                <a:ea typeface="Montserrat" pitchFamily="34" charset="-122"/>
                <a:cs typeface="Montserrat" pitchFamily="34" charset="-120"/>
              </a:rPr>
              <a:t>People earn less but still pay more for essentials</a:t>
            </a:r>
            <a:endParaRPr lang="en-US" sz="1200" dirty="0"/>
          </a:p>
        </p:txBody>
      </p:sp>
      <p:sp>
        <p:nvSpPr>
          <p:cNvPr id="17" name="Shape 15"/>
          <p:cNvSpPr/>
          <p:nvPr/>
        </p:nvSpPr>
        <p:spPr>
          <a:xfrm>
            <a:off x="598765" y="6744891"/>
            <a:ext cx="6693575" cy="932498"/>
          </a:xfrm>
          <a:prstGeom prst="roundRect">
            <a:avLst>
              <a:gd name="adj" fmla="val 7000"/>
            </a:avLst>
          </a:prstGeom>
          <a:solidFill>
            <a:srgbClr val="1D7A06"/>
          </a:solidFill>
          <a:ln w="7620">
            <a:solidFill>
              <a:srgbClr val="36931F"/>
            </a:solidFill>
            <a:prstDash val="solid"/>
          </a:ln>
        </p:spPr>
        <p:txBody>
          <a:bodyPr/>
          <a:lstStyle/>
          <a:p>
            <a:endParaRPr lang="en-AU"/>
          </a:p>
        </p:txBody>
      </p:sp>
      <p:sp>
        <p:nvSpPr>
          <p:cNvPr id="18" name="Text 16"/>
          <p:cNvSpPr/>
          <p:nvPr/>
        </p:nvSpPr>
        <p:spPr>
          <a:xfrm>
            <a:off x="5073610" y="6907887"/>
            <a:ext cx="2063353" cy="242888"/>
          </a:xfrm>
          <a:prstGeom prst="rect">
            <a:avLst/>
          </a:prstGeom>
          <a:noFill/>
          <a:ln/>
        </p:spPr>
        <p:txBody>
          <a:bodyPr wrap="none" lIns="0" tIns="0" rIns="0" bIns="0" rtlCol="0" anchor="t"/>
          <a:lstStyle/>
          <a:p>
            <a:pPr marL="0" indent="0" algn="r">
              <a:lnSpc>
                <a:spcPts val="1900"/>
              </a:lnSpc>
              <a:buNone/>
            </a:pPr>
            <a:r>
              <a:rPr lang="en-US" sz="1500" b="1" dirty="0">
                <a:solidFill>
                  <a:srgbClr val="FFFFFF"/>
                </a:solidFill>
                <a:latin typeface="Montserrat Bold" pitchFamily="34" charset="0"/>
                <a:ea typeface="Montserrat Bold" pitchFamily="34" charset="-122"/>
                <a:cs typeface="Montserrat Bold" pitchFamily="34" charset="-120"/>
              </a:rPr>
              <a:t>Inequality Explosion</a:t>
            </a:r>
            <a:endParaRPr lang="en-US" sz="1500" dirty="0"/>
          </a:p>
        </p:txBody>
      </p:sp>
      <p:sp>
        <p:nvSpPr>
          <p:cNvPr id="19" name="Text 17"/>
          <p:cNvSpPr/>
          <p:nvPr/>
        </p:nvSpPr>
        <p:spPr>
          <a:xfrm>
            <a:off x="761762" y="7244001"/>
            <a:ext cx="6375202" cy="248603"/>
          </a:xfrm>
          <a:prstGeom prst="rect">
            <a:avLst/>
          </a:prstGeom>
          <a:noFill/>
          <a:ln/>
        </p:spPr>
        <p:txBody>
          <a:bodyPr wrap="none" lIns="0" tIns="0" rIns="0" bIns="0" rtlCol="0" anchor="t"/>
          <a:lstStyle/>
          <a:p>
            <a:pPr marL="0" indent="0" algn="r">
              <a:lnSpc>
                <a:spcPts val="1950"/>
              </a:lnSpc>
              <a:buNone/>
            </a:pPr>
            <a:r>
              <a:rPr lang="en-US" sz="1200" dirty="0">
                <a:solidFill>
                  <a:srgbClr val="FFFFFF"/>
                </a:solidFill>
                <a:latin typeface="Montserrat" pitchFamily="34" charset="0"/>
                <a:ea typeface="Montserrat" pitchFamily="34" charset="-122"/>
                <a:cs typeface="Montserrat" pitchFamily="34" charset="-120"/>
              </a:rPr>
              <a:t>AI winners get extremely rich; everyone else stagnates</a:t>
            </a:r>
            <a:endParaRPr lang="en-US"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733193"/>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Wave 3: China No Longer Saves Australia</a:t>
            </a:r>
            <a:endParaRPr lang="en-US" sz="3900" dirty="0"/>
          </a:p>
        </p:txBody>
      </p:sp>
      <p:sp>
        <p:nvSpPr>
          <p:cNvPr id="4" name="Text 1"/>
          <p:cNvSpPr/>
          <p:nvPr/>
        </p:nvSpPr>
        <p:spPr>
          <a:xfrm>
            <a:off x="793790" y="3271004"/>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In 2008-2012, China's massive stimulus kept Australia out of recession. That world is gone. China's property collapse is now structural, not cyclical.</a:t>
            </a:r>
            <a:endParaRPr lang="en-US" sz="155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790" y="4154091"/>
            <a:ext cx="198358" cy="198358"/>
          </a:xfrm>
          <a:prstGeom prst="rect">
            <a:avLst/>
          </a:prstGeom>
        </p:spPr>
      </p:pic>
      <p:sp>
        <p:nvSpPr>
          <p:cNvPr id="6" name="Shape 2"/>
          <p:cNvSpPr/>
          <p:nvPr/>
        </p:nvSpPr>
        <p:spPr>
          <a:xfrm>
            <a:off x="793790" y="4443651"/>
            <a:ext cx="3679031" cy="22860"/>
          </a:xfrm>
          <a:prstGeom prst="rect">
            <a:avLst/>
          </a:prstGeom>
          <a:solidFill>
            <a:srgbClr val="34D80A"/>
          </a:solidFill>
          <a:ln/>
        </p:spPr>
        <p:txBody>
          <a:bodyPr/>
          <a:lstStyle/>
          <a:p>
            <a:endParaRPr lang="en-AU"/>
          </a:p>
        </p:txBody>
      </p:sp>
      <p:sp>
        <p:nvSpPr>
          <p:cNvPr id="7" name="Text 3"/>
          <p:cNvSpPr/>
          <p:nvPr/>
        </p:nvSpPr>
        <p:spPr>
          <a:xfrm>
            <a:off x="793790" y="4588550"/>
            <a:ext cx="367903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25% of Chinese GDP was property-related — developers have collapsed</a:t>
            </a:r>
            <a:endParaRPr lang="en-US" sz="1550" dirty="0"/>
          </a:p>
        </p:txBody>
      </p:sp>
      <p:pic>
        <p:nvPicPr>
          <p:cNvPr id="8"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71179" y="4154091"/>
            <a:ext cx="198358" cy="198358"/>
          </a:xfrm>
          <a:prstGeom prst="rect">
            <a:avLst/>
          </a:prstGeom>
        </p:spPr>
      </p:pic>
      <p:sp>
        <p:nvSpPr>
          <p:cNvPr id="9" name="Shape 4"/>
          <p:cNvSpPr/>
          <p:nvPr/>
        </p:nvSpPr>
        <p:spPr>
          <a:xfrm>
            <a:off x="4671179" y="4443651"/>
            <a:ext cx="3679031" cy="22860"/>
          </a:xfrm>
          <a:prstGeom prst="rect">
            <a:avLst/>
          </a:prstGeom>
          <a:solidFill>
            <a:srgbClr val="34D80A"/>
          </a:solidFill>
          <a:ln/>
        </p:spPr>
        <p:txBody>
          <a:bodyPr/>
          <a:lstStyle/>
          <a:p>
            <a:endParaRPr lang="en-AU"/>
          </a:p>
        </p:txBody>
      </p:sp>
      <p:sp>
        <p:nvSpPr>
          <p:cNvPr id="10" name="Text 5"/>
          <p:cNvSpPr/>
          <p:nvPr/>
        </p:nvSpPr>
        <p:spPr>
          <a:xfrm>
            <a:off x="4671179" y="4588550"/>
            <a:ext cx="367903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Population decline accelerates with new apartments sitting empty</a:t>
            </a:r>
            <a:endParaRPr lang="en-US" sz="1550" dirty="0"/>
          </a:p>
        </p:txBody>
      </p:sp>
      <p:pic>
        <p:nvPicPr>
          <p:cNvPr id="11"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3790" y="5595580"/>
            <a:ext cx="198358" cy="198358"/>
          </a:xfrm>
          <a:prstGeom prst="rect">
            <a:avLst/>
          </a:prstGeom>
        </p:spPr>
      </p:pic>
      <p:sp>
        <p:nvSpPr>
          <p:cNvPr id="12" name="Shape 6"/>
          <p:cNvSpPr/>
          <p:nvPr/>
        </p:nvSpPr>
        <p:spPr>
          <a:xfrm>
            <a:off x="793790" y="5885140"/>
            <a:ext cx="7556421" cy="22860"/>
          </a:xfrm>
          <a:prstGeom prst="rect">
            <a:avLst/>
          </a:prstGeom>
          <a:solidFill>
            <a:srgbClr val="34D80A"/>
          </a:solidFill>
          <a:ln/>
        </p:spPr>
        <p:txBody>
          <a:bodyPr/>
          <a:lstStyle/>
          <a:p>
            <a:endParaRPr lang="en-AU"/>
          </a:p>
        </p:txBody>
      </p:sp>
      <p:sp>
        <p:nvSpPr>
          <p:cNvPr id="13" name="Text 7"/>
          <p:cNvSpPr/>
          <p:nvPr/>
        </p:nvSpPr>
        <p:spPr>
          <a:xfrm>
            <a:off x="793790" y="6030039"/>
            <a:ext cx="755642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Beijing has accepted lower growth as the new norm</a:t>
            </a:r>
            <a:endParaRPr lang="en-US" sz="15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1826538"/>
            <a:ext cx="5578078"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The Simandou Threat</a:t>
            </a:r>
            <a:endParaRPr lang="en-US" sz="3900" dirty="0"/>
          </a:p>
        </p:txBody>
      </p:sp>
      <p:sp>
        <p:nvSpPr>
          <p:cNvPr id="3" name="Text 1"/>
          <p:cNvSpPr/>
          <p:nvPr/>
        </p:nvSpPr>
        <p:spPr>
          <a:xfrm>
            <a:off x="1091446" y="3066693"/>
            <a:ext cx="12745164"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China is directly financing, owning, and building the Simandou iron ore mega-development in Guinea. Production expected 2025-2026. Capacity: </a:t>
            </a:r>
            <a:r>
              <a:rPr lang="en-US" sz="1550" b="1" dirty="0">
                <a:solidFill>
                  <a:srgbClr val="FFFFFF"/>
                </a:solidFill>
                <a:latin typeface="Montserrat" pitchFamily="34" charset="0"/>
                <a:ea typeface="Montserrat" pitchFamily="34" charset="-122"/>
                <a:cs typeface="Montserrat" pitchFamily="34" charset="-120"/>
              </a:rPr>
              <a:t>200+ million tonnes annually</a:t>
            </a:r>
            <a:r>
              <a:rPr lang="en-US" sz="1550" dirty="0">
                <a:solidFill>
                  <a:srgbClr val="FFFFFF"/>
                </a:solidFill>
                <a:latin typeface="Montserrat" pitchFamily="34" charset="0"/>
                <a:ea typeface="Montserrat" pitchFamily="34" charset="-122"/>
                <a:cs typeface="Montserrat" pitchFamily="34" charset="-120"/>
              </a:rPr>
              <a:t> — a direct competitor to the Pilbara.</a:t>
            </a:r>
            <a:endParaRPr lang="en-US" sz="1550" dirty="0"/>
          </a:p>
        </p:txBody>
      </p:sp>
      <p:sp>
        <p:nvSpPr>
          <p:cNvPr id="4" name="Shape 2"/>
          <p:cNvSpPr/>
          <p:nvPr/>
        </p:nvSpPr>
        <p:spPr>
          <a:xfrm>
            <a:off x="793790" y="2843451"/>
            <a:ext cx="22860" cy="1081564"/>
          </a:xfrm>
          <a:prstGeom prst="rect">
            <a:avLst/>
          </a:prstGeom>
          <a:solidFill>
            <a:srgbClr val="34D80A"/>
          </a:solidFill>
          <a:ln/>
        </p:spPr>
        <p:txBody>
          <a:bodyPr/>
          <a:lstStyle/>
          <a:p>
            <a:endParaRPr lang="en-AU"/>
          </a:p>
        </p:txBody>
      </p:sp>
      <p:pic>
        <p:nvPicPr>
          <p:cNvPr id="5" name="Image 0" descr="preencoded.png"/>
          <p:cNvPicPr>
            <a:picLocks noChangeAspect="1"/>
          </p:cNvPicPr>
          <p:nvPr/>
        </p:nvPicPr>
        <p:blipFill>
          <a:blip r:embed="rId3"/>
          <a:stretch>
            <a:fillRect/>
          </a:stretch>
        </p:blipFill>
        <p:spPr>
          <a:xfrm>
            <a:off x="793790" y="4148257"/>
            <a:ext cx="4347567" cy="793790"/>
          </a:xfrm>
          <a:prstGeom prst="rect">
            <a:avLst/>
          </a:prstGeom>
        </p:spPr>
      </p:pic>
      <p:sp>
        <p:nvSpPr>
          <p:cNvPr id="6" name="Text 3"/>
          <p:cNvSpPr/>
          <p:nvPr/>
        </p:nvSpPr>
        <p:spPr>
          <a:xfrm>
            <a:off x="992148" y="514040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Lower Prices</a:t>
            </a:r>
            <a:endParaRPr lang="en-US" sz="1950" dirty="0"/>
          </a:p>
        </p:txBody>
      </p:sp>
      <p:sp>
        <p:nvSpPr>
          <p:cNvPr id="7" name="Text 4"/>
          <p:cNvSpPr/>
          <p:nvPr/>
        </p:nvSpPr>
        <p:spPr>
          <a:xfrm>
            <a:off x="992148" y="5569625"/>
            <a:ext cx="395085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Iron ore prices fall, reducing tax revenue</a:t>
            </a:r>
            <a:endParaRPr lang="en-US" sz="1550" dirty="0"/>
          </a:p>
        </p:txBody>
      </p:sp>
      <p:pic>
        <p:nvPicPr>
          <p:cNvPr id="8" name="Image 1" descr="preencoded.png"/>
          <p:cNvPicPr>
            <a:picLocks noChangeAspect="1"/>
          </p:cNvPicPr>
          <p:nvPr/>
        </p:nvPicPr>
        <p:blipFill>
          <a:blip r:embed="rId4"/>
          <a:stretch>
            <a:fillRect/>
          </a:stretch>
        </p:blipFill>
        <p:spPr>
          <a:xfrm>
            <a:off x="5141357" y="4148257"/>
            <a:ext cx="4347567" cy="793790"/>
          </a:xfrm>
          <a:prstGeom prst="rect">
            <a:avLst/>
          </a:prstGeom>
        </p:spPr>
      </p:pic>
      <p:sp>
        <p:nvSpPr>
          <p:cNvPr id="9" name="Text 5"/>
          <p:cNvSpPr/>
          <p:nvPr/>
        </p:nvSpPr>
        <p:spPr>
          <a:xfrm>
            <a:off x="5339715" y="514040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Employment Hit</a:t>
            </a:r>
            <a:endParaRPr lang="en-US" sz="1950" dirty="0"/>
          </a:p>
        </p:txBody>
      </p:sp>
      <p:sp>
        <p:nvSpPr>
          <p:cNvPr id="10" name="Text 6"/>
          <p:cNvSpPr/>
          <p:nvPr/>
        </p:nvSpPr>
        <p:spPr>
          <a:xfrm>
            <a:off x="5339715" y="5569625"/>
            <a:ext cx="395085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Mining boom employment reduced</a:t>
            </a:r>
            <a:endParaRPr lang="en-US" sz="1550" dirty="0"/>
          </a:p>
        </p:txBody>
      </p:sp>
      <p:pic>
        <p:nvPicPr>
          <p:cNvPr id="11" name="Image 2" descr="preencoded.png"/>
          <p:cNvPicPr>
            <a:picLocks noChangeAspect="1"/>
          </p:cNvPicPr>
          <p:nvPr/>
        </p:nvPicPr>
        <p:blipFill>
          <a:blip r:embed="rId5"/>
          <a:stretch>
            <a:fillRect/>
          </a:stretch>
        </p:blipFill>
        <p:spPr>
          <a:xfrm>
            <a:off x="9488924" y="4148257"/>
            <a:ext cx="4347567" cy="793790"/>
          </a:xfrm>
          <a:prstGeom prst="rect">
            <a:avLst/>
          </a:prstGeom>
        </p:spPr>
      </p:pic>
      <p:sp>
        <p:nvSpPr>
          <p:cNvPr id="12" name="Text 7"/>
          <p:cNvSpPr/>
          <p:nvPr/>
        </p:nvSpPr>
        <p:spPr>
          <a:xfrm>
            <a:off x="9687282" y="514040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Budget Crisis</a:t>
            </a:r>
            <a:endParaRPr lang="en-US" sz="1950" dirty="0"/>
          </a:p>
        </p:txBody>
      </p:sp>
      <p:sp>
        <p:nvSpPr>
          <p:cNvPr id="13" name="Text 8"/>
          <p:cNvSpPr/>
          <p:nvPr/>
        </p:nvSpPr>
        <p:spPr>
          <a:xfrm>
            <a:off x="9687282" y="5569625"/>
            <a:ext cx="395085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WA royalties hit, deficits widen</a:t>
            </a:r>
            <a:endParaRPr lang="en-US" sz="15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174915"/>
            <a:ext cx="714494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Wave 4: The Fiscal Tsunami</a:t>
            </a:r>
            <a:endParaRPr lang="en-US" sz="3900" dirty="0"/>
          </a:p>
        </p:txBody>
      </p:sp>
      <p:sp>
        <p:nvSpPr>
          <p:cNvPr id="4" name="Text 1"/>
          <p:cNvSpPr/>
          <p:nvPr/>
        </p:nvSpPr>
        <p:spPr>
          <a:xfrm>
            <a:off x="793790" y="3092648"/>
            <a:ext cx="7556421" cy="1711642"/>
          </a:xfrm>
          <a:prstGeom prst="rect">
            <a:avLst/>
          </a:prstGeom>
          <a:noFill/>
          <a:ln/>
        </p:spPr>
        <p:txBody>
          <a:bodyPr wrap="square" lIns="0" tIns="0" rIns="0" bIns="0" rtlCol="0" anchor="t"/>
          <a:lstStyle/>
          <a:p>
            <a:pPr marL="0" indent="0" algn="l">
              <a:lnSpc>
                <a:spcPts val="6700"/>
              </a:lnSpc>
              <a:buNone/>
            </a:pPr>
            <a:r>
              <a:rPr lang="en-US" sz="5350" b="1" dirty="0">
                <a:solidFill>
                  <a:srgbClr val="FFFFFF"/>
                </a:solidFill>
                <a:latin typeface="Montserrat Bold" pitchFamily="34" charset="0"/>
                <a:ea typeface="Montserrat Bold" pitchFamily="34" charset="-122"/>
                <a:cs typeface="Montserrat Bold" pitchFamily="34" charset="-120"/>
              </a:rPr>
              <a:t>NDIS + Ageing Boomers</a:t>
            </a:r>
            <a:endParaRPr lang="en-US" sz="5350" dirty="0"/>
          </a:p>
        </p:txBody>
      </p:sp>
      <p:sp>
        <p:nvSpPr>
          <p:cNvPr id="5" name="Text 2"/>
          <p:cNvSpPr/>
          <p:nvPr/>
        </p:nvSpPr>
        <p:spPr>
          <a:xfrm>
            <a:off x="793790" y="5101947"/>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This is the wave few Australians understand — but Treasury understands it all too well. NDIS is now larger than Medicare, growing faster than forecast, projected to hit $100 billion annually within 8-10 years.</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1370409"/>
            <a:ext cx="6351627"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The NDIS Cost Explosion</a:t>
            </a:r>
            <a:endParaRPr lang="en-US" sz="3900" dirty="0"/>
          </a:p>
        </p:txBody>
      </p:sp>
      <p:sp>
        <p:nvSpPr>
          <p:cNvPr id="3" name="Shape 1"/>
          <p:cNvSpPr/>
          <p:nvPr/>
        </p:nvSpPr>
        <p:spPr>
          <a:xfrm>
            <a:off x="793790" y="2387322"/>
            <a:ext cx="1304211" cy="706874"/>
          </a:xfrm>
          <a:prstGeom prst="roundRect">
            <a:avLst>
              <a:gd name="adj" fmla="val 11793"/>
            </a:avLst>
          </a:prstGeom>
          <a:solidFill>
            <a:srgbClr val="1D7A06"/>
          </a:solidFill>
          <a:ln w="7620">
            <a:solidFill>
              <a:srgbClr val="36931F"/>
            </a:solidFill>
            <a:prstDash val="solid"/>
          </a:ln>
        </p:spPr>
        <p:txBody>
          <a:bodyPr/>
          <a:lstStyle/>
          <a:p>
            <a:endParaRPr lang="en-AU"/>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6354" y="2601158"/>
            <a:ext cx="279083" cy="279083"/>
          </a:xfrm>
          <a:prstGeom prst="rect">
            <a:avLst/>
          </a:prstGeom>
        </p:spPr>
      </p:pic>
      <p:sp>
        <p:nvSpPr>
          <p:cNvPr id="5" name="Text 2"/>
          <p:cNvSpPr/>
          <p:nvPr/>
        </p:nvSpPr>
        <p:spPr>
          <a:xfrm>
            <a:off x="2296358" y="2585680"/>
            <a:ext cx="2990969"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Fraud &amp; Over-Servicing</a:t>
            </a:r>
            <a:endParaRPr lang="en-US" sz="1950" dirty="0"/>
          </a:p>
        </p:txBody>
      </p:sp>
      <p:sp>
        <p:nvSpPr>
          <p:cNvPr id="6" name="Shape 3"/>
          <p:cNvSpPr/>
          <p:nvPr/>
        </p:nvSpPr>
        <p:spPr>
          <a:xfrm>
            <a:off x="2197179" y="3084671"/>
            <a:ext cx="11540252" cy="11430"/>
          </a:xfrm>
          <a:prstGeom prst="roundRect">
            <a:avLst>
              <a:gd name="adj" fmla="val 729302"/>
            </a:avLst>
          </a:prstGeom>
          <a:solidFill>
            <a:srgbClr val="36931F"/>
          </a:solidFill>
          <a:ln/>
        </p:spPr>
        <p:txBody>
          <a:bodyPr/>
          <a:lstStyle/>
          <a:p>
            <a:endParaRPr lang="en-AU"/>
          </a:p>
        </p:txBody>
      </p:sp>
      <p:sp>
        <p:nvSpPr>
          <p:cNvPr id="7" name="Shape 4"/>
          <p:cNvSpPr/>
          <p:nvPr/>
        </p:nvSpPr>
        <p:spPr>
          <a:xfrm>
            <a:off x="793790" y="3193375"/>
            <a:ext cx="2608540" cy="706874"/>
          </a:xfrm>
          <a:prstGeom prst="roundRect">
            <a:avLst>
              <a:gd name="adj" fmla="val 11793"/>
            </a:avLst>
          </a:prstGeom>
          <a:solidFill>
            <a:srgbClr val="1D7A06"/>
          </a:solidFill>
          <a:ln w="7620">
            <a:solidFill>
              <a:srgbClr val="36931F"/>
            </a:solidFill>
            <a:prstDash val="solid"/>
          </a:ln>
        </p:spPr>
        <p:txBody>
          <a:bodyPr/>
          <a:lstStyle/>
          <a:p>
            <a:endParaRPr lang="en-AU"/>
          </a:p>
        </p:txBody>
      </p:sp>
      <p:pic>
        <p:nvPicPr>
          <p:cNvPr id="8"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58459" y="3407212"/>
            <a:ext cx="279083" cy="279083"/>
          </a:xfrm>
          <a:prstGeom prst="rect">
            <a:avLst/>
          </a:prstGeom>
        </p:spPr>
      </p:pic>
      <p:sp>
        <p:nvSpPr>
          <p:cNvPr id="9" name="Text 5"/>
          <p:cNvSpPr/>
          <p:nvPr/>
        </p:nvSpPr>
        <p:spPr>
          <a:xfrm>
            <a:off x="3600688" y="3391733"/>
            <a:ext cx="2994541"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Provider Price Inflation</a:t>
            </a:r>
            <a:endParaRPr lang="en-US" sz="1950" dirty="0"/>
          </a:p>
        </p:txBody>
      </p:sp>
      <p:sp>
        <p:nvSpPr>
          <p:cNvPr id="10" name="Shape 6"/>
          <p:cNvSpPr/>
          <p:nvPr/>
        </p:nvSpPr>
        <p:spPr>
          <a:xfrm>
            <a:off x="3501509" y="3890724"/>
            <a:ext cx="10235922" cy="11430"/>
          </a:xfrm>
          <a:prstGeom prst="roundRect">
            <a:avLst>
              <a:gd name="adj" fmla="val 729302"/>
            </a:avLst>
          </a:prstGeom>
          <a:solidFill>
            <a:srgbClr val="36931F"/>
          </a:solidFill>
          <a:ln/>
        </p:spPr>
        <p:txBody>
          <a:bodyPr/>
          <a:lstStyle/>
          <a:p>
            <a:endParaRPr lang="en-AU"/>
          </a:p>
        </p:txBody>
      </p:sp>
      <p:sp>
        <p:nvSpPr>
          <p:cNvPr id="11" name="Shape 7"/>
          <p:cNvSpPr/>
          <p:nvPr/>
        </p:nvSpPr>
        <p:spPr>
          <a:xfrm>
            <a:off x="793790" y="3999428"/>
            <a:ext cx="3912751" cy="706874"/>
          </a:xfrm>
          <a:prstGeom prst="roundRect">
            <a:avLst>
              <a:gd name="adj" fmla="val 11793"/>
            </a:avLst>
          </a:prstGeom>
          <a:solidFill>
            <a:srgbClr val="1D7A06"/>
          </a:solidFill>
          <a:ln w="7620">
            <a:solidFill>
              <a:srgbClr val="36931F"/>
            </a:solidFill>
            <a:prstDash val="solid"/>
          </a:ln>
        </p:spPr>
        <p:txBody>
          <a:bodyPr/>
          <a:lstStyle/>
          <a:p>
            <a:endParaRPr lang="en-AU"/>
          </a:p>
        </p:txBody>
      </p:sp>
      <p:pic>
        <p:nvPicPr>
          <p:cNvPr id="12" name="Image 2" descr="preencoded.png"/>
          <p:cNvPicPr>
            <a:picLocks noChangeAspect="1"/>
          </p:cNvPicPr>
          <p:nvPr/>
        </p:nvPicPr>
        <p:blipFill>
          <a:blip r:embed="rId7"/>
          <a:stretch>
            <a:fillRect/>
          </a:stretch>
        </p:blipFill>
        <p:spPr>
          <a:xfrm>
            <a:off x="2610564" y="4213265"/>
            <a:ext cx="279083" cy="279083"/>
          </a:xfrm>
          <a:prstGeom prst="rect">
            <a:avLst/>
          </a:prstGeom>
        </p:spPr>
      </p:pic>
      <p:sp>
        <p:nvSpPr>
          <p:cNvPr id="13" name="Text 8"/>
          <p:cNvSpPr/>
          <p:nvPr/>
        </p:nvSpPr>
        <p:spPr>
          <a:xfrm>
            <a:off x="4904899" y="4197787"/>
            <a:ext cx="2670334"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Administrative Bloat</a:t>
            </a:r>
            <a:endParaRPr lang="en-US" sz="1950" dirty="0"/>
          </a:p>
        </p:txBody>
      </p:sp>
      <p:sp>
        <p:nvSpPr>
          <p:cNvPr id="14" name="Shape 9"/>
          <p:cNvSpPr/>
          <p:nvPr/>
        </p:nvSpPr>
        <p:spPr>
          <a:xfrm>
            <a:off x="4805720" y="4696778"/>
            <a:ext cx="8931712" cy="11430"/>
          </a:xfrm>
          <a:prstGeom prst="roundRect">
            <a:avLst>
              <a:gd name="adj" fmla="val 729302"/>
            </a:avLst>
          </a:prstGeom>
          <a:solidFill>
            <a:srgbClr val="36931F"/>
          </a:solidFill>
          <a:ln/>
        </p:spPr>
        <p:txBody>
          <a:bodyPr/>
          <a:lstStyle/>
          <a:p>
            <a:endParaRPr lang="en-AU"/>
          </a:p>
        </p:txBody>
      </p:sp>
      <p:sp>
        <p:nvSpPr>
          <p:cNvPr id="15" name="Shape 10"/>
          <p:cNvSpPr/>
          <p:nvPr/>
        </p:nvSpPr>
        <p:spPr>
          <a:xfrm>
            <a:off x="793790" y="4805482"/>
            <a:ext cx="5217081" cy="706874"/>
          </a:xfrm>
          <a:prstGeom prst="roundRect">
            <a:avLst>
              <a:gd name="adj" fmla="val 11793"/>
            </a:avLst>
          </a:prstGeom>
          <a:solidFill>
            <a:srgbClr val="1D7A06"/>
          </a:solidFill>
          <a:ln w="7620">
            <a:solidFill>
              <a:srgbClr val="36931F"/>
            </a:solidFill>
            <a:prstDash val="solid"/>
          </a:ln>
        </p:spPr>
        <p:txBody>
          <a:bodyPr/>
          <a:lstStyle/>
          <a:p>
            <a:endParaRPr lang="en-AU"/>
          </a:p>
        </p:txBody>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62789" y="5019318"/>
            <a:ext cx="279083" cy="279083"/>
          </a:xfrm>
          <a:prstGeom prst="rect">
            <a:avLst/>
          </a:prstGeom>
        </p:spPr>
      </p:pic>
      <p:sp>
        <p:nvSpPr>
          <p:cNvPr id="17" name="Text 11"/>
          <p:cNvSpPr/>
          <p:nvPr/>
        </p:nvSpPr>
        <p:spPr>
          <a:xfrm>
            <a:off x="6209228" y="5003840"/>
            <a:ext cx="3787378"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Autism Diagnoses Escalating</a:t>
            </a:r>
            <a:endParaRPr lang="en-US" sz="1950" dirty="0"/>
          </a:p>
        </p:txBody>
      </p:sp>
      <p:sp>
        <p:nvSpPr>
          <p:cNvPr id="18" name="Shape 12"/>
          <p:cNvSpPr/>
          <p:nvPr/>
        </p:nvSpPr>
        <p:spPr>
          <a:xfrm>
            <a:off x="6110049" y="5502831"/>
            <a:ext cx="7627382" cy="11430"/>
          </a:xfrm>
          <a:prstGeom prst="roundRect">
            <a:avLst>
              <a:gd name="adj" fmla="val 729302"/>
            </a:avLst>
          </a:prstGeom>
          <a:solidFill>
            <a:srgbClr val="36931F"/>
          </a:solidFill>
          <a:ln/>
        </p:spPr>
        <p:txBody>
          <a:bodyPr/>
          <a:lstStyle/>
          <a:p>
            <a:endParaRPr lang="en-AU"/>
          </a:p>
        </p:txBody>
      </p:sp>
      <p:sp>
        <p:nvSpPr>
          <p:cNvPr id="19" name="Shape 13"/>
          <p:cNvSpPr/>
          <p:nvPr/>
        </p:nvSpPr>
        <p:spPr>
          <a:xfrm>
            <a:off x="793790" y="5611535"/>
            <a:ext cx="6521410" cy="706874"/>
          </a:xfrm>
          <a:prstGeom prst="roundRect">
            <a:avLst>
              <a:gd name="adj" fmla="val 11793"/>
            </a:avLst>
          </a:prstGeom>
          <a:solidFill>
            <a:srgbClr val="1D7A06"/>
          </a:solidFill>
          <a:ln w="7620">
            <a:solidFill>
              <a:srgbClr val="36931F"/>
            </a:solidFill>
            <a:prstDash val="solid"/>
          </a:ln>
        </p:spPr>
        <p:txBody>
          <a:bodyPr/>
          <a:lstStyle/>
          <a:p>
            <a:endParaRPr lang="en-AU"/>
          </a:p>
        </p:txBody>
      </p:sp>
      <p:pic>
        <p:nvPicPr>
          <p:cNvPr id="20"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14894" y="5825371"/>
            <a:ext cx="279083" cy="279083"/>
          </a:xfrm>
          <a:prstGeom prst="rect">
            <a:avLst/>
          </a:prstGeom>
        </p:spPr>
      </p:pic>
      <p:sp>
        <p:nvSpPr>
          <p:cNvPr id="21" name="Text 14"/>
          <p:cNvSpPr/>
          <p:nvPr/>
        </p:nvSpPr>
        <p:spPr>
          <a:xfrm>
            <a:off x="7513558" y="5809893"/>
            <a:ext cx="4136350"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Political Impossibility of Reform</a:t>
            </a:r>
            <a:endParaRPr lang="en-US" sz="1950" dirty="0"/>
          </a:p>
        </p:txBody>
      </p:sp>
      <p:sp>
        <p:nvSpPr>
          <p:cNvPr id="22" name="Text 15"/>
          <p:cNvSpPr/>
          <p:nvPr/>
        </p:nvSpPr>
        <p:spPr>
          <a:xfrm>
            <a:off x="793790" y="6541651"/>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NDIS will become the single largest welfare program in Australian history.</a:t>
            </a:r>
            <a:endParaRPr lang="en-US" sz="15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1166574"/>
            <a:ext cx="5541883"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The Boomer Problem</a:t>
            </a:r>
            <a:endParaRPr lang="en-US" sz="3900" dirty="0"/>
          </a:p>
        </p:txBody>
      </p:sp>
      <p:sp>
        <p:nvSpPr>
          <p:cNvPr id="3" name="Text 1"/>
          <p:cNvSpPr/>
          <p:nvPr/>
        </p:nvSpPr>
        <p:spPr>
          <a:xfrm>
            <a:off x="1664256" y="3473410"/>
            <a:ext cx="2441138" cy="496133"/>
          </a:xfrm>
          <a:prstGeom prst="rect">
            <a:avLst/>
          </a:prstGeom>
          <a:noFill/>
          <a:ln/>
        </p:spPr>
        <p:txBody>
          <a:bodyPr wrap="none" lIns="0" tIns="0" rIns="0" bIns="0" rtlCol="0" anchor="t"/>
          <a:lstStyle/>
          <a:p>
            <a:pPr marL="0" indent="0" algn="ctr">
              <a:lnSpc>
                <a:spcPts val="3900"/>
              </a:lnSpc>
              <a:buNone/>
            </a:pPr>
            <a:r>
              <a:rPr lang="en-US" sz="3900" b="1" dirty="0">
                <a:solidFill>
                  <a:srgbClr val="FFFFFF"/>
                </a:solidFill>
                <a:latin typeface="Montserrat Bold" pitchFamily="34" charset="0"/>
                <a:ea typeface="Montserrat Bold" pitchFamily="34" charset="-122"/>
                <a:cs typeface="Montserrat Bold" pitchFamily="34" charset="-120"/>
              </a:rPr>
              <a:t>5.5M</a:t>
            </a:r>
            <a:endParaRPr lang="en-US" sz="3900" dirty="0"/>
          </a:p>
        </p:txBody>
      </p:sp>
      <p:pic>
        <p:nvPicPr>
          <p:cNvPr id="4" name="Image 0" descr="preencoded.png"/>
          <p:cNvPicPr>
            <a:picLocks noChangeAspect="1"/>
          </p:cNvPicPr>
          <p:nvPr/>
        </p:nvPicPr>
        <p:blipFill>
          <a:blip r:embed="rId3"/>
          <a:stretch>
            <a:fillRect/>
          </a:stretch>
        </p:blipFill>
        <p:spPr>
          <a:xfrm>
            <a:off x="1396365" y="2233017"/>
            <a:ext cx="2977039" cy="2977039"/>
          </a:xfrm>
          <a:prstGeom prst="rect">
            <a:avLst/>
          </a:prstGeom>
        </p:spPr>
      </p:pic>
      <p:sp>
        <p:nvSpPr>
          <p:cNvPr id="5" name="Text 2"/>
          <p:cNvSpPr/>
          <p:nvPr/>
        </p:nvSpPr>
        <p:spPr>
          <a:xfrm>
            <a:off x="1644372" y="5457944"/>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Total Boomers</a:t>
            </a:r>
            <a:endParaRPr lang="en-US" sz="1950" dirty="0"/>
          </a:p>
        </p:txBody>
      </p:sp>
      <p:sp>
        <p:nvSpPr>
          <p:cNvPr id="6" name="Text 3"/>
          <p:cNvSpPr/>
          <p:nvPr/>
        </p:nvSpPr>
        <p:spPr>
          <a:xfrm>
            <a:off x="793790" y="5887164"/>
            <a:ext cx="4182189" cy="3175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Montserrat" pitchFamily="34" charset="0"/>
                <a:ea typeface="Montserrat" pitchFamily="34" charset="-122"/>
                <a:cs typeface="Montserrat" pitchFamily="34" charset="-120"/>
              </a:rPr>
              <a:t>Born 1946-1964</a:t>
            </a:r>
            <a:endParaRPr lang="en-US" sz="1550" dirty="0"/>
          </a:p>
        </p:txBody>
      </p:sp>
      <p:sp>
        <p:nvSpPr>
          <p:cNvPr id="7" name="Text 4"/>
          <p:cNvSpPr/>
          <p:nvPr/>
        </p:nvSpPr>
        <p:spPr>
          <a:xfrm>
            <a:off x="6094452" y="3473410"/>
            <a:ext cx="2441138" cy="496133"/>
          </a:xfrm>
          <a:prstGeom prst="rect">
            <a:avLst/>
          </a:prstGeom>
          <a:noFill/>
          <a:ln/>
        </p:spPr>
        <p:txBody>
          <a:bodyPr wrap="none" lIns="0" tIns="0" rIns="0" bIns="0" rtlCol="0" anchor="t"/>
          <a:lstStyle/>
          <a:p>
            <a:pPr marL="0" indent="0" algn="ctr">
              <a:lnSpc>
                <a:spcPts val="3900"/>
              </a:lnSpc>
              <a:buNone/>
            </a:pPr>
            <a:r>
              <a:rPr lang="en-US" sz="3900" b="1" dirty="0">
                <a:solidFill>
                  <a:srgbClr val="FFFFFF"/>
                </a:solidFill>
                <a:latin typeface="Montserrat Bold" pitchFamily="34" charset="0"/>
                <a:ea typeface="Montserrat Bold" pitchFamily="34" charset="-122"/>
                <a:cs typeface="Montserrat Bold" pitchFamily="34" charset="-120"/>
              </a:rPr>
              <a:t>1.2M</a:t>
            </a:r>
            <a:endParaRPr lang="en-US" sz="3900" dirty="0"/>
          </a:p>
        </p:txBody>
      </p:sp>
      <p:pic>
        <p:nvPicPr>
          <p:cNvPr id="8" name="Image 1" descr="preencoded.png"/>
          <p:cNvPicPr>
            <a:picLocks noChangeAspect="1"/>
          </p:cNvPicPr>
          <p:nvPr/>
        </p:nvPicPr>
        <p:blipFill>
          <a:blip r:embed="rId4"/>
          <a:stretch>
            <a:fillRect/>
          </a:stretch>
        </p:blipFill>
        <p:spPr>
          <a:xfrm>
            <a:off x="5826562" y="2233017"/>
            <a:ext cx="2977039" cy="2977039"/>
          </a:xfrm>
          <a:prstGeom prst="rect">
            <a:avLst/>
          </a:prstGeom>
        </p:spPr>
      </p:pic>
      <p:sp>
        <p:nvSpPr>
          <p:cNvPr id="9" name="Text 5"/>
          <p:cNvSpPr/>
          <p:nvPr/>
        </p:nvSpPr>
        <p:spPr>
          <a:xfrm>
            <a:off x="6074688" y="5457944"/>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Over 80 by 2030</a:t>
            </a:r>
            <a:endParaRPr lang="en-US" sz="1950" dirty="0"/>
          </a:p>
        </p:txBody>
      </p:sp>
      <p:sp>
        <p:nvSpPr>
          <p:cNvPr id="10" name="Text 6"/>
          <p:cNvSpPr/>
          <p:nvPr/>
        </p:nvSpPr>
        <p:spPr>
          <a:xfrm>
            <a:off x="5223986" y="5887164"/>
            <a:ext cx="4182308" cy="3175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Montserrat" pitchFamily="34" charset="0"/>
                <a:ea typeface="Montserrat" pitchFamily="34" charset="-122"/>
                <a:cs typeface="Montserrat" pitchFamily="34" charset="-120"/>
              </a:rPr>
              <a:t>Hitting critical age</a:t>
            </a:r>
            <a:endParaRPr lang="en-US" sz="1550" dirty="0"/>
          </a:p>
        </p:txBody>
      </p:sp>
      <p:sp>
        <p:nvSpPr>
          <p:cNvPr id="11" name="Text 7"/>
          <p:cNvSpPr/>
          <p:nvPr/>
        </p:nvSpPr>
        <p:spPr>
          <a:xfrm>
            <a:off x="10524768" y="3473410"/>
            <a:ext cx="2441138" cy="496133"/>
          </a:xfrm>
          <a:prstGeom prst="rect">
            <a:avLst/>
          </a:prstGeom>
          <a:noFill/>
          <a:ln/>
        </p:spPr>
        <p:txBody>
          <a:bodyPr wrap="none" lIns="0" tIns="0" rIns="0" bIns="0" rtlCol="0" anchor="t"/>
          <a:lstStyle/>
          <a:p>
            <a:pPr marL="0" indent="0" algn="ctr">
              <a:lnSpc>
                <a:spcPts val="3900"/>
              </a:lnSpc>
              <a:buNone/>
            </a:pPr>
            <a:r>
              <a:rPr lang="en-US" sz="3900" b="1" dirty="0">
                <a:solidFill>
                  <a:srgbClr val="FFFFFF"/>
                </a:solidFill>
                <a:latin typeface="Montserrat Bold" pitchFamily="34" charset="0"/>
                <a:ea typeface="Montserrat Bold" pitchFamily="34" charset="-122"/>
                <a:cs typeface="Montserrat Bold" pitchFamily="34" charset="-120"/>
              </a:rPr>
              <a:t>30-40%</a:t>
            </a:r>
            <a:endParaRPr lang="en-US" sz="3900" dirty="0"/>
          </a:p>
        </p:txBody>
      </p:sp>
      <p:pic>
        <p:nvPicPr>
          <p:cNvPr id="12" name="Image 2" descr="preencoded.png"/>
          <p:cNvPicPr>
            <a:picLocks noChangeAspect="1"/>
          </p:cNvPicPr>
          <p:nvPr/>
        </p:nvPicPr>
        <p:blipFill>
          <a:blip r:embed="rId5"/>
          <a:stretch>
            <a:fillRect/>
          </a:stretch>
        </p:blipFill>
        <p:spPr>
          <a:xfrm>
            <a:off x="10256877" y="2233017"/>
            <a:ext cx="2977039" cy="2977039"/>
          </a:xfrm>
          <a:prstGeom prst="rect">
            <a:avLst/>
          </a:prstGeom>
        </p:spPr>
      </p:pic>
      <p:sp>
        <p:nvSpPr>
          <p:cNvPr id="13" name="Text 8"/>
          <p:cNvSpPr/>
          <p:nvPr/>
        </p:nvSpPr>
        <p:spPr>
          <a:xfrm>
            <a:off x="10505003" y="5457944"/>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Capacity Shortage</a:t>
            </a:r>
            <a:endParaRPr lang="en-US" sz="1950" dirty="0"/>
          </a:p>
        </p:txBody>
      </p:sp>
      <p:sp>
        <p:nvSpPr>
          <p:cNvPr id="14" name="Text 9"/>
          <p:cNvSpPr/>
          <p:nvPr/>
        </p:nvSpPr>
        <p:spPr>
          <a:xfrm>
            <a:off x="9654302" y="5887164"/>
            <a:ext cx="4182308" cy="3175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Montserrat" pitchFamily="34" charset="0"/>
                <a:ea typeface="Montserrat" pitchFamily="34" charset="-122"/>
                <a:cs typeface="Montserrat" pitchFamily="34" charset="-120"/>
              </a:rPr>
              <a:t>Aged care demand exceeds supply</a:t>
            </a:r>
            <a:endParaRPr lang="en-US" sz="1550" dirty="0"/>
          </a:p>
        </p:txBody>
      </p:sp>
      <p:sp>
        <p:nvSpPr>
          <p:cNvPr id="15" name="Text 10"/>
          <p:cNvSpPr/>
          <p:nvPr/>
        </p:nvSpPr>
        <p:spPr>
          <a:xfrm>
            <a:off x="793790" y="642794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By 2030, retirement savings will be exhausted for the bottom 60% of Boomers. Age pension demand surges. Health system costs explode as end-of-life care becomes the most expensive component.</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4149685"/>
            <a:ext cx="6705838"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A Storm Unlike Any Other</a:t>
            </a:r>
            <a:endParaRPr lang="en-US" sz="3900" dirty="0"/>
          </a:p>
        </p:txBody>
      </p:sp>
      <p:sp>
        <p:nvSpPr>
          <p:cNvPr id="4" name="Text 1"/>
          <p:cNvSpPr/>
          <p:nvPr/>
        </p:nvSpPr>
        <p:spPr>
          <a:xfrm>
            <a:off x="793790" y="5067419"/>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Five historic forces are converging simultaneously. Individually, each could destabilize the economy. Together, they create a storm no adviser, no SMSF member, and no family can face alone.</a:t>
            </a:r>
            <a:endParaRPr lang="en-US" sz="1550" dirty="0"/>
          </a:p>
        </p:txBody>
      </p:sp>
      <p:sp>
        <p:nvSpPr>
          <p:cNvPr id="5" name="Text 2"/>
          <p:cNvSpPr/>
          <p:nvPr/>
        </p:nvSpPr>
        <p:spPr>
          <a:xfrm>
            <a:off x="793790" y="592574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We survive this the same way sailors survive rough seas — in a lifeboat, rowing together, with shared tools, shared intelligence, and shared structures. Collaboration is no longer optional; it is the strategy that will protect Australian families for the next decade.</a:t>
            </a:r>
            <a:endParaRPr lang="en-US" sz="15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1323856"/>
            <a:ext cx="6344603"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The Perfect Fiscal Storm</a:t>
            </a:r>
            <a:endParaRPr lang="en-US" sz="3900" dirty="0"/>
          </a:p>
        </p:txBody>
      </p:sp>
      <p:sp>
        <p:nvSpPr>
          <p:cNvPr id="3" name="Text 1"/>
          <p:cNvSpPr/>
          <p:nvPr/>
        </p:nvSpPr>
        <p:spPr>
          <a:xfrm>
            <a:off x="2254091" y="3034189"/>
            <a:ext cx="2480905" cy="310158"/>
          </a:xfrm>
          <a:prstGeom prst="rect">
            <a:avLst/>
          </a:prstGeom>
          <a:noFill/>
          <a:ln/>
        </p:spPr>
        <p:txBody>
          <a:bodyPr wrap="none" lIns="0" tIns="0" rIns="0" bIns="0" rtlCol="0" anchor="t"/>
          <a:lstStyle/>
          <a:p>
            <a:pPr marL="0" indent="0" algn="r">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Boomers Retire</a:t>
            </a:r>
            <a:endParaRPr lang="en-US" sz="1950" dirty="0"/>
          </a:p>
        </p:txBody>
      </p:sp>
      <p:sp>
        <p:nvSpPr>
          <p:cNvPr id="4" name="Text 2"/>
          <p:cNvSpPr/>
          <p:nvPr/>
        </p:nvSpPr>
        <p:spPr>
          <a:xfrm>
            <a:off x="793790" y="3463409"/>
            <a:ext cx="3941207" cy="317540"/>
          </a:xfrm>
          <a:prstGeom prst="rect">
            <a:avLst/>
          </a:prstGeom>
          <a:noFill/>
          <a:ln/>
        </p:spPr>
        <p:txBody>
          <a:bodyPr wrap="none" lIns="0" tIns="0" rIns="0" bIns="0" rtlCol="0" anchor="t"/>
          <a:lstStyle/>
          <a:p>
            <a:pPr marL="0" indent="0" algn="r">
              <a:lnSpc>
                <a:spcPts val="2500"/>
              </a:lnSpc>
              <a:buNone/>
            </a:pPr>
            <a:r>
              <a:rPr lang="en-US" sz="1550" dirty="0">
                <a:solidFill>
                  <a:srgbClr val="FFFFFF"/>
                </a:solidFill>
                <a:latin typeface="Montserrat" pitchFamily="34" charset="0"/>
                <a:ea typeface="Montserrat" pitchFamily="34" charset="-122"/>
                <a:cs typeface="Montserrat" pitchFamily="34" charset="-120"/>
              </a:rPr>
              <a:t>Tax receipts fall</a:t>
            </a:r>
            <a:endParaRPr lang="en-US" sz="1550" dirty="0"/>
          </a:p>
        </p:txBody>
      </p:sp>
      <p:pic>
        <p:nvPicPr>
          <p:cNvPr id="5" name="Image 0" descr="preencoded.png"/>
          <p:cNvPicPr>
            <a:picLocks noChangeAspect="1"/>
          </p:cNvPicPr>
          <p:nvPr/>
        </p:nvPicPr>
        <p:blipFill>
          <a:blip r:embed="rId3"/>
          <a:stretch>
            <a:fillRect/>
          </a:stretch>
        </p:blipFill>
        <p:spPr>
          <a:xfrm>
            <a:off x="5032653" y="2340769"/>
            <a:ext cx="4564975" cy="4564975"/>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54626" y="3327261"/>
            <a:ext cx="296942" cy="296942"/>
          </a:xfrm>
          <a:prstGeom prst="rect">
            <a:avLst/>
          </a:prstGeom>
        </p:spPr>
      </p:pic>
      <p:sp>
        <p:nvSpPr>
          <p:cNvPr id="7" name="Text 3"/>
          <p:cNvSpPr/>
          <p:nvPr/>
        </p:nvSpPr>
        <p:spPr>
          <a:xfrm>
            <a:off x="9895284" y="262890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Boomers Age</a:t>
            </a:r>
            <a:endParaRPr lang="en-US" sz="1950" dirty="0"/>
          </a:p>
        </p:txBody>
      </p:sp>
      <p:sp>
        <p:nvSpPr>
          <p:cNvPr id="8" name="Text 4"/>
          <p:cNvSpPr/>
          <p:nvPr/>
        </p:nvSpPr>
        <p:spPr>
          <a:xfrm>
            <a:off x="9895284" y="3058120"/>
            <a:ext cx="3941326"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Health costs rise</a:t>
            </a:r>
            <a:endParaRPr lang="en-US" sz="1550" dirty="0"/>
          </a:p>
        </p:txBody>
      </p:sp>
      <p:pic>
        <p:nvPicPr>
          <p:cNvPr id="9" name="Image 2" descr="preencoded.png"/>
          <p:cNvPicPr>
            <a:picLocks noChangeAspect="1"/>
          </p:cNvPicPr>
          <p:nvPr/>
        </p:nvPicPr>
        <p:blipFill>
          <a:blip r:embed="rId6"/>
          <a:stretch>
            <a:fillRect/>
          </a:stretch>
        </p:blipFill>
        <p:spPr>
          <a:xfrm>
            <a:off x="5032653" y="2340769"/>
            <a:ext cx="4564975" cy="4564975"/>
          </a:xfrm>
          <a:prstGeom prst="rect">
            <a:avLst/>
          </a:prstGeom>
        </p:spPr>
      </p:pic>
      <p:pic>
        <p:nvPicPr>
          <p:cNvPr id="10"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14144" y="3062585"/>
            <a:ext cx="296942" cy="296942"/>
          </a:xfrm>
          <a:prstGeom prst="rect">
            <a:avLst/>
          </a:prstGeom>
        </p:spPr>
      </p:pic>
      <p:sp>
        <p:nvSpPr>
          <p:cNvPr id="11" name="Text 5"/>
          <p:cNvSpPr/>
          <p:nvPr/>
        </p:nvSpPr>
        <p:spPr>
          <a:xfrm>
            <a:off x="9994463" y="4249817"/>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NDIS Rises</a:t>
            </a:r>
            <a:endParaRPr lang="en-US" sz="1950" dirty="0"/>
          </a:p>
        </p:txBody>
      </p:sp>
      <p:sp>
        <p:nvSpPr>
          <p:cNvPr id="12" name="Text 6"/>
          <p:cNvSpPr/>
          <p:nvPr/>
        </p:nvSpPr>
        <p:spPr>
          <a:xfrm>
            <a:off x="9994463" y="4679037"/>
            <a:ext cx="3842147"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Spending blows out</a:t>
            </a:r>
            <a:endParaRPr lang="en-US" sz="1550" dirty="0"/>
          </a:p>
        </p:txBody>
      </p:sp>
      <p:pic>
        <p:nvPicPr>
          <p:cNvPr id="13" name="Image 4" descr="preencoded.png"/>
          <p:cNvPicPr>
            <a:picLocks noChangeAspect="1"/>
          </p:cNvPicPr>
          <p:nvPr/>
        </p:nvPicPr>
        <p:blipFill>
          <a:blip r:embed="rId9"/>
          <a:stretch>
            <a:fillRect/>
          </a:stretch>
        </p:blipFill>
        <p:spPr>
          <a:xfrm>
            <a:off x="5032653" y="2340769"/>
            <a:ext cx="4564975" cy="4564975"/>
          </a:xfrm>
          <a:prstGeom prst="rect">
            <a:avLst/>
          </a:prstGeom>
        </p:spPr>
      </p:pic>
      <p:pic>
        <p:nvPicPr>
          <p:cNvPr id="14"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40557" y="4749344"/>
            <a:ext cx="296942" cy="296942"/>
          </a:xfrm>
          <a:prstGeom prst="rect">
            <a:avLst/>
          </a:prstGeom>
        </p:spPr>
      </p:pic>
      <p:sp>
        <p:nvSpPr>
          <p:cNvPr id="15" name="Text 7"/>
          <p:cNvSpPr/>
          <p:nvPr/>
        </p:nvSpPr>
        <p:spPr>
          <a:xfrm>
            <a:off x="9895284" y="587073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Property Falls</a:t>
            </a:r>
            <a:endParaRPr lang="en-US" sz="1950" dirty="0"/>
          </a:p>
        </p:txBody>
      </p:sp>
      <p:sp>
        <p:nvSpPr>
          <p:cNvPr id="16" name="Text 8"/>
          <p:cNvSpPr/>
          <p:nvPr/>
        </p:nvSpPr>
        <p:spPr>
          <a:xfrm>
            <a:off x="9895284" y="6299954"/>
            <a:ext cx="3941326"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Stamp duty collapses</a:t>
            </a:r>
            <a:endParaRPr lang="en-US" sz="1550" dirty="0"/>
          </a:p>
        </p:txBody>
      </p:sp>
      <p:pic>
        <p:nvPicPr>
          <p:cNvPr id="17" name="Image 6" descr="preencoded.png"/>
          <p:cNvPicPr>
            <a:picLocks noChangeAspect="1"/>
          </p:cNvPicPr>
          <p:nvPr/>
        </p:nvPicPr>
        <p:blipFill>
          <a:blip r:embed="rId12"/>
          <a:stretch>
            <a:fillRect/>
          </a:stretch>
        </p:blipFill>
        <p:spPr>
          <a:xfrm>
            <a:off x="5032653" y="2340769"/>
            <a:ext cx="4564975" cy="4564975"/>
          </a:xfrm>
          <a:prstGeom prst="rect">
            <a:avLst/>
          </a:prstGeom>
        </p:spPr>
      </p:pic>
      <p:pic>
        <p:nvPicPr>
          <p:cNvPr id="18"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91698" y="6056412"/>
            <a:ext cx="296942" cy="296942"/>
          </a:xfrm>
          <a:prstGeom prst="rect">
            <a:avLst/>
          </a:prstGeom>
        </p:spPr>
      </p:pic>
      <p:sp>
        <p:nvSpPr>
          <p:cNvPr id="19" name="Text 9"/>
          <p:cNvSpPr/>
          <p:nvPr/>
        </p:nvSpPr>
        <p:spPr>
          <a:xfrm>
            <a:off x="2254091" y="5465445"/>
            <a:ext cx="2480905" cy="310158"/>
          </a:xfrm>
          <a:prstGeom prst="rect">
            <a:avLst/>
          </a:prstGeom>
          <a:noFill/>
          <a:ln/>
        </p:spPr>
        <p:txBody>
          <a:bodyPr wrap="none" lIns="0" tIns="0" rIns="0" bIns="0" rtlCol="0" anchor="t"/>
          <a:lstStyle/>
          <a:p>
            <a:pPr marL="0" indent="0" algn="r">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China Slows</a:t>
            </a:r>
            <a:endParaRPr lang="en-US" sz="1950" dirty="0"/>
          </a:p>
        </p:txBody>
      </p:sp>
      <p:sp>
        <p:nvSpPr>
          <p:cNvPr id="20" name="Text 10"/>
          <p:cNvSpPr/>
          <p:nvPr/>
        </p:nvSpPr>
        <p:spPr>
          <a:xfrm>
            <a:off x="793790" y="5894665"/>
            <a:ext cx="3941207" cy="317540"/>
          </a:xfrm>
          <a:prstGeom prst="rect">
            <a:avLst/>
          </a:prstGeom>
          <a:noFill/>
          <a:ln/>
        </p:spPr>
        <p:txBody>
          <a:bodyPr wrap="none" lIns="0" tIns="0" rIns="0" bIns="0" rtlCol="0" anchor="t"/>
          <a:lstStyle/>
          <a:p>
            <a:pPr marL="0" indent="0" algn="r">
              <a:lnSpc>
                <a:spcPts val="2500"/>
              </a:lnSpc>
              <a:buNone/>
            </a:pPr>
            <a:r>
              <a:rPr lang="en-US" sz="1550" dirty="0">
                <a:solidFill>
                  <a:srgbClr val="FFFFFF"/>
                </a:solidFill>
                <a:latin typeface="Montserrat" pitchFamily="34" charset="0"/>
                <a:ea typeface="Montserrat" pitchFamily="34" charset="-122"/>
                <a:cs typeface="Montserrat" pitchFamily="34" charset="-120"/>
              </a:rPr>
              <a:t>Company tax falls</a:t>
            </a:r>
            <a:endParaRPr lang="en-US" sz="1550" dirty="0"/>
          </a:p>
        </p:txBody>
      </p:sp>
      <p:pic>
        <p:nvPicPr>
          <p:cNvPr id="21" name="Image 8" descr="preencoded.png"/>
          <p:cNvPicPr>
            <a:picLocks noChangeAspect="1"/>
          </p:cNvPicPr>
          <p:nvPr/>
        </p:nvPicPr>
        <p:blipFill>
          <a:blip r:embed="rId15"/>
          <a:stretch>
            <a:fillRect/>
          </a:stretch>
        </p:blipFill>
        <p:spPr>
          <a:xfrm>
            <a:off x="5032653" y="2340769"/>
            <a:ext cx="4564975" cy="4564975"/>
          </a:xfrm>
          <a:prstGeom prst="rect">
            <a:avLst/>
          </a:prstGeom>
        </p:spPr>
      </p:pic>
      <p:pic>
        <p:nvPicPr>
          <p:cNvPr id="22" name="Image 9"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731728" y="5177611"/>
            <a:ext cx="296942" cy="29694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217182"/>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Wave 5: Intergenerational Transfer Tax</a:t>
            </a:r>
            <a:endParaRPr lang="en-US" sz="3900" dirty="0"/>
          </a:p>
        </p:txBody>
      </p:sp>
      <p:sp>
        <p:nvSpPr>
          <p:cNvPr id="4" name="Text 1"/>
          <p:cNvSpPr/>
          <p:nvPr/>
        </p:nvSpPr>
        <p:spPr>
          <a:xfrm>
            <a:off x="6280190" y="3754993"/>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Treasury is already softening the public for this. It is coming. Division 296 is the first step — not the last.</a:t>
            </a:r>
            <a:endParaRPr lang="en-US" sz="1550" dirty="0"/>
          </a:p>
        </p:txBody>
      </p:sp>
      <p:sp>
        <p:nvSpPr>
          <p:cNvPr id="5" name="Text 2"/>
          <p:cNvSpPr/>
          <p:nvPr/>
        </p:nvSpPr>
        <p:spPr>
          <a:xfrm>
            <a:off x="6577846" y="4836557"/>
            <a:ext cx="7258764" cy="952619"/>
          </a:xfrm>
          <a:prstGeom prst="rect">
            <a:avLst/>
          </a:prstGeom>
          <a:noFill/>
          <a:ln/>
        </p:spPr>
        <p:txBody>
          <a:bodyPr wrap="square" lIns="0" tIns="0" rIns="0" bIns="0" rtlCol="0" anchor="t"/>
          <a:lstStyle/>
          <a:p>
            <a:pPr marL="0" indent="0" algn="l">
              <a:lnSpc>
                <a:spcPts val="2500"/>
              </a:lnSpc>
              <a:buNone/>
            </a:pPr>
            <a:r>
              <a:rPr lang="en-US" sz="1550" b="1" dirty="0">
                <a:solidFill>
                  <a:srgbClr val="FFFFFF"/>
                </a:solidFill>
                <a:latin typeface="Montserrat" pitchFamily="34" charset="0"/>
                <a:ea typeface="Montserrat" pitchFamily="34" charset="-122"/>
                <a:cs typeface="Montserrat" pitchFamily="34" charset="-120"/>
              </a:rPr>
              <a:t>Why?</a:t>
            </a:r>
            <a:r>
              <a:rPr lang="en-US" sz="1550" dirty="0">
                <a:solidFill>
                  <a:srgbClr val="FFFFFF"/>
                </a:solidFill>
                <a:latin typeface="Montserrat" pitchFamily="34" charset="0"/>
                <a:ea typeface="Montserrat" pitchFamily="34" charset="-122"/>
                <a:cs typeface="Montserrat" pitchFamily="34" charset="-120"/>
              </a:rPr>
              <a:t> Because Boomers hold $4 trillion in property, Australia faces decades of deficits, the tax base is shrinking, and NDIS + aged care + pensions cannot be funded.</a:t>
            </a:r>
            <a:endParaRPr lang="en-US" sz="1550" dirty="0"/>
          </a:p>
        </p:txBody>
      </p:sp>
      <p:sp>
        <p:nvSpPr>
          <p:cNvPr id="6" name="Shape 3"/>
          <p:cNvSpPr/>
          <p:nvPr/>
        </p:nvSpPr>
        <p:spPr>
          <a:xfrm>
            <a:off x="6280190" y="4613315"/>
            <a:ext cx="22860" cy="1399103"/>
          </a:xfrm>
          <a:prstGeom prst="rect">
            <a:avLst/>
          </a:prstGeom>
          <a:solidFill>
            <a:srgbClr val="34D80A"/>
          </a:solidFill>
          <a:ln/>
        </p:spPr>
        <p:txBody>
          <a:bodyPr/>
          <a:lstStyle/>
          <a:p>
            <a:endParaRPr lang="en-AU"/>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93790" y="2172653"/>
            <a:ext cx="9127927"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The UK Model: Australia's Template</a:t>
            </a:r>
            <a:endParaRPr lang="en-US" sz="3900" dirty="0"/>
          </a:p>
        </p:txBody>
      </p:sp>
      <p:sp>
        <p:nvSpPr>
          <p:cNvPr id="3" name="Text 1"/>
          <p:cNvSpPr/>
          <p:nvPr/>
        </p:nvSpPr>
        <p:spPr>
          <a:xfrm>
            <a:off x="793790" y="3288744"/>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FFFFFF"/>
                </a:solidFill>
                <a:latin typeface="Montserrat Bold" pitchFamily="34" charset="0"/>
                <a:ea typeface="Montserrat Bold" pitchFamily="34" charset="-122"/>
                <a:cs typeface="Montserrat Bold" pitchFamily="34" charset="-120"/>
              </a:rPr>
              <a:t>UK Inheritance Tax</a:t>
            </a:r>
            <a:endParaRPr lang="en-US" sz="2300" dirty="0"/>
          </a:p>
        </p:txBody>
      </p:sp>
      <p:sp>
        <p:nvSpPr>
          <p:cNvPr id="4" name="Text 2"/>
          <p:cNvSpPr/>
          <p:nvPr/>
        </p:nvSpPr>
        <p:spPr>
          <a:xfrm>
            <a:off x="793790" y="3859173"/>
            <a:ext cx="6279356" cy="317540"/>
          </a:xfrm>
          <a:prstGeom prst="rect">
            <a:avLst/>
          </a:prstGeom>
          <a:noFill/>
          <a:ln/>
        </p:spPr>
        <p:txBody>
          <a:bodyPr wrap="none" lIns="0" tIns="0" rIns="0" bIns="0" rtlCol="0" anchor="t"/>
          <a:lstStyle/>
          <a:p>
            <a:pPr marL="0" indent="0" algn="l">
              <a:lnSpc>
                <a:spcPts val="2500"/>
              </a:lnSpc>
              <a:buNone/>
            </a:pPr>
            <a:r>
              <a:rPr lang="en-US" sz="1550" b="1" dirty="0">
                <a:solidFill>
                  <a:srgbClr val="FFFFFF"/>
                </a:solidFill>
                <a:latin typeface="Montserrat" pitchFamily="34" charset="0"/>
                <a:ea typeface="Montserrat" pitchFamily="34" charset="-122"/>
                <a:cs typeface="Montserrat" pitchFamily="34" charset="-120"/>
              </a:rPr>
              <a:t>40%</a:t>
            </a:r>
            <a:r>
              <a:rPr lang="en-US" sz="1550" dirty="0">
                <a:solidFill>
                  <a:srgbClr val="FFFFFF"/>
                </a:solidFill>
                <a:latin typeface="Montserrat" pitchFamily="34" charset="0"/>
                <a:ea typeface="Montserrat" pitchFamily="34" charset="-122"/>
                <a:cs typeface="Montserrat" pitchFamily="34" charset="-120"/>
              </a:rPr>
              <a:t> on estates above £325,000 (about AUD $615,000)</a:t>
            </a:r>
            <a:endParaRPr lang="en-US" sz="1550" dirty="0"/>
          </a:p>
        </p:txBody>
      </p:sp>
      <p:sp>
        <p:nvSpPr>
          <p:cNvPr id="5" name="Text 3"/>
          <p:cNvSpPr/>
          <p:nvPr/>
        </p:nvSpPr>
        <p:spPr>
          <a:xfrm>
            <a:off x="793790" y="435530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Montserrat" pitchFamily="34" charset="0"/>
                <a:ea typeface="Montserrat" pitchFamily="34" charset="-122"/>
                <a:cs typeface="Montserrat" pitchFamily="34" charset="-120"/>
              </a:rPr>
              <a:t>Home ownership taxed</a:t>
            </a:r>
            <a:endParaRPr lang="en-US" sz="1550" dirty="0"/>
          </a:p>
        </p:txBody>
      </p:sp>
      <p:sp>
        <p:nvSpPr>
          <p:cNvPr id="6" name="Text 4"/>
          <p:cNvSpPr/>
          <p:nvPr/>
        </p:nvSpPr>
        <p:spPr>
          <a:xfrm>
            <a:off x="793790" y="4742259"/>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Montserrat" pitchFamily="34" charset="0"/>
                <a:ea typeface="Montserrat" pitchFamily="34" charset="-122"/>
                <a:cs typeface="Montserrat" pitchFamily="34" charset="-120"/>
              </a:rPr>
              <a:t>Business assets taxed</a:t>
            </a:r>
            <a:endParaRPr lang="en-US" sz="1550" dirty="0"/>
          </a:p>
        </p:txBody>
      </p:sp>
      <p:sp>
        <p:nvSpPr>
          <p:cNvPr id="7" name="Text 5"/>
          <p:cNvSpPr/>
          <p:nvPr/>
        </p:nvSpPr>
        <p:spPr>
          <a:xfrm>
            <a:off x="793790" y="512921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FFFFFF"/>
                </a:solidFill>
                <a:latin typeface="Montserrat" pitchFamily="34" charset="0"/>
                <a:ea typeface="Montserrat" pitchFamily="34" charset="-122"/>
                <a:cs typeface="Montserrat" pitchFamily="34" charset="-120"/>
              </a:rPr>
              <a:t>Family wealth taxed</a:t>
            </a:r>
            <a:endParaRPr lang="en-US" sz="1550" dirty="0"/>
          </a:p>
        </p:txBody>
      </p:sp>
      <p:sp>
        <p:nvSpPr>
          <p:cNvPr id="8" name="Text 6"/>
          <p:cNvSpPr/>
          <p:nvPr/>
        </p:nvSpPr>
        <p:spPr>
          <a:xfrm>
            <a:off x="7564874" y="3288744"/>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FFFFFF"/>
                </a:solidFill>
                <a:latin typeface="Montserrat Bold" pitchFamily="34" charset="0"/>
                <a:ea typeface="Montserrat Bold" pitchFamily="34" charset="-122"/>
                <a:cs typeface="Montserrat Bold" pitchFamily="34" charset="-120"/>
              </a:rPr>
              <a:t>UK Mansion Tax</a:t>
            </a:r>
            <a:endParaRPr lang="en-US" sz="2300" dirty="0"/>
          </a:p>
        </p:txBody>
      </p:sp>
      <p:sp>
        <p:nvSpPr>
          <p:cNvPr id="9" name="Text 7"/>
          <p:cNvSpPr/>
          <p:nvPr/>
        </p:nvSpPr>
        <p:spPr>
          <a:xfrm>
            <a:off x="7564874" y="3859173"/>
            <a:ext cx="6279356"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Proposed </a:t>
            </a:r>
            <a:r>
              <a:rPr lang="en-US" sz="1550" b="1" dirty="0">
                <a:solidFill>
                  <a:srgbClr val="FFFFFF"/>
                </a:solidFill>
                <a:latin typeface="Montserrat" pitchFamily="34" charset="0"/>
                <a:ea typeface="Montserrat" pitchFamily="34" charset="-122"/>
                <a:cs typeface="Montserrat" pitchFamily="34" charset="-120"/>
              </a:rPr>
              <a:t>1% annual</a:t>
            </a:r>
            <a:r>
              <a:rPr lang="en-US" sz="1550" dirty="0">
                <a:solidFill>
                  <a:srgbClr val="FFFFFF"/>
                </a:solidFill>
                <a:latin typeface="Montserrat" pitchFamily="34" charset="0"/>
                <a:ea typeface="Montserrat" pitchFamily="34" charset="-122"/>
                <a:cs typeface="Montserrat" pitchFamily="34" charset="-120"/>
              </a:rPr>
              <a:t> wealth tax on high-value residential property</a:t>
            </a:r>
            <a:endParaRPr lang="en-US" sz="1550" dirty="0"/>
          </a:p>
        </p:txBody>
      </p:sp>
      <p:sp>
        <p:nvSpPr>
          <p:cNvPr id="10" name="Text 8"/>
          <p:cNvSpPr/>
          <p:nvPr/>
        </p:nvSpPr>
        <p:spPr>
          <a:xfrm>
            <a:off x="7564874" y="4672846"/>
            <a:ext cx="6279356"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Targets properties &gt; £2 million</a:t>
            </a:r>
            <a:endParaRPr lang="en-US" sz="1550" dirty="0"/>
          </a:p>
        </p:txBody>
      </p:sp>
      <p:sp>
        <p:nvSpPr>
          <p:cNvPr id="11" name="Text 9"/>
          <p:cNvSpPr/>
          <p:nvPr/>
        </p:nvSpPr>
        <p:spPr>
          <a:xfrm>
            <a:off x="793790" y="5739408"/>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Greece, Ireland, UK, Canada already use inheritance or wealth taxes. Australia will join them.</a:t>
            </a:r>
            <a:endParaRPr lang="en-US" sz="15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793790" y="1250871"/>
            <a:ext cx="681597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The Five Waves: Summary</a:t>
            </a:r>
            <a:endParaRPr lang="en-US" sz="3900" dirty="0"/>
          </a:p>
        </p:txBody>
      </p:sp>
      <p:sp>
        <p:nvSpPr>
          <p:cNvPr id="3" name="Shape 1"/>
          <p:cNvSpPr/>
          <p:nvPr/>
        </p:nvSpPr>
        <p:spPr>
          <a:xfrm>
            <a:off x="793790" y="2267783"/>
            <a:ext cx="13042821" cy="4710827"/>
          </a:xfrm>
          <a:prstGeom prst="roundRect">
            <a:avLst>
              <a:gd name="adj" fmla="val 1770"/>
            </a:avLst>
          </a:prstGeom>
          <a:noFill/>
          <a:ln w="7620">
            <a:solidFill>
              <a:srgbClr val="FFFFFF">
                <a:alpha val="24000"/>
              </a:srgbClr>
            </a:solidFill>
            <a:prstDash val="solid"/>
          </a:ln>
        </p:spPr>
        <p:txBody>
          <a:bodyPr/>
          <a:lstStyle/>
          <a:p>
            <a:endParaRPr lang="en-AU"/>
          </a:p>
        </p:txBody>
      </p:sp>
      <p:sp>
        <p:nvSpPr>
          <p:cNvPr id="4" name="Shape 2"/>
          <p:cNvSpPr/>
          <p:nvPr/>
        </p:nvSpPr>
        <p:spPr>
          <a:xfrm>
            <a:off x="801410" y="2275403"/>
            <a:ext cx="13027581" cy="570905"/>
          </a:xfrm>
          <a:prstGeom prst="rect">
            <a:avLst/>
          </a:prstGeom>
          <a:solidFill>
            <a:srgbClr val="FFFFFF">
              <a:alpha val="4000"/>
            </a:srgbClr>
          </a:solidFill>
          <a:ln/>
        </p:spPr>
        <p:txBody>
          <a:bodyPr/>
          <a:lstStyle/>
          <a:p>
            <a:endParaRPr lang="en-AU"/>
          </a:p>
        </p:txBody>
      </p:sp>
      <p:sp>
        <p:nvSpPr>
          <p:cNvPr id="5" name="Text 3"/>
          <p:cNvSpPr/>
          <p:nvPr/>
        </p:nvSpPr>
        <p:spPr>
          <a:xfrm>
            <a:off x="999887" y="2402086"/>
            <a:ext cx="2856309" cy="317540"/>
          </a:xfrm>
          <a:prstGeom prst="rect">
            <a:avLst/>
          </a:prstGeom>
          <a:noFill/>
          <a:ln/>
        </p:spPr>
        <p:txBody>
          <a:bodyPr wrap="none" lIns="0" tIns="0" rIns="0" bIns="0" rtlCol="0" anchor="t"/>
          <a:lstStyle/>
          <a:p>
            <a:pPr marL="0" indent="0" algn="l">
              <a:lnSpc>
                <a:spcPts val="2500"/>
              </a:lnSpc>
              <a:buNone/>
            </a:pPr>
            <a:r>
              <a:rPr lang="en-US" sz="1550" b="1" dirty="0">
                <a:solidFill>
                  <a:srgbClr val="FFFFFF"/>
                </a:solidFill>
                <a:latin typeface="Montserrat" pitchFamily="34" charset="0"/>
                <a:ea typeface="Montserrat" pitchFamily="34" charset="-122"/>
                <a:cs typeface="Montserrat" pitchFamily="34" charset="-120"/>
              </a:rPr>
              <a:t>Wave</a:t>
            </a:r>
            <a:endParaRPr lang="en-US" sz="1550" dirty="0"/>
          </a:p>
        </p:txBody>
      </p:sp>
      <p:sp>
        <p:nvSpPr>
          <p:cNvPr id="6" name="Text 4"/>
          <p:cNvSpPr/>
          <p:nvPr/>
        </p:nvSpPr>
        <p:spPr>
          <a:xfrm>
            <a:off x="4260533" y="2402086"/>
            <a:ext cx="4806672" cy="317540"/>
          </a:xfrm>
          <a:prstGeom prst="rect">
            <a:avLst/>
          </a:prstGeom>
          <a:noFill/>
          <a:ln/>
        </p:spPr>
        <p:txBody>
          <a:bodyPr wrap="none" lIns="0" tIns="0" rIns="0" bIns="0" rtlCol="0" anchor="t"/>
          <a:lstStyle/>
          <a:p>
            <a:pPr marL="0" indent="0" algn="l">
              <a:lnSpc>
                <a:spcPts val="2500"/>
              </a:lnSpc>
              <a:buNone/>
            </a:pPr>
            <a:r>
              <a:rPr lang="en-US" sz="1550" b="1" dirty="0">
                <a:solidFill>
                  <a:srgbClr val="FFFFFF"/>
                </a:solidFill>
                <a:latin typeface="Montserrat" pitchFamily="34" charset="0"/>
                <a:ea typeface="Montserrat" pitchFamily="34" charset="-122"/>
                <a:cs typeface="Montserrat" pitchFamily="34" charset="-120"/>
              </a:rPr>
              <a:t>Summary</a:t>
            </a:r>
            <a:endParaRPr lang="en-US" sz="1550" dirty="0"/>
          </a:p>
        </p:txBody>
      </p:sp>
      <p:sp>
        <p:nvSpPr>
          <p:cNvPr id="7" name="Text 5"/>
          <p:cNvSpPr/>
          <p:nvPr/>
        </p:nvSpPr>
        <p:spPr>
          <a:xfrm>
            <a:off x="9471541" y="2402086"/>
            <a:ext cx="4159091" cy="317540"/>
          </a:xfrm>
          <a:prstGeom prst="rect">
            <a:avLst/>
          </a:prstGeom>
          <a:noFill/>
          <a:ln/>
        </p:spPr>
        <p:txBody>
          <a:bodyPr wrap="none" lIns="0" tIns="0" rIns="0" bIns="0" rtlCol="0" anchor="t"/>
          <a:lstStyle/>
          <a:p>
            <a:pPr marL="0" indent="0" algn="l">
              <a:lnSpc>
                <a:spcPts val="2500"/>
              </a:lnSpc>
              <a:buNone/>
            </a:pPr>
            <a:r>
              <a:rPr lang="en-US" sz="1550" b="1" dirty="0">
                <a:solidFill>
                  <a:srgbClr val="FFFFFF"/>
                </a:solidFill>
                <a:latin typeface="Montserrat" pitchFamily="34" charset="0"/>
                <a:ea typeface="Montserrat" pitchFamily="34" charset="-122"/>
                <a:cs typeface="Montserrat" pitchFamily="34" charset="-120"/>
              </a:rPr>
              <a:t>Impact</a:t>
            </a:r>
            <a:endParaRPr lang="en-US" sz="1550" dirty="0"/>
          </a:p>
        </p:txBody>
      </p:sp>
      <p:sp>
        <p:nvSpPr>
          <p:cNvPr id="8" name="Shape 6"/>
          <p:cNvSpPr/>
          <p:nvPr/>
        </p:nvSpPr>
        <p:spPr>
          <a:xfrm>
            <a:off x="801410" y="2846308"/>
            <a:ext cx="13027581" cy="888444"/>
          </a:xfrm>
          <a:prstGeom prst="rect">
            <a:avLst/>
          </a:prstGeom>
          <a:solidFill>
            <a:srgbClr val="000000">
              <a:alpha val="4000"/>
            </a:srgbClr>
          </a:solidFill>
          <a:ln/>
        </p:spPr>
        <p:txBody>
          <a:bodyPr/>
          <a:lstStyle/>
          <a:p>
            <a:endParaRPr lang="en-AU"/>
          </a:p>
        </p:txBody>
      </p:sp>
      <p:sp>
        <p:nvSpPr>
          <p:cNvPr id="9" name="Text 7"/>
          <p:cNvSpPr/>
          <p:nvPr/>
        </p:nvSpPr>
        <p:spPr>
          <a:xfrm>
            <a:off x="999887" y="2972991"/>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Property Cycle End</a:t>
            </a:r>
            <a:endParaRPr lang="en-US" sz="1550" dirty="0"/>
          </a:p>
        </p:txBody>
      </p:sp>
      <p:sp>
        <p:nvSpPr>
          <p:cNvPr id="10" name="Text 8"/>
          <p:cNvSpPr/>
          <p:nvPr/>
        </p:nvSpPr>
        <p:spPr>
          <a:xfrm>
            <a:off x="4260533" y="2972991"/>
            <a:ext cx="4806672"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2026-2028 major downturn</a:t>
            </a:r>
            <a:endParaRPr lang="en-US" sz="1550" dirty="0"/>
          </a:p>
        </p:txBody>
      </p:sp>
      <p:sp>
        <p:nvSpPr>
          <p:cNvPr id="11" name="Text 9"/>
          <p:cNvSpPr/>
          <p:nvPr/>
        </p:nvSpPr>
        <p:spPr>
          <a:xfrm>
            <a:off x="9471541" y="2972991"/>
            <a:ext cx="415909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Home values, SMSF property, equities all hit</a:t>
            </a:r>
            <a:endParaRPr lang="en-US" sz="1550" dirty="0"/>
          </a:p>
        </p:txBody>
      </p:sp>
      <p:sp>
        <p:nvSpPr>
          <p:cNvPr id="12" name="Shape 10"/>
          <p:cNvSpPr/>
          <p:nvPr/>
        </p:nvSpPr>
        <p:spPr>
          <a:xfrm>
            <a:off x="801410" y="3734753"/>
            <a:ext cx="13027581" cy="888444"/>
          </a:xfrm>
          <a:prstGeom prst="rect">
            <a:avLst/>
          </a:prstGeom>
          <a:solidFill>
            <a:srgbClr val="FFFFFF">
              <a:alpha val="4000"/>
            </a:srgbClr>
          </a:solidFill>
          <a:ln/>
        </p:spPr>
        <p:txBody>
          <a:bodyPr/>
          <a:lstStyle/>
          <a:p>
            <a:endParaRPr lang="en-AU"/>
          </a:p>
        </p:txBody>
      </p:sp>
      <p:sp>
        <p:nvSpPr>
          <p:cNvPr id="13" name="Text 11"/>
          <p:cNvSpPr/>
          <p:nvPr/>
        </p:nvSpPr>
        <p:spPr>
          <a:xfrm>
            <a:off x="999887" y="3861435"/>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AI Workforce Shock</a:t>
            </a:r>
            <a:endParaRPr lang="en-US" sz="1550" dirty="0"/>
          </a:p>
        </p:txBody>
      </p:sp>
      <p:sp>
        <p:nvSpPr>
          <p:cNvPr id="14" name="Text 12"/>
          <p:cNvSpPr/>
          <p:nvPr/>
        </p:nvSpPr>
        <p:spPr>
          <a:xfrm>
            <a:off x="4260533" y="3861435"/>
            <a:ext cx="4806672"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10-12% unemployment plausible</a:t>
            </a:r>
            <a:endParaRPr lang="en-US" sz="1550" dirty="0"/>
          </a:p>
        </p:txBody>
      </p:sp>
      <p:sp>
        <p:nvSpPr>
          <p:cNvPr id="15" name="Text 13"/>
          <p:cNvSpPr/>
          <p:nvPr/>
        </p:nvSpPr>
        <p:spPr>
          <a:xfrm>
            <a:off x="9471541" y="3861435"/>
            <a:ext cx="415909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Income tax collapse, inequality, contraction</a:t>
            </a:r>
            <a:endParaRPr lang="en-US" sz="1550" dirty="0"/>
          </a:p>
        </p:txBody>
      </p:sp>
      <p:sp>
        <p:nvSpPr>
          <p:cNvPr id="16" name="Shape 14"/>
          <p:cNvSpPr/>
          <p:nvPr/>
        </p:nvSpPr>
        <p:spPr>
          <a:xfrm>
            <a:off x="801410" y="4623197"/>
            <a:ext cx="13027581" cy="888444"/>
          </a:xfrm>
          <a:prstGeom prst="rect">
            <a:avLst/>
          </a:prstGeom>
          <a:solidFill>
            <a:srgbClr val="000000">
              <a:alpha val="4000"/>
            </a:srgbClr>
          </a:solidFill>
          <a:ln/>
        </p:spPr>
        <p:txBody>
          <a:bodyPr/>
          <a:lstStyle/>
          <a:p>
            <a:endParaRPr lang="en-AU"/>
          </a:p>
        </p:txBody>
      </p:sp>
      <p:sp>
        <p:nvSpPr>
          <p:cNvPr id="17" name="Text 15"/>
          <p:cNvSpPr/>
          <p:nvPr/>
        </p:nvSpPr>
        <p:spPr>
          <a:xfrm>
            <a:off x="999887" y="4749879"/>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China Backstop Gone</a:t>
            </a:r>
            <a:endParaRPr lang="en-US" sz="1550" dirty="0"/>
          </a:p>
        </p:txBody>
      </p:sp>
      <p:sp>
        <p:nvSpPr>
          <p:cNvPr id="18" name="Text 16"/>
          <p:cNvSpPr/>
          <p:nvPr/>
        </p:nvSpPr>
        <p:spPr>
          <a:xfrm>
            <a:off x="4260533" y="4749879"/>
            <a:ext cx="4806672"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Property boom over + Simandou</a:t>
            </a:r>
            <a:endParaRPr lang="en-US" sz="1550" dirty="0"/>
          </a:p>
        </p:txBody>
      </p:sp>
      <p:sp>
        <p:nvSpPr>
          <p:cNvPr id="19" name="Text 17"/>
          <p:cNvSpPr/>
          <p:nvPr/>
        </p:nvSpPr>
        <p:spPr>
          <a:xfrm>
            <a:off x="9471541" y="4749879"/>
            <a:ext cx="415909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Falling company tax, AUD risk, WA recession</a:t>
            </a:r>
            <a:endParaRPr lang="en-US" sz="1550" dirty="0"/>
          </a:p>
        </p:txBody>
      </p:sp>
      <p:sp>
        <p:nvSpPr>
          <p:cNvPr id="20" name="Shape 18"/>
          <p:cNvSpPr/>
          <p:nvPr/>
        </p:nvSpPr>
        <p:spPr>
          <a:xfrm>
            <a:off x="801410" y="5511641"/>
            <a:ext cx="13027581" cy="888444"/>
          </a:xfrm>
          <a:prstGeom prst="rect">
            <a:avLst/>
          </a:prstGeom>
          <a:solidFill>
            <a:srgbClr val="FFFFFF">
              <a:alpha val="4000"/>
            </a:srgbClr>
          </a:solidFill>
          <a:ln/>
        </p:spPr>
        <p:txBody>
          <a:bodyPr/>
          <a:lstStyle/>
          <a:p>
            <a:endParaRPr lang="en-AU"/>
          </a:p>
        </p:txBody>
      </p:sp>
      <p:sp>
        <p:nvSpPr>
          <p:cNvPr id="21" name="Text 19"/>
          <p:cNvSpPr/>
          <p:nvPr/>
        </p:nvSpPr>
        <p:spPr>
          <a:xfrm>
            <a:off x="999887" y="5638324"/>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NDIS + Boomers</a:t>
            </a:r>
            <a:endParaRPr lang="en-US" sz="1550" dirty="0"/>
          </a:p>
        </p:txBody>
      </p:sp>
      <p:sp>
        <p:nvSpPr>
          <p:cNvPr id="22" name="Text 20"/>
          <p:cNvSpPr/>
          <p:nvPr/>
        </p:nvSpPr>
        <p:spPr>
          <a:xfrm>
            <a:off x="4260533" y="5638324"/>
            <a:ext cx="4806672"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$100B NDIS + 1.2M over 80</a:t>
            </a:r>
            <a:endParaRPr lang="en-US" sz="1550" dirty="0"/>
          </a:p>
        </p:txBody>
      </p:sp>
      <p:sp>
        <p:nvSpPr>
          <p:cNvPr id="23" name="Text 21"/>
          <p:cNvSpPr/>
          <p:nvPr/>
        </p:nvSpPr>
        <p:spPr>
          <a:xfrm>
            <a:off x="9471541" y="5638324"/>
            <a:ext cx="415909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Budget crisis, pension blowout, aged care shortage</a:t>
            </a:r>
            <a:endParaRPr lang="en-US" sz="1550" dirty="0"/>
          </a:p>
        </p:txBody>
      </p:sp>
      <p:sp>
        <p:nvSpPr>
          <p:cNvPr id="24" name="Shape 22"/>
          <p:cNvSpPr/>
          <p:nvPr/>
        </p:nvSpPr>
        <p:spPr>
          <a:xfrm>
            <a:off x="801410" y="6400086"/>
            <a:ext cx="13027581" cy="570905"/>
          </a:xfrm>
          <a:prstGeom prst="rect">
            <a:avLst/>
          </a:prstGeom>
          <a:solidFill>
            <a:srgbClr val="000000">
              <a:alpha val="4000"/>
            </a:srgbClr>
          </a:solidFill>
          <a:ln/>
        </p:spPr>
        <p:txBody>
          <a:bodyPr/>
          <a:lstStyle/>
          <a:p>
            <a:endParaRPr lang="en-AU"/>
          </a:p>
        </p:txBody>
      </p:sp>
      <p:sp>
        <p:nvSpPr>
          <p:cNvPr id="25" name="Text 23"/>
          <p:cNvSpPr/>
          <p:nvPr/>
        </p:nvSpPr>
        <p:spPr>
          <a:xfrm>
            <a:off x="999887" y="6526768"/>
            <a:ext cx="2856309"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Intergenerational Tax</a:t>
            </a:r>
            <a:endParaRPr lang="en-US" sz="1550" dirty="0"/>
          </a:p>
        </p:txBody>
      </p:sp>
      <p:sp>
        <p:nvSpPr>
          <p:cNvPr id="26" name="Text 24"/>
          <p:cNvSpPr/>
          <p:nvPr/>
        </p:nvSpPr>
        <p:spPr>
          <a:xfrm>
            <a:off x="4260533" y="6526768"/>
            <a:ext cx="4806672"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IHT/Wealth tax inevitable</a:t>
            </a:r>
            <a:endParaRPr lang="en-US" sz="1550" dirty="0"/>
          </a:p>
        </p:txBody>
      </p:sp>
      <p:sp>
        <p:nvSpPr>
          <p:cNvPr id="27" name="Text 25"/>
          <p:cNvSpPr/>
          <p:nvPr/>
        </p:nvSpPr>
        <p:spPr>
          <a:xfrm>
            <a:off x="9471541" y="6526768"/>
            <a:ext cx="415909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Families unprepared, estates at risk</a:t>
            </a:r>
            <a:endParaRPr lang="en-US" sz="15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3028236"/>
            <a:ext cx="7556421" cy="1240393"/>
          </a:xfrm>
          <a:prstGeom prst="rect">
            <a:avLst/>
          </a:prstGeom>
          <a:noFill/>
          <a:ln/>
        </p:spPr>
        <p:txBody>
          <a:bodyPr wrap="none" lIns="0" tIns="0" rIns="0" bIns="0" rtlCol="0" anchor="t"/>
          <a:lstStyle/>
          <a:p>
            <a:pPr marL="0" indent="0" algn="l">
              <a:lnSpc>
                <a:spcPts val="9750"/>
              </a:lnSpc>
              <a:buNone/>
            </a:pPr>
            <a:r>
              <a:rPr lang="en-US" sz="7800" b="1" dirty="0">
                <a:solidFill>
                  <a:srgbClr val="FFFFFF"/>
                </a:solidFill>
                <a:latin typeface="Montserrat Bold" pitchFamily="34" charset="0"/>
                <a:ea typeface="Montserrat Bold" pitchFamily="34" charset="-122"/>
                <a:cs typeface="Montserrat Bold" pitchFamily="34" charset="-120"/>
              </a:rPr>
              <a:t>The Strategies</a:t>
            </a:r>
            <a:endParaRPr lang="en-US" sz="7800" dirty="0"/>
          </a:p>
        </p:txBody>
      </p:sp>
      <p:sp>
        <p:nvSpPr>
          <p:cNvPr id="4" name="Text 1"/>
          <p:cNvSpPr/>
          <p:nvPr/>
        </p:nvSpPr>
        <p:spPr>
          <a:xfrm>
            <a:off x="793790" y="4566285"/>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Ten core strategies plus bonus strategies to navigate the Five Waves and protect Australian families for the next decade.</a:t>
            </a:r>
            <a:endParaRPr lang="en-US" sz="15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93790" y="1125617"/>
            <a:ext cx="11801118"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Strategy 1: Become an AI-Augmented Adviser</a:t>
            </a:r>
            <a:endParaRPr lang="en-US" sz="3900" dirty="0"/>
          </a:p>
        </p:txBody>
      </p:sp>
      <p:sp>
        <p:nvSpPr>
          <p:cNvPr id="3" name="Text 1"/>
          <p:cNvSpPr/>
          <p:nvPr/>
        </p:nvSpPr>
        <p:spPr>
          <a:xfrm>
            <a:off x="793790" y="214253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AI is not replacing advisers. AI is replacing bad advisers — the ones who rely on memory, slow thinking, guesswork, or outdated methods. Practitioners who combine human strategy with AI tools become super-advisers.</a:t>
            </a:r>
            <a:endParaRPr lang="en-US" sz="1550" dirty="0"/>
          </a:p>
        </p:txBody>
      </p:sp>
      <p:sp>
        <p:nvSpPr>
          <p:cNvPr id="4" name="Shape 2"/>
          <p:cNvSpPr/>
          <p:nvPr/>
        </p:nvSpPr>
        <p:spPr>
          <a:xfrm>
            <a:off x="793790" y="3000851"/>
            <a:ext cx="6422231" cy="1952387"/>
          </a:xfrm>
          <a:prstGeom prst="roundRect">
            <a:avLst>
              <a:gd name="adj" fmla="val 4270"/>
            </a:avLst>
          </a:prstGeom>
          <a:solidFill>
            <a:srgbClr val="1D7A06"/>
          </a:solidFill>
          <a:ln w="7620">
            <a:solidFill>
              <a:srgbClr val="36931F"/>
            </a:solidFill>
            <a:prstDash val="solid"/>
          </a:ln>
        </p:spPr>
        <p:txBody>
          <a:bodyPr/>
          <a:lstStyle/>
          <a:p>
            <a:endParaRPr lang="en-AU"/>
          </a:p>
        </p:txBody>
      </p:sp>
      <p:sp>
        <p:nvSpPr>
          <p:cNvPr id="5" name="Shape 3"/>
          <p:cNvSpPr/>
          <p:nvPr/>
        </p:nvSpPr>
        <p:spPr>
          <a:xfrm>
            <a:off x="999768" y="3206829"/>
            <a:ext cx="595313" cy="595313"/>
          </a:xfrm>
          <a:prstGeom prst="roundRect">
            <a:avLst>
              <a:gd name="adj" fmla="val 15358451"/>
            </a:avLst>
          </a:prstGeom>
          <a:solidFill>
            <a:srgbClr val="34D80A"/>
          </a:solidFill>
          <a:ln/>
        </p:spPr>
        <p:txBody>
          <a:bodyPr/>
          <a:lstStyle/>
          <a:p>
            <a:endParaRPr lang="en-AU"/>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479" y="3370421"/>
            <a:ext cx="267891" cy="267891"/>
          </a:xfrm>
          <a:prstGeom prst="rect">
            <a:avLst/>
          </a:prstGeom>
        </p:spPr>
      </p:pic>
      <p:sp>
        <p:nvSpPr>
          <p:cNvPr id="7" name="Text 4"/>
          <p:cNvSpPr/>
          <p:nvPr/>
        </p:nvSpPr>
        <p:spPr>
          <a:xfrm>
            <a:off x="999768" y="400050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Strategist AI</a:t>
            </a:r>
            <a:endParaRPr lang="en-US" sz="1950" dirty="0"/>
          </a:p>
        </p:txBody>
      </p:sp>
      <p:sp>
        <p:nvSpPr>
          <p:cNvPr id="8" name="Text 5"/>
          <p:cNvSpPr/>
          <p:nvPr/>
        </p:nvSpPr>
        <p:spPr>
          <a:xfrm>
            <a:off x="999768" y="4429720"/>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Maps structures and risks instantly</a:t>
            </a:r>
            <a:endParaRPr lang="en-US" sz="1550" dirty="0"/>
          </a:p>
        </p:txBody>
      </p:sp>
      <p:sp>
        <p:nvSpPr>
          <p:cNvPr id="9" name="Shape 6"/>
          <p:cNvSpPr/>
          <p:nvPr/>
        </p:nvSpPr>
        <p:spPr>
          <a:xfrm>
            <a:off x="7414379" y="3000851"/>
            <a:ext cx="6422231" cy="1952387"/>
          </a:xfrm>
          <a:prstGeom prst="roundRect">
            <a:avLst>
              <a:gd name="adj" fmla="val 4270"/>
            </a:avLst>
          </a:prstGeom>
          <a:solidFill>
            <a:srgbClr val="1D7A06"/>
          </a:solidFill>
          <a:ln w="7620">
            <a:solidFill>
              <a:srgbClr val="36931F"/>
            </a:solidFill>
            <a:prstDash val="solid"/>
          </a:ln>
        </p:spPr>
        <p:txBody>
          <a:bodyPr/>
          <a:lstStyle/>
          <a:p>
            <a:endParaRPr lang="en-AU"/>
          </a:p>
        </p:txBody>
      </p:sp>
      <p:sp>
        <p:nvSpPr>
          <p:cNvPr id="10" name="Shape 7"/>
          <p:cNvSpPr/>
          <p:nvPr/>
        </p:nvSpPr>
        <p:spPr>
          <a:xfrm>
            <a:off x="7620357" y="3206829"/>
            <a:ext cx="595313" cy="595313"/>
          </a:xfrm>
          <a:prstGeom prst="roundRect">
            <a:avLst>
              <a:gd name="adj" fmla="val 15358451"/>
            </a:avLst>
          </a:prstGeom>
          <a:solidFill>
            <a:srgbClr val="34D80A"/>
          </a:solidFill>
          <a:ln/>
        </p:spPr>
        <p:txBody>
          <a:bodyPr/>
          <a:lstStyle/>
          <a:p>
            <a:endParaRPr lang="en-AU"/>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068" y="3370421"/>
            <a:ext cx="267891" cy="267891"/>
          </a:xfrm>
          <a:prstGeom prst="rect">
            <a:avLst/>
          </a:prstGeom>
        </p:spPr>
      </p:pic>
      <p:sp>
        <p:nvSpPr>
          <p:cNvPr id="12" name="Text 8"/>
          <p:cNvSpPr/>
          <p:nvPr/>
        </p:nvSpPr>
        <p:spPr>
          <a:xfrm>
            <a:off x="7620357" y="400050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Tax Guru AI</a:t>
            </a:r>
            <a:endParaRPr lang="en-US" sz="1950" dirty="0"/>
          </a:p>
        </p:txBody>
      </p:sp>
      <p:sp>
        <p:nvSpPr>
          <p:cNvPr id="13" name="Text 9"/>
          <p:cNvSpPr/>
          <p:nvPr/>
        </p:nvSpPr>
        <p:spPr>
          <a:xfrm>
            <a:off x="7620357" y="4429720"/>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Calculates consequences with legislative precision</a:t>
            </a:r>
            <a:endParaRPr lang="en-US" sz="1550" dirty="0"/>
          </a:p>
        </p:txBody>
      </p:sp>
      <p:sp>
        <p:nvSpPr>
          <p:cNvPr id="14" name="Shape 10"/>
          <p:cNvSpPr/>
          <p:nvPr/>
        </p:nvSpPr>
        <p:spPr>
          <a:xfrm>
            <a:off x="793790" y="5151596"/>
            <a:ext cx="6422231" cy="1952387"/>
          </a:xfrm>
          <a:prstGeom prst="roundRect">
            <a:avLst>
              <a:gd name="adj" fmla="val 4270"/>
            </a:avLst>
          </a:prstGeom>
          <a:solidFill>
            <a:srgbClr val="1D7A06"/>
          </a:solidFill>
          <a:ln w="7620">
            <a:solidFill>
              <a:srgbClr val="36931F"/>
            </a:solidFill>
            <a:prstDash val="solid"/>
          </a:ln>
        </p:spPr>
        <p:txBody>
          <a:bodyPr/>
          <a:lstStyle/>
          <a:p>
            <a:endParaRPr lang="en-AU"/>
          </a:p>
        </p:txBody>
      </p:sp>
      <p:sp>
        <p:nvSpPr>
          <p:cNvPr id="15" name="Shape 11"/>
          <p:cNvSpPr/>
          <p:nvPr/>
        </p:nvSpPr>
        <p:spPr>
          <a:xfrm>
            <a:off x="999768" y="5357574"/>
            <a:ext cx="595313" cy="595313"/>
          </a:xfrm>
          <a:prstGeom prst="roundRect">
            <a:avLst>
              <a:gd name="adj" fmla="val 15358451"/>
            </a:avLst>
          </a:prstGeom>
          <a:solidFill>
            <a:srgbClr val="34D80A"/>
          </a:solidFill>
          <a:ln/>
        </p:spPr>
        <p:txBody>
          <a:bodyPr/>
          <a:lstStyle/>
          <a:p>
            <a:endParaRPr lang="en-AU"/>
          </a:p>
        </p:txBody>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479" y="5521166"/>
            <a:ext cx="267891" cy="267891"/>
          </a:xfrm>
          <a:prstGeom prst="rect">
            <a:avLst/>
          </a:prstGeom>
        </p:spPr>
      </p:pic>
      <p:sp>
        <p:nvSpPr>
          <p:cNvPr id="17" name="Text 12"/>
          <p:cNvSpPr/>
          <p:nvPr/>
        </p:nvSpPr>
        <p:spPr>
          <a:xfrm>
            <a:off x="999768" y="615124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Gamma AI</a:t>
            </a:r>
            <a:endParaRPr lang="en-US" sz="1950" dirty="0"/>
          </a:p>
        </p:txBody>
      </p:sp>
      <p:sp>
        <p:nvSpPr>
          <p:cNvPr id="18" name="Text 13"/>
          <p:cNvSpPr/>
          <p:nvPr/>
        </p:nvSpPr>
        <p:spPr>
          <a:xfrm>
            <a:off x="999768" y="6580465"/>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Builds client presentations visually</a:t>
            </a:r>
            <a:endParaRPr lang="en-US" sz="1550" dirty="0"/>
          </a:p>
        </p:txBody>
      </p:sp>
      <p:sp>
        <p:nvSpPr>
          <p:cNvPr id="19" name="Shape 14"/>
          <p:cNvSpPr/>
          <p:nvPr/>
        </p:nvSpPr>
        <p:spPr>
          <a:xfrm>
            <a:off x="7414379" y="5151596"/>
            <a:ext cx="6422231" cy="1952387"/>
          </a:xfrm>
          <a:prstGeom prst="roundRect">
            <a:avLst>
              <a:gd name="adj" fmla="val 4270"/>
            </a:avLst>
          </a:prstGeom>
          <a:solidFill>
            <a:srgbClr val="1D7A06"/>
          </a:solidFill>
          <a:ln w="7620">
            <a:solidFill>
              <a:srgbClr val="36931F"/>
            </a:solidFill>
            <a:prstDash val="solid"/>
          </a:ln>
        </p:spPr>
        <p:txBody>
          <a:bodyPr/>
          <a:lstStyle/>
          <a:p>
            <a:endParaRPr lang="en-AU"/>
          </a:p>
        </p:txBody>
      </p:sp>
      <p:sp>
        <p:nvSpPr>
          <p:cNvPr id="20" name="Shape 15"/>
          <p:cNvSpPr/>
          <p:nvPr/>
        </p:nvSpPr>
        <p:spPr>
          <a:xfrm>
            <a:off x="7620357" y="5357574"/>
            <a:ext cx="595313" cy="595313"/>
          </a:xfrm>
          <a:prstGeom prst="roundRect">
            <a:avLst>
              <a:gd name="adj" fmla="val 15358451"/>
            </a:avLst>
          </a:prstGeom>
          <a:solidFill>
            <a:srgbClr val="34D80A"/>
          </a:solidFill>
          <a:ln/>
        </p:spPr>
        <p:txBody>
          <a:bodyPr/>
          <a:lstStyle/>
          <a:p>
            <a:endParaRPr lang="en-AU"/>
          </a:p>
        </p:txBody>
      </p:sp>
      <p:pic>
        <p:nvPicPr>
          <p:cNvPr id="2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84068" y="5521166"/>
            <a:ext cx="267891" cy="267891"/>
          </a:xfrm>
          <a:prstGeom prst="rect">
            <a:avLst/>
          </a:prstGeom>
        </p:spPr>
      </p:pic>
      <p:sp>
        <p:nvSpPr>
          <p:cNvPr id="22" name="Text 16"/>
          <p:cNvSpPr/>
          <p:nvPr/>
        </p:nvSpPr>
        <p:spPr>
          <a:xfrm>
            <a:off x="7620357" y="615124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Five Step AI Tool</a:t>
            </a:r>
            <a:endParaRPr lang="en-US" sz="1950" dirty="0"/>
          </a:p>
        </p:txBody>
      </p:sp>
      <p:sp>
        <p:nvSpPr>
          <p:cNvPr id="23" name="Text 17"/>
          <p:cNvSpPr/>
          <p:nvPr/>
        </p:nvSpPr>
        <p:spPr>
          <a:xfrm>
            <a:off x="7620357" y="6580465"/>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Shows governance pathways</a:t>
            </a:r>
            <a:endParaRPr lang="en-US" sz="15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793790" y="1347907"/>
            <a:ext cx="7016353"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The New Adviser Hierarchy</a:t>
            </a:r>
            <a:endParaRPr lang="en-US" sz="3900" dirty="0"/>
          </a:p>
        </p:txBody>
      </p:sp>
      <p:pic>
        <p:nvPicPr>
          <p:cNvPr id="3" name="Image 0" descr="preencoded.png"/>
          <p:cNvPicPr>
            <a:picLocks noChangeAspect="1"/>
          </p:cNvPicPr>
          <p:nvPr/>
        </p:nvPicPr>
        <p:blipFill>
          <a:blip r:embed="rId3"/>
          <a:stretch>
            <a:fillRect/>
          </a:stretch>
        </p:blipFill>
        <p:spPr>
          <a:xfrm>
            <a:off x="2978348" y="2364819"/>
            <a:ext cx="2152055" cy="1143476"/>
          </a:xfrm>
          <a:prstGeom prst="rect">
            <a:avLst/>
          </a:prstGeom>
        </p:spPr>
      </p:pic>
      <p:sp>
        <p:nvSpPr>
          <p:cNvPr id="4" name="Text 1"/>
          <p:cNvSpPr/>
          <p:nvPr/>
        </p:nvSpPr>
        <p:spPr>
          <a:xfrm>
            <a:off x="3914775" y="2903815"/>
            <a:ext cx="279083" cy="348853"/>
          </a:xfrm>
          <a:prstGeom prst="rect">
            <a:avLst/>
          </a:prstGeom>
          <a:noFill/>
          <a:ln/>
        </p:spPr>
        <p:txBody>
          <a:bodyPr wrap="none" lIns="0" tIns="0" rIns="0" bIns="0" rtlCol="0" anchor="t"/>
          <a:lstStyle/>
          <a:p>
            <a:pPr marL="0" indent="0" algn="ctr">
              <a:lnSpc>
                <a:spcPts val="3500"/>
              </a:lnSpc>
              <a:buNone/>
            </a:pPr>
            <a:r>
              <a:rPr lang="en-US" sz="2150" b="1" dirty="0">
                <a:solidFill>
                  <a:srgbClr val="FFFFFF"/>
                </a:solidFill>
                <a:latin typeface="Montserrat Bold" pitchFamily="34" charset="0"/>
                <a:ea typeface="Montserrat Bold" pitchFamily="34" charset="-122"/>
                <a:cs typeface="Montserrat Bold" pitchFamily="34" charset="-120"/>
              </a:rPr>
              <a:t>1</a:t>
            </a:r>
            <a:endParaRPr lang="en-US" sz="2150" dirty="0"/>
          </a:p>
        </p:txBody>
      </p:sp>
      <p:sp>
        <p:nvSpPr>
          <p:cNvPr id="5" name="Text 2"/>
          <p:cNvSpPr/>
          <p:nvPr/>
        </p:nvSpPr>
        <p:spPr>
          <a:xfrm>
            <a:off x="5328761" y="2563178"/>
            <a:ext cx="3248144"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AI-Augmented Strategist</a:t>
            </a:r>
            <a:endParaRPr lang="en-US" sz="1950" dirty="0"/>
          </a:p>
        </p:txBody>
      </p:sp>
      <p:sp>
        <p:nvSpPr>
          <p:cNvPr id="6" name="Text 3"/>
          <p:cNvSpPr/>
          <p:nvPr/>
        </p:nvSpPr>
        <p:spPr>
          <a:xfrm>
            <a:off x="5328761" y="2992398"/>
            <a:ext cx="324814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The new elite who survive</a:t>
            </a:r>
            <a:endParaRPr lang="en-US" sz="1550" dirty="0"/>
          </a:p>
        </p:txBody>
      </p:sp>
      <p:sp>
        <p:nvSpPr>
          <p:cNvPr id="7" name="Shape 4"/>
          <p:cNvSpPr/>
          <p:nvPr/>
        </p:nvSpPr>
        <p:spPr>
          <a:xfrm>
            <a:off x="5179933" y="3523536"/>
            <a:ext cx="8607147" cy="11430"/>
          </a:xfrm>
          <a:prstGeom prst="roundRect">
            <a:avLst>
              <a:gd name="adj" fmla="val 729302"/>
            </a:avLst>
          </a:prstGeom>
          <a:solidFill>
            <a:srgbClr val="36931F"/>
          </a:solidFill>
          <a:ln/>
        </p:spPr>
        <p:txBody>
          <a:bodyPr/>
          <a:lstStyle/>
          <a:p>
            <a:endParaRPr lang="en-AU"/>
          </a:p>
        </p:txBody>
      </p:sp>
      <p:pic>
        <p:nvPicPr>
          <p:cNvPr id="8" name="Image 1" descr="preencoded.png"/>
          <p:cNvPicPr>
            <a:picLocks noChangeAspect="1"/>
          </p:cNvPicPr>
          <p:nvPr/>
        </p:nvPicPr>
        <p:blipFill>
          <a:blip r:embed="rId4"/>
          <a:stretch>
            <a:fillRect/>
          </a:stretch>
        </p:blipFill>
        <p:spPr>
          <a:xfrm>
            <a:off x="1902381" y="3557826"/>
            <a:ext cx="4304109" cy="1143476"/>
          </a:xfrm>
          <a:prstGeom prst="rect">
            <a:avLst/>
          </a:prstGeom>
        </p:spPr>
      </p:pic>
      <p:sp>
        <p:nvSpPr>
          <p:cNvPr id="9" name="Text 5"/>
          <p:cNvSpPr/>
          <p:nvPr/>
        </p:nvSpPr>
        <p:spPr>
          <a:xfrm>
            <a:off x="3914775" y="3955137"/>
            <a:ext cx="279083" cy="348853"/>
          </a:xfrm>
          <a:prstGeom prst="rect">
            <a:avLst/>
          </a:prstGeom>
          <a:noFill/>
          <a:ln/>
        </p:spPr>
        <p:txBody>
          <a:bodyPr wrap="none" lIns="0" tIns="0" rIns="0" bIns="0" rtlCol="0" anchor="t"/>
          <a:lstStyle/>
          <a:p>
            <a:pPr marL="0" indent="0" algn="ctr">
              <a:lnSpc>
                <a:spcPts val="3500"/>
              </a:lnSpc>
              <a:buNone/>
            </a:pPr>
            <a:r>
              <a:rPr lang="en-US" sz="2150" b="1" dirty="0">
                <a:solidFill>
                  <a:srgbClr val="FFFFFF"/>
                </a:solidFill>
                <a:latin typeface="Montserrat Bold" pitchFamily="34" charset="0"/>
                <a:ea typeface="Montserrat Bold" pitchFamily="34" charset="-122"/>
                <a:cs typeface="Montserrat Bold" pitchFamily="34" charset="-120"/>
              </a:rPr>
              <a:t>2</a:t>
            </a:r>
            <a:endParaRPr lang="en-US" sz="2150" dirty="0"/>
          </a:p>
        </p:txBody>
      </p:sp>
      <p:sp>
        <p:nvSpPr>
          <p:cNvPr id="10" name="Text 6"/>
          <p:cNvSpPr/>
          <p:nvPr/>
        </p:nvSpPr>
        <p:spPr>
          <a:xfrm>
            <a:off x="6404848" y="3756184"/>
            <a:ext cx="2282904"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Hybrid Adviser</a:t>
            </a:r>
            <a:endParaRPr lang="en-US" sz="1950" dirty="0"/>
          </a:p>
        </p:txBody>
      </p:sp>
      <p:sp>
        <p:nvSpPr>
          <p:cNvPr id="11" name="Text 7"/>
          <p:cNvSpPr/>
          <p:nvPr/>
        </p:nvSpPr>
        <p:spPr>
          <a:xfrm>
            <a:off x="6404848" y="4185404"/>
            <a:ext cx="228290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Transitional, vulnerable</a:t>
            </a:r>
            <a:endParaRPr lang="en-US" sz="1550" dirty="0"/>
          </a:p>
        </p:txBody>
      </p:sp>
      <p:sp>
        <p:nvSpPr>
          <p:cNvPr id="12" name="Shape 8"/>
          <p:cNvSpPr/>
          <p:nvPr/>
        </p:nvSpPr>
        <p:spPr>
          <a:xfrm>
            <a:off x="6256020" y="4716542"/>
            <a:ext cx="7531060" cy="11430"/>
          </a:xfrm>
          <a:prstGeom prst="roundRect">
            <a:avLst>
              <a:gd name="adj" fmla="val 729302"/>
            </a:avLst>
          </a:prstGeom>
          <a:solidFill>
            <a:srgbClr val="36931F"/>
          </a:solidFill>
          <a:ln/>
        </p:spPr>
        <p:txBody>
          <a:bodyPr/>
          <a:lstStyle/>
          <a:p>
            <a:endParaRPr lang="en-AU"/>
          </a:p>
        </p:txBody>
      </p:sp>
      <p:pic>
        <p:nvPicPr>
          <p:cNvPr id="13" name="Image 2" descr="preencoded.png"/>
          <p:cNvPicPr>
            <a:picLocks noChangeAspect="1"/>
          </p:cNvPicPr>
          <p:nvPr/>
        </p:nvPicPr>
        <p:blipFill>
          <a:blip r:embed="rId5"/>
          <a:stretch>
            <a:fillRect/>
          </a:stretch>
        </p:blipFill>
        <p:spPr>
          <a:xfrm>
            <a:off x="826294" y="4750832"/>
            <a:ext cx="6456164" cy="1143476"/>
          </a:xfrm>
          <a:prstGeom prst="rect">
            <a:avLst/>
          </a:prstGeom>
        </p:spPr>
      </p:pic>
      <p:sp>
        <p:nvSpPr>
          <p:cNvPr id="14" name="Text 9"/>
          <p:cNvSpPr/>
          <p:nvPr/>
        </p:nvSpPr>
        <p:spPr>
          <a:xfrm>
            <a:off x="3914775" y="5148143"/>
            <a:ext cx="279083" cy="348853"/>
          </a:xfrm>
          <a:prstGeom prst="rect">
            <a:avLst/>
          </a:prstGeom>
          <a:noFill/>
          <a:ln/>
        </p:spPr>
        <p:txBody>
          <a:bodyPr wrap="none" lIns="0" tIns="0" rIns="0" bIns="0" rtlCol="0" anchor="t"/>
          <a:lstStyle/>
          <a:p>
            <a:pPr marL="0" indent="0" algn="ctr">
              <a:lnSpc>
                <a:spcPts val="3500"/>
              </a:lnSpc>
              <a:buNone/>
            </a:pPr>
            <a:r>
              <a:rPr lang="en-US" sz="2150" b="1" dirty="0">
                <a:solidFill>
                  <a:srgbClr val="FFFFFF"/>
                </a:solidFill>
                <a:latin typeface="Montserrat Bold" pitchFamily="34" charset="0"/>
                <a:ea typeface="Montserrat Bold" pitchFamily="34" charset="-122"/>
                <a:cs typeface="Montserrat Bold" pitchFamily="34" charset="-120"/>
              </a:rPr>
              <a:t>3</a:t>
            </a:r>
            <a:endParaRPr lang="en-US" sz="2150" dirty="0"/>
          </a:p>
        </p:txBody>
      </p:sp>
      <p:sp>
        <p:nvSpPr>
          <p:cNvPr id="15" name="Text 10"/>
          <p:cNvSpPr/>
          <p:nvPr/>
        </p:nvSpPr>
        <p:spPr>
          <a:xfrm>
            <a:off x="7480816" y="494919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Legacy Adviser</a:t>
            </a:r>
            <a:endParaRPr lang="en-US" sz="1950" dirty="0"/>
          </a:p>
        </p:txBody>
      </p:sp>
      <p:sp>
        <p:nvSpPr>
          <p:cNvPr id="16" name="Text 11"/>
          <p:cNvSpPr/>
          <p:nvPr/>
        </p:nvSpPr>
        <p:spPr>
          <a:xfrm>
            <a:off x="7480816" y="5378410"/>
            <a:ext cx="3404473"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Will lose 40-60% of clients by 2030</a:t>
            </a:r>
            <a:endParaRPr lang="en-US" sz="1550" dirty="0"/>
          </a:p>
        </p:txBody>
      </p:sp>
      <p:sp>
        <p:nvSpPr>
          <p:cNvPr id="17" name="Text 12"/>
          <p:cNvSpPr/>
          <p:nvPr/>
        </p:nvSpPr>
        <p:spPr>
          <a:xfrm>
            <a:off x="1091446" y="6340793"/>
            <a:ext cx="1274516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"AI won't take your job — but the adviser who uses AI well will take everyone else's clients." — Grant Abbott</a:t>
            </a:r>
            <a:endParaRPr lang="en-US" sz="1550" dirty="0"/>
          </a:p>
        </p:txBody>
      </p:sp>
      <p:sp>
        <p:nvSpPr>
          <p:cNvPr id="18" name="Shape 13"/>
          <p:cNvSpPr/>
          <p:nvPr/>
        </p:nvSpPr>
        <p:spPr>
          <a:xfrm>
            <a:off x="793790" y="6117550"/>
            <a:ext cx="22860" cy="764024"/>
          </a:xfrm>
          <a:prstGeom prst="rect">
            <a:avLst/>
          </a:prstGeom>
          <a:solidFill>
            <a:srgbClr val="34D80A"/>
          </a:solidFill>
          <a:ln/>
        </p:spPr>
        <p:txBody>
          <a:bodyPr/>
          <a:lstStyle/>
          <a:p>
            <a:endParaRPr lang="en-AU"/>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793790" y="1676043"/>
            <a:ext cx="9929693"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The AI-Augmented Adviser in Practice</a:t>
            </a:r>
            <a:endParaRPr lang="en-US" sz="3900" dirty="0"/>
          </a:p>
        </p:txBody>
      </p:sp>
      <p:sp>
        <p:nvSpPr>
          <p:cNvPr id="3" name="Text 1"/>
          <p:cNvSpPr/>
          <p:nvPr/>
        </p:nvSpPr>
        <p:spPr>
          <a:xfrm>
            <a:off x="793790" y="269295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Light" pitchFamily="34" charset="0"/>
                <a:ea typeface="Montserrat Light" pitchFamily="34" charset="-122"/>
                <a:cs typeface="Montserrat Light" pitchFamily="34" charset="-120"/>
              </a:rPr>
              <a:t>01</a:t>
            </a:r>
            <a:endParaRPr lang="en-US" sz="1550" dirty="0"/>
          </a:p>
        </p:txBody>
      </p:sp>
      <p:sp>
        <p:nvSpPr>
          <p:cNvPr id="4" name="Shape 2"/>
          <p:cNvSpPr/>
          <p:nvPr/>
        </p:nvSpPr>
        <p:spPr>
          <a:xfrm>
            <a:off x="793790" y="3007281"/>
            <a:ext cx="6422231" cy="22860"/>
          </a:xfrm>
          <a:prstGeom prst="rect">
            <a:avLst/>
          </a:prstGeom>
          <a:solidFill>
            <a:srgbClr val="34D80A"/>
          </a:solidFill>
          <a:ln/>
        </p:spPr>
        <p:txBody>
          <a:bodyPr/>
          <a:lstStyle/>
          <a:p>
            <a:endParaRPr lang="en-AU"/>
          </a:p>
        </p:txBody>
      </p:sp>
      <p:sp>
        <p:nvSpPr>
          <p:cNvPr id="5" name="Text 3"/>
          <p:cNvSpPr/>
          <p:nvPr/>
        </p:nvSpPr>
        <p:spPr>
          <a:xfrm>
            <a:off x="793790" y="315218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Strategy Session</a:t>
            </a:r>
            <a:endParaRPr lang="en-US" sz="1950" dirty="0"/>
          </a:p>
        </p:txBody>
      </p:sp>
      <p:sp>
        <p:nvSpPr>
          <p:cNvPr id="6" name="Text 4"/>
          <p:cNvSpPr/>
          <p:nvPr/>
        </p:nvSpPr>
        <p:spPr>
          <a:xfrm>
            <a:off x="793790" y="3581400"/>
            <a:ext cx="6422231"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Input client facts → AI produces structure map, risk map, succession map, tax consequences, compliance issues, strategy options in 40 seconds</a:t>
            </a:r>
            <a:endParaRPr lang="en-US" sz="1550" dirty="0"/>
          </a:p>
        </p:txBody>
      </p:sp>
      <p:sp>
        <p:nvSpPr>
          <p:cNvPr id="7" name="Text 5"/>
          <p:cNvSpPr/>
          <p:nvPr/>
        </p:nvSpPr>
        <p:spPr>
          <a:xfrm>
            <a:off x="7414379" y="269295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Light" pitchFamily="34" charset="0"/>
                <a:ea typeface="Montserrat Light" pitchFamily="34" charset="-122"/>
                <a:cs typeface="Montserrat Light" pitchFamily="34" charset="-120"/>
              </a:rPr>
              <a:t>02</a:t>
            </a:r>
            <a:endParaRPr lang="en-US" sz="1550" dirty="0"/>
          </a:p>
        </p:txBody>
      </p:sp>
      <p:sp>
        <p:nvSpPr>
          <p:cNvPr id="8" name="Shape 6"/>
          <p:cNvSpPr/>
          <p:nvPr/>
        </p:nvSpPr>
        <p:spPr>
          <a:xfrm>
            <a:off x="7414379" y="3007281"/>
            <a:ext cx="6422231" cy="22860"/>
          </a:xfrm>
          <a:prstGeom prst="rect">
            <a:avLst/>
          </a:prstGeom>
          <a:solidFill>
            <a:srgbClr val="34D80A"/>
          </a:solidFill>
          <a:ln/>
        </p:spPr>
        <p:txBody>
          <a:bodyPr/>
          <a:lstStyle/>
          <a:p>
            <a:endParaRPr lang="en-AU"/>
          </a:p>
        </p:txBody>
      </p:sp>
      <p:sp>
        <p:nvSpPr>
          <p:cNvPr id="9" name="Text 7"/>
          <p:cNvSpPr/>
          <p:nvPr/>
        </p:nvSpPr>
        <p:spPr>
          <a:xfrm>
            <a:off x="7414379" y="315218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Tax Modelling</a:t>
            </a:r>
            <a:endParaRPr lang="en-US" sz="1950" dirty="0"/>
          </a:p>
        </p:txBody>
      </p:sp>
      <p:sp>
        <p:nvSpPr>
          <p:cNvPr id="10" name="Text 8"/>
          <p:cNvSpPr/>
          <p:nvPr/>
        </p:nvSpPr>
        <p:spPr>
          <a:xfrm>
            <a:off x="7414379" y="3581400"/>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Tax Guru answers CGT, Division 296, contributions, LRBA effects, trust distributions, NALI/NALC traps with legislative references</a:t>
            </a:r>
            <a:endParaRPr lang="en-US" sz="1550" dirty="0"/>
          </a:p>
        </p:txBody>
      </p:sp>
      <p:sp>
        <p:nvSpPr>
          <p:cNvPr id="11" name="Text 9"/>
          <p:cNvSpPr/>
          <p:nvPr/>
        </p:nvSpPr>
        <p:spPr>
          <a:xfrm>
            <a:off x="793790" y="488120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Light" pitchFamily="34" charset="0"/>
                <a:ea typeface="Montserrat Light" pitchFamily="34" charset="-122"/>
                <a:cs typeface="Montserrat Light" pitchFamily="34" charset="-120"/>
              </a:rPr>
              <a:t>03</a:t>
            </a:r>
            <a:endParaRPr lang="en-US" sz="1550" dirty="0"/>
          </a:p>
        </p:txBody>
      </p:sp>
      <p:sp>
        <p:nvSpPr>
          <p:cNvPr id="12" name="Shape 10"/>
          <p:cNvSpPr/>
          <p:nvPr/>
        </p:nvSpPr>
        <p:spPr>
          <a:xfrm>
            <a:off x="793790" y="5195530"/>
            <a:ext cx="6422231" cy="22860"/>
          </a:xfrm>
          <a:prstGeom prst="rect">
            <a:avLst/>
          </a:prstGeom>
          <a:solidFill>
            <a:srgbClr val="34D80A"/>
          </a:solidFill>
          <a:ln/>
        </p:spPr>
        <p:txBody>
          <a:bodyPr/>
          <a:lstStyle/>
          <a:p>
            <a:endParaRPr lang="en-AU"/>
          </a:p>
        </p:txBody>
      </p:sp>
      <p:sp>
        <p:nvSpPr>
          <p:cNvPr id="13" name="Text 11"/>
          <p:cNvSpPr/>
          <p:nvPr/>
        </p:nvSpPr>
        <p:spPr>
          <a:xfrm>
            <a:off x="793790" y="534042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Client Impact</a:t>
            </a:r>
            <a:endParaRPr lang="en-US" sz="1950" dirty="0"/>
          </a:p>
        </p:txBody>
      </p:sp>
      <p:sp>
        <p:nvSpPr>
          <p:cNvPr id="14" name="Text 12"/>
          <p:cNvSpPr/>
          <p:nvPr/>
        </p:nvSpPr>
        <p:spPr>
          <a:xfrm>
            <a:off x="793790" y="5769650"/>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Gamma creates diagrams, timelines, charts, infographics that make clients say "NOW I get it"</a:t>
            </a:r>
            <a:endParaRPr lang="en-US" sz="1550" dirty="0"/>
          </a:p>
        </p:txBody>
      </p:sp>
      <p:sp>
        <p:nvSpPr>
          <p:cNvPr id="15" name="Text 13"/>
          <p:cNvSpPr/>
          <p:nvPr/>
        </p:nvSpPr>
        <p:spPr>
          <a:xfrm>
            <a:off x="7414379" y="488120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Light" pitchFamily="34" charset="0"/>
                <a:ea typeface="Montserrat Light" pitchFamily="34" charset="-122"/>
                <a:cs typeface="Montserrat Light" pitchFamily="34" charset="-120"/>
              </a:rPr>
              <a:t>04</a:t>
            </a:r>
            <a:endParaRPr lang="en-US" sz="1550" dirty="0"/>
          </a:p>
        </p:txBody>
      </p:sp>
      <p:sp>
        <p:nvSpPr>
          <p:cNvPr id="16" name="Shape 14"/>
          <p:cNvSpPr/>
          <p:nvPr/>
        </p:nvSpPr>
        <p:spPr>
          <a:xfrm>
            <a:off x="7414379" y="5195530"/>
            <a:ext cx="6422231" cy="22860"/>
          </a:xfrm>
          <a:prstGeom prst="rect">
            <a:avLst/>
          </a:prstGeom>
          <a:solidFill>
            <a:srgbClr val="34D80A"/>
          </a:solidFill>
          <a:ln/>
        </p:spPr>
        <p:txBody>
          <a:bodyPr/>
          <a:lstStyle/>
          <a:p>
            <a:endParaRPr lang="en-AU"/>
          </a:p>
        </p:txBody>
      </p:sp>
      <p:sp>
        <p:nvSpPr>
          <p:cNvPr id="17" name="Text 15"/>
          <p:cNvSpPr/>
          <p:nvPr/>
        </p:nvSpPr>
        <p:spPr>
          <a:xfrm>
            <a:off x="7414379" y="5340429"/>
            <a:ext cx="2490787"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Family Governance</a:t>
            </a:r>
            <a:endParaRPr lang="en-US" sz="1950" dirty="0"/>
          </a:p>
        </p:txBody>
      </p:sp>
      <p:sp>
        <p:nvSpPr>
          <p:cNvPr id="18" name="Text 16"/>
          <p:cNvSpPr/>
          <p:nvPr/>
        </p:nvSpPr>
        <p:spPr>
          <a:xfrm>
            <a:off x="7414379" y="5769650"/>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Five Step AI Tool develops vision, values, roles, structures, succession</a:t>
            </a:r>
            <a:endParaRPr lang="en-US" sz="155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281595"/>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Strategy 2: Transform the Client Meeting</a:t>
            </a:r>
            <a:endParaRPr lang="en-US" sz="3900" dirty="0"/>
          </a:p>
        </p:txBody>
      </p:sp>
      <p:sp>
        <p:nvSpPr>
          <p:cNvPr id="4" name="Text 1"/>
          <p:cNvSpPr/>
          <p:nvPr/>
        </p:nvSpPr>
        <p:spPr>
          <a:xfrm>
            <a:off x="793790" y="3819406"/>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The traditional client meeting is gone. The future belongs to the adviser who can deliver clarity, certainty, structure, and strategy in real time, right in front of the client.</a:t>
            </a:r>
            <a:endParaRPr lang="en-US" sz="1550" dirty="0"/>
          </a:p>
        </p:txBody>
      </p:sp>
      <p:sp>
        <p:nvSpPr>
          <p:cNvPr id="5" name="Text 2"/>
          <p:cNvSpPr/>
          <p:nvPr/>
        </p:nvSpPr>
        <p:spPr>
          <a:xfrm>
            <a:off x="793790" y="4995267"/>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AI will decimate 80% of planning tasks, 70% of accounting tasks, and 60% of tax analysis within five years. The ATO is about to gain one million AI auditors performing real-time monitoring across every taxpayer.</a:t>
            </a:r>
            <a:endParaRPr lang="en-US" sz="15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793790" y="1533763"/>
            <a:ext cx="928866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The New Client Meeting Experience</a:t>
            </a:r>
            <a:endParaRPr lang="en-US" sz="3900" dirty="0"/>
          </a:p>
        </p:txBody>
      </p:sp>
      <p:pic>
        <p:nvPicPr>
          <p:cNvPr id="3" name="Image 0" descr="preencoded.png"/>
          <p:cNvPicPr>
            <a:picLocks noChangeAspect="1"/>
          </p:cNvPicPr>
          <p:nvPr/>
        </p:nvPicPr>
        <p:blipFill>
          <a:blip r:embed="rId3"/>
          <a:stretch>
            <a:fillRect/>
          </a:stretch>
        </p:blipFill>
        <p:spPr>
          <a:xfrm>
            <a:off x="793790" y="3145988"/>
            <a:ext cx="4215289" cy="1143000"/>
          </a:xfrm>
          <a:prstGeom prst="rect">
            <a:avLst/>
          </a:prstGeom>
        </p:spPr>
      </p:pic>
      <p:sp>
        <p:nvSpPr>
          <p:cNvPr id="4" name="Text 1"/>
          <p:cNvSpPr/>
          <p:nvPr/>
        </p:nvSpPr>
        <p:spPr>
          <a:xfrm>
            <a:off x="992148" y="393965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Open Strategist AI</a:t>
            </a:r>
            <a:endParaRPr lang="en-US" sz="1950" dirty="0"/>
          </a:p>
        </p:txBody>
      </p:sp>
      <p:sp>
        <p:nvSpPr>
          <p:cNvPr id="5" name="Text 2"/>
          <p:cNvSpPr/>
          <p:nvPr/>
        </p:nvSpPr>
        <p:spPr>
          <a:xfrm>
            <a:off x="992148" y="4368879"/>
            <a:ext cx="3818573" cy="127015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Gather facts in conversation. As client speaks, type bullet points. AI produces structure map, risk assessment, succession analysis instantly</a:t>
            </a:r>
            <a:endParaRPr lang="en-US" sz="1550" dirty="0"/>
          </a:p>
        </p:txBody>
      </p:sp>
      <p:pic>
        <p:nvPicPr>
          <p:cNvPr id="6" name="Image 1" descr="preencoded.png"/>
          <p:cNvPicPr>
            <a:picLocks noChangeAspect="1"/>
          </p:cNvPicPr>
          <p:nvPr/>
        </p:nvPicPr>
        <p:blipFill>
          <a:blip r:embed="rId4"/>
          <a:stretch>
            <a:fillRect/>
          </a:stretch>
        </p:blipFill>
        <p:spPr>
          <a:xfrm>
            <a:off x="5207437" y="2848332"/>
            <a:ext cx="4215408" cy="1143000"/>
          </a:xfrm>
          <a:prstGeom prst="rect">
            <a:avLst/>
          </a:prstGeom>
        </p:spPr>
      </p:pic>
      <p:sp>
        <p:nvSpPr>
          <p:cNvPr id="7" name="Text 3"/>
          <p:cNvSpPr/>
          <p:nvPr/>
        </p:nvSpPr>
        <p:spPr>
          <a:xfrm>
            <a:off x="5405795" y="3642003"/>
            <a:ext cx="3305532"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Deep-Dive With Tax Guru</a:t>
            </a:r>
            <a:endParaRPr lang="en-US" sz="1950" dirty="0"/>
          </a:p>
        </p:txBody>
      </p:sp>
      <p:sp>
        <p:nvSpPr>
          <p:cNvPr id="8" name="Text 4"/>
          <p:cNvSpPr/>
          <p:nvPr/>
        </p:nvSpPr>
        <p:spPr>
          <a:xfrm>
            <a:off x="5405795" y="4071223"/>
            <a:ext cx="3818692"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Answer Division 296, SMSF, CGT, contribution questions live with legislation references and calculations</a:t>
            </a:r>
            <a:endParaRPr lang="en-US" sz="1550" dirty="0"/>
          </a:p>
        </p:txBody>
      </p:sp>
      <p:pic>
        <p:nvPicPr>
          <p:cNvPr id="9" name="Image 2" descr="preencoded.png"/>
          <p:cNvPicPr>
            <a:picLocks noChangeAspect="1"/>
          </p:cNvPicPr>
          <p:nvPr/>
        </p:nvPicPr>
        <p:blipFill>
          <a:blip r:embed="rId3"/>
          <a:stretch>
            <a:fillRect/>
          </a:stretch>
        </p:blipFill>
        <p:spPr>
          <a:xfrm>
            <a:off x="9621203" y="2550676"/>
            <a:ext cx="4215289" cy="1143000"/>
          </a:xfrm>
          <a:prstGeom prst="rect">
            <a:avLst/>
          </a:prstGeom>
        </p:spPr>
      </p:pic>
      <p:sp>
        <p:nvSpPr>
          <p:cNvPr id="10" name="Text 5"/>
          <p:cNvSpPr/>
          <p:nvPr/>
        </p:nvSpPr>
        <p:spPr>
          <a:xfrm>
            <a:off x="9819561" y="3344347"/>
            <a:ext cx="2951321"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Visualize With Gamma</a:t>
            </a:r>
            <a:endParaRPr lang="en-US" sz="1950" dirty="0"/>
          </a:p>
        </p:txBody>
      </p:sp>
      <p:sp>
        <p:nvSpPr>
          <p:cNvPr id="11" name="Text 6"/>
          <p:cNvSpPr/>
          <p:nvPr/>
        </p:nvSpPr>
        <p:spPr>
          <a:xfrm>
            <a:off x="9819561" y="3773567"/>
            <a:ext cx="3818573"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Turn strategy into diagrams, charts, timelines, explainer slides — a client-ready brochure</a:t>
            </a:r>
            <a:endParaRPr lang="en-US" sz="1550" dirty="0"/>
          </a:p>
        </p:txBody>
      </p:sp>
      <p:sp>
        <p:nvSpPr>
          <p:cNvPr id="12" name="Text 7"/>
          <p:cNvSpPr/>
          <p:nvPr/>
        </p:nvSpPr>
        <p:spPr>
          <a:xfrm>
            <a:off x="793790" y="606063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Clients watch their life, wealth and risk profile come alive on screen. Their trust becomes instinctive. Their engagement becomes emotional. Their decision-making becomes immediate.</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689848"/>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Meet Grant Abbott</a:t>
            </a:r>
            <a:endParaRPr lang="en-US" sz="3900" dirty="0"/>
          </a:p>
        </p:txBody>
      </p:sp>
      <p:pic>
        <p:nvPicPr>
          <p:cNvPr id="3" name="Image 0" descr="preencoded.png"/>
          <p:cNvPicPr>
            <a:picLocks noChangeAspect="1"/>
          </p:cNvPicPr>
          <p:nvPr/>
        </p:nvPicPr>
        <p:blipFill>
          <a:blip r:embed="rId3"/>
          <a:stretch>
            <a:fillRect/>
          </a:stretch>
        </p:blipFill>
        <p:spPr>
          <a:xfrm>
            <a:off x="793790" y="1830824"/>
            <a:ext cx="4926568" cy="5485686"/>
          </a:xfrm>
          <a:prstGeom prst="rect">
            <a:avLst/>
          </a:prstGeom>
        </p:spPr>
      </p:pic>
      <p:sp>
        <p:nvSpPr>
          <p:cNvPr id="4" name="Text 1"/>
          <p:cNvSpPr/>
          <p:nvPr/>
        </p:nvSpPr>
        <p:spPr>
          <a:xfrm>
            <a:off x="6212086" y="1805940"/>
            <a:ext cx="7632025" cy="744141"/>
          </a:xfrm>
          <a:prstGeom prst="rect">
            <a:avLst/>
          </a:prstGeom>
          <a:noFill/>
          <a:ln/>
        </p:spPr>
        <p:txBody>
          <a:bodyPr wrap="square" lIns="0" tIns="0" rIns="0" bIns="0" rtlCol="0" anchor="t"/>
          <a:lstStyle/>
          <a:p>
            <a:pPr marL="0" indent="0" algn="l">
              <a:lnSpc>
                <a:spcPts val="2900"/>
              </a:lnSpc>
              <a:buNone/>
            </a:pPr>
            <a:r>
              <a:rPr lang="en-US" sz="2300" b="1" dirty="0">
                <a:solidFill>
                  <a:srgbClr val="FFFFFF"/>
                </a:solidFill>
                <a:latin typeface="Montserrat Bold" pitchFamily="34" charset="0"/>
                <a:ea typeface="Montserrat Bold" pitchFamily="34" charset="-122"/>
                <a:cs typeface="Montserrat Bold" pitchFamily="34" charset="-120"/>
              </a:rPr>
              <a:t>Australia's Leading Voice in Family Wealth Protection</a:t>
            </a:r>
            <a:endParaRPr lang="en-US" sz="2300" dirty="0"/>
          </a:p>
        </p:txBody>
      </p:sp>
      <p:sp>
        <p:nvSpPr>
          <p:cNvPr id="5" name="Text 2"/>
          <p:cNvSpPr/>
          <p:nvPr/>
        </p:nvSpPr>
        <p:spPr>
          <a:xfrm>
            <a:off x="6212086" y="2748439"/>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For over three decades, Grant Abbott has stood at the forefront of every major evolution in the SMSF and wealth-protection landscape — shaping policy, educating the profession, building structures, and protecting families.</a:t>
            </a:r>
            <a:endParaRPr lang="en-US" sz="1550" dirty="0"/>
          </a:p>
        </p:txBody>
      </p:sp>
      <p:sp>
        <p:nvSpPr>
          <p:cNvPr id="6" name="Text 3"/>
          <p:cNvSpPr/>
          <p:nvPr/>
        </p:nvSpPr>
        <p:spPr>
          <a:xfrm>
            <a:off x="6212086" y="3879652"/>
            <a:ext cx="7632025"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Chairman of SAPEPAA, co-founder of LightYear Training Group, and architect of Australia's most comprehensive family wealth structures.</a:t>
            </a:r>
            <a:endParaRPr lang="en-US" sz="155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527221"/>
            <a:ext cx="662797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Strategy 3: Join SAPEPAA</a:t>
            </a:r>
            <a:endParaRPr lang="en-US" sz="3900" dirty="0"/>
          </a:p>
        </p:txBody>
      </p:sp>
      <p:sp>
        <p:nvSpPr>
          <p:cNvPr id="4" name="Text 1"/>
          <p:cNvSpPr/>
          <p:nvPr/>
        </p:nvSpPr>
        <p:spPr>
          <a:xfrm>
            <a:off x="793790" y="3444954"/>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No adviser can survive the Five Waves alone. You cannot read every ruling, model every scenario, update every skill, build every structure, or navigate every family governance issue without support.</a:t>
            </a:r>
            <a:endParaRPr lang="en-US" sz="1550" dirty="0"/>
          </a:p>
        </p:txBody>
      </p:sp>
      <p:sp>
        <p:nvSpPr>
          <p:cNvPr id="5" name="Text 2"/>
          <p:cNvSpPr/>
          <p:nvPr/>
        </p:nvSpPr>
        <p:spPr>
          <a:xfrm>
            <a:off x="1091446" y="4844058"/>
            <a:ext cx="7258764"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"The future belongs to communities, not individuals. If you row alone, you drown alone." — Grant Abbott</a:t>
            </a:r>
            <a:endParaRPr lang="en-US" sz="1550" dirty="0"/>
          </a:p>
        </p:txBody>
      </p:sp>
      <p:sp>
        <p:nvSpPr>
          <p:cNvPr id="6" name="Shape 3"/>
          <p:cNvSpPr/>
          <p:nvPr/>
        </p:nvSpPr>
        <p:spPr>
          <a:xfrm>
            <a:off x="793790" y="4620816"/>
            <a:ext cx="22860" cy="1081564"/>
          </a:xfrm>
          <a:prstGeom prst="rect">
            <a:avLst/>
          </a:prstGeom>
          <a:solidFill>
            <a:srgbClr val="34D80A"/>
          </a:solidFill>
          <a:ln/>
        </p:spPr>
        <p:txBody>
          <a:bodyPr/>
          <a:lstStyle/>
          <a:p>
            <a:endParaRPr lang="en-AU"/>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Text 0"/>
          <p:cNvSpPr/>
          <p:nvPr/>
        </p:nvSpPr>
        <p:spPr>
          <a:xfrm>
            <a:off x="793790" y="2243733"/>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What SAPEPAA Is</a:t>
            </a:r>
            <a:endParaRPr lang="en-US" sz="3900" dirty="0"/>
          </a:p>
        </p:txBody>
      </p:sp>
      <p:sp>
        <p:nvSpPr>
          <p:cNvPr id="3" name="Text 1"/>
          <p:cNvSpPr/>
          <p:nvPr/>
        </p:nvSpPr>
        <p:spPr>
          <a:xfrm>
            <a:off x="793790" y="326064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SAPEPAA is the only professional body in Australia built specifically for succession, asset protection, estate planning, family governance, intergenerational strategy, SMSF estate mastery, and modern structure design.</a:t>
            </a:r>
            <a:endParaRPr lang="en-US" sz="155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4118967"/>
            <a:ext cx="595313" cy="595313"/>
          </a:xfrm>
          <a:prstGeom prst="rect">
            <a:avLst/>
          </a:prstGeom>
        </p:spPr>
      </p:pic>
      <p:sp>
        <p:nvSpPr>
          <p:cNvPr id="5" name="Text 2"/>
          <p:cNvSpPr/>
          <p:nvPr/>
        </p:nvSpPr>
        <p:spPr>
          <a:xfrm>
            <a:off x="1637109" y="428636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Protection Focus</a:t>
            </a:r>
            <a:endParaRPr lang="en-US" sz="1950" dirty="0"/>
          </a:p>
        </p:txBody>
      </p:sp>
      <p:sp>
        <p:nvSpPr>
          <p:cNvPr id="6" name="Text 3"/>
          <p:cNvSpPr/>
          <p:nvPr/>
        </p:nvSpPr>
        <p:spPr>
          <a:xfrm>
            <a:off x="1637109" y="4715589"/>
            <a:ext cx="3338870" cy="127015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Teaching advisers how to protect families from the tax system, legal system, courts, and government revenue grabs</a:t>
            </a:r>
            <a:endParaRPr lang="en-US" sz="1550" dirty="0"/>
          </a:p>
        </p:txBody>
      </p:sp>
      <p:pic>
        <p:nvPicPr>
          <p:cNvPr id="7" name="Image 1" descr="preencoded.png"/>
          <p:cNvPicPr>
            <a:picLocks noChangeAspect="1"/>
          </p:cNvPicPr>
          <p:nvPr/>
        </p:nvPicPr>
        <p:blipFill>
          <a:blip r:embed="rId5"/>
          <a:stretch>
            <a:fillRect/>
          </a:stretch>
        </p:blipFill>
        <p:spPr>
          <a:xfrm>
            <a:off x="5223986" y="4118967"/>
            <a:ext cx="595313" cy="595313"/>
          </a:xfrm>
          <a:prstGeom prst="rect">
            <a:avLst/>
          </a:prstGeom>
        </p:spPr>
      </p:pic>
      <p:sp>
        <p:nvSpPr>
          <p:cNvPr id="8" name="Text 4"/>
          <p:cNvSpPr/>
          <p:nvPr/>
        </p:nvSpPr>
        <p:spPr>
          <a:xfrm>
            <a:off x="6067306" y="428636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The Lifeboat</a:t>
            </a:r>
            <a:endParaRPr lang="en-US" sz="1950" dirty="0"/>
          </a:p>
        </p:txBody>
      </p:sp>
      <p:sp>
        <p:nvSpPr>
          <p:cNvPr id="9" name="Text 5"/>
          <p:cNvSpPr/>
          <p:nvPr/>
        </p:nvSpPr>
        <p:spPr>
          <a:xfrm>
            <a:off x="6067306" y="4715589"/>
            <a:ext cx="3338989"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For advisers who want to stay relevant, profitable, indispensable, and ahead of AI</a:t>
            </a:r>
            <a:endParaRPr lang="en-US" sz="1550" dirty="0"/>
          </a:p>
        </p:txBody>
      </p:sp>
      <p:pic>
        <p:nvPicPr>
          <p:cNvPr id="10"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54302" y="4118967"/>
            <a:ext cx="595313" cy="595313"/>
          </a:xfrm>
          <a:prstGeom prst="rect">
            <a:avLst/>
          </a:prstGeom>
        </p:spPr>
      </p:pic>
      <p:sp>
        <p:nvSpPr>
          <p:cNvPr id="11" name="Text 6"/>
          <p:cNvSpPr/>
          <p:nvPr/>
        </p:nvSpPr>
        <p:spPr>
          <a:xfrm>
            <a:off x="10497622" y="428636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Five Waves Ready</a:t>
            </a:r>
            <a:endParaRPr lang="en-US" sz="1950" dirty="0"/>
          </a:p>
        </p:txBody>
      </p:sp>
      <p:sp>
        <p:nvSpPr>
          <p:cNvPr id="12" name="Text 7"/>
          <p:cNvSpPr/>
          <p:nvPr/>
        </p:nvSpPr>
        <p:spPr>
          <a:xfrm>
            <a:off x="10497622" y="4715589"/>
            <a:ext cx="3338989"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The only association preparing advisers for what's coming</a:t>
            </a:r>
            <a:endParaRPr lang="en-US" sz="155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sp>
        <p:nvSpPr>
          <p:cNvPr id="2" name="Text 0"/>
          <p:cNvSpPr/>
          <p:nvPr/>
        </p:nvSpPr>
        <p:spPr>
          <a:xfrm>
            <a:off x="793790" y="1775698"/>
            <a:ext cx="8829794"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SAPEPAA Accreditation Pathways</a:t>
            </a:r>
            <a:endParaRPr lang="en-US" sz="3900" dirty="0"/>
          </a:p>
        </p:txBody>
      </p:sp>
      <p:sp>
        <p:nvSpPr>
          <p:cNvPr id="3" name="Shape 1"/>
          <p:cNvSpPr/>
          <p:nvPr/>
        </p:nvSpPr>
        <p:spPr>
          <a:xfrm>
            <a:off x="793790" y="2792611"/>
            <a:ext cx="793790" cy="1461016"/>
          </a:xfrm>
          <a:prstGeom prst="roundRect">
            <a:avLst>
              <a:gd name="adj" fmla="val 360049"/>
            </a:avLst>
          </a:prstGeom>
          <a:solidFill>
            <a:srgbClr val="1D7A06"/>
          </a:solidFill>
          <a:ln w="7620">
            <a:solidFill>
              <a:srgbClr val="36931F"/>
            </a:solidFill>
            <a:prstDash val="solid"/>
          </a:ln>
        </p:spPr>
        <p:txBody>
          <a:bodyPr/>
          <a:lstStyle/>
          <a:p>
            <a:endParaRPr lang="en-AU"/>
          </a:p>
        </p:txBody>
      </p:sp>
      <p:sp>
        <p:nvSpPr>
          <p:cNvPr id="4" name="Text 2"/>
          <p:cNvSpPr/>
          <p:nvPr/>
        </p:nvSpPr>
        <p:spPr>
          <a:xfrm>
            <a:off x="1041797" y="3337084"/>
            <a:ext cx="297656" cy="372070"/>
          </a:xfrm>
          <a:prstGeom prst="rect">
            <a:avLst/>
          </a:prstGeom>
          <a:noFill/>
          <a:ln/>
        </p:spPr>
        <p:txBody>
          <a:bodyPr wrap="none" lIns="0" tIns="0" rIns="0" bIns="0" rtlCol="0" anchor="t"/>
          <a:lstStyle/>
          <a:p>
            <a:pPr marL="0" indent="0" algn="l">
              <a:lnSpc>
                <a:spcPts val="2300"/>
              </a:lnSpc>
              <a:buNone/>
            </a:pPr>
            <a:r>
              <a:rPr lang="en-US" sz="2300" b="1" dirty="0">
                <a:solidFill>
                  <a:srgbClr val="FFFFFF"/>
                </a:solidFill>
                <a:latin typeface="Montserrat Bold" pitchFamily="34" charset="0"/>
                <a:ea typeface="Montserrat Bold" pitchFamily="34" charset="-122"/>
                <a:cs typeface="Montserrat Bold" pitchFamily="34" charset="-120"/>
              </a:rPr>
              <a:t>1</a:t>
            </a:r>
            <a:endParaRPr lang="en-US" sz="2300" dirty="0"/>
          </a:p>
        </p:txBody>
      </p:sp>
      <p:sp>
        <p:nvSpPr>
          <p:cNvPr id="5" name="Text 3"/>
          <p:cNvSpPr/>
          <p:nvPr/>
        </p:nvSpPr>
        <p:spPr>
          <a:xfrm>
            <a:off x="1785938" y="2990969"/>
            <a:ext cx="2705814"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SAPEP Accreditation</a:t>
            </a:r>
            <a:endParaRPr lang="en-US" sz="1950" dirty="0"/>
          </a:p>
        </p:txBody>
      </p:sp>
      <p:sp>
        <p:nvSpPr>
          <p:cNvPr id="6" name="Text 4"/>
          <p:cNvSpPr/>
          <p:nvPr/>
        </p:nvSpPr>
        <p:spPr>
          <a:xfrm>
            <a:off x="1785938" y="3420189"/>
            <a:ext cx="12050673"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Foundation training in family risk diagnosis, asset protection systems, succession pathways, trust structuring, SMSF Wills, and AI intelligence</a:t>
            </a:r>
            <a:endParaRPr lang="en-US" sz="1550" dirty="0"/>
          </a:p>
        </p:txBody>
      </p:sp>
      <p:sp>
        <p:nvSpPr>
          <p:cNvPr id="7" name="Shape 5"/>
          <p:cNvSpPr/>
          <p:nvPr/>
        </p:nvSpPr>
        <p:spPr>
          <a:xfrm>
            <a:off x="793790" y="4451985"/>
            <a:ext cx="793790" cy="1461016"/>
          </a:xfrm>
          <a:prstGeom prst="roundRect">
            <a:avLst>
              <a:gd name="adj" fmla="val 360049"/>
            </a:avLst>
          </a:prstGeom>
          <a:solidFill>
            <a:srgbClr val="1D7A06"/>
          </a:solidFill>
          <a:ln w="7620">
            <a:solidFill>
              <a:srgbClr val="36931F"/>
            </a:solidFill>
            <a:prstDash val="solid"/>
          </a:ln>
        </p:spPr>
        <p:txBody>
          <a:bodyPr/>
          <a:lstStyle/>
          <a:p>
            <a:endParaRPr lang="en-AU"/>
          </a:p>
        </p:txBody>
      </p:sp>
      <p:sp>
        <p:nvSpPr>
          <p:cNvPr id="8" name="Text 6"/>
          <p:cNvSpPr/>
          <p:nvPr/>
        </p:nvSpPr>
        <p:spPr>
          <a:xfrm>
            <a:off x="1041797" y="4996458"/>
            <a:ext cx="297656" cy="372070"/>
          </a:xfrm>
          <a:prstGeom prst="rect">
            <a:avLst/>
          </a:prstGeom>
          <a:noFill/>
          <a:ln/>
        </p:spPr>
        <p:txBody>
          <a:bodyPr wrap="none" lIns="0" tIns="0" rIns="0" bIns="0" rtlCol="0" anchor="t"/>
          <a:lstStyle/>
          <a:p>
            <a:pPr marL="0" indent="0" algn="l">
              <a:lnSpc>
                <a:spcPts val="2300"/>
              </a:lnSpc>
              <a:buNone/>
            </a:pPr>
            <a:r>
              <a:rPr lang="en-US" sz="2300" b="1" dirty="0">
                <a:solidFill>
                  <a:srgbClr val="FFFFFF"/>
                </a:solidFill>
                <a:latin typeface="Montserrat Bold" pitchFamily="34" charset="0"/>
                <a:ea typeface="Montserrat Bold" pitchFamily="34" charset="-122"/>
                <a:cs typeface="Montserrat Bold" pitchFamily="34" charset="-120"/>
              </a:rPr>
              <a:t>2</a:t>
            </a:r>
            <a:endParaRPr lang="en-US" sz="2300" dirty="0"/>
          </a:p>
        </p:txBody>
      </p:sp>
      <p:sp>
        <p:nvSpPr>
          <p:cNvPr id="9" name="Text 7"/>
          <p:cNvSpPr/>
          <p:nvPr/>
        </p:nvSpPr>
        <p:spPr>
          <a:xfrm>
            <a:off x="1785938" y="4650343"/>
            <a:ext cx="2499717"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Board of Guardians</a:t>
            </a:r>
            <a:endParaRPr lang="en-US" sz="1950" dirty="0"/>
          </a:p>
        </p:txBody>
      </p:sp>
      <p:sp>
        <p:nvSpPr>
          <p:cNvPr id="10" name="Text 8"/>
          <p:cNvSpPr/>
          <p:nvPr/>
        </p:nvSpPr>
        <p:spPr>
          <a:xfrm>
            <a:off x="1785938" y="5079563"/>
            <a:ext cx="12050673"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Advanced strategist evolution: vision setting, governance planning, family leadership, wealth stewardship, intergenerational continuity</a:t>
            </a:r>
            <a:endParaRPr lang="en-US" sz="1550" dirty="0"/>
          </a:p>
        </p:txBody>
      </p:sp>
      <p:sp>
        <p:nvSpPr>
          <p:cNvPr id="11" name="Text 9"/>
          <p:cNvSpPr/>
          <p:nvPr/>
        </p:nvSpPr>
        <p:spPr>
          <a:xfrm>
            <a:off x="793790" y="6136243"/>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You don't simply advise families — you lead them. You become the guardian of their wealth and legacy.</a:t>
            </a:r>
            <a:endParaRPr lang="en-US" sz="15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547336"/>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Strategy 4: Upgrade to Family Protection Trusts</a:t>
            </a:r>
            <a:endParaRPr lang="en-US" sz="3900" dirty="0"/>
          </a:p>
        </p:txBody>
      </p:sp>
      <p:sp>
        <p:nvSpPr>
          <p:cNvPr id="4" name="Text 1"/>
          <p:cNvSpPr/>
          <p:nvPr/>
        </p:nvSpPr>
        <p:spPr>
          <a:xfrm>
            <a:off x="793790" y="3085147"/>
            <a:ext cx="7556421" cy="1711642"/>
          </a:xfrm>
          <a:prstGeom prst="rect">
            <a:avLst/>
          </a:prstGeom>
          <a:noFill/>
          <a:ln/>
        </p:spPr>
        <p:txBody>
          <a:bodyPr wrap="square" lIns="0" tIns="0" rIns="0" bIns="0" rtlCol="0" anchor="t"/>
          <a:lstStyle/>
          <a:p>
            <a:pPr marL="0" indent="0" algn="l">
              <a:lnSpc>
                <a:spcPts val="6700"/>
              </a:lnSpc>
              <a:buNone/>
            </a:pPr>
            <a:r>
              <a:rPr lang="en-US" sz="5350" b="1" dirty="0">
                <a:solidFill>
                  <a:srgbClr val="FFFFFF"/>
                </a:solidFill>
                <a:latin typeface="Montserrat Bold" pitchFamily="34" charset="0"/>
                <a:ea typeface="Montserrat Bold" pitchFamily="34" charset="-122"/>
                <a:cs typeface="Montserrat Bold" pitchFamily="34" charset="-120"/>
              </a:rPr>
              <a:t>Every Trust Must Evolve</a:t>
            </a:r>
            <a:endParaRPr lang="en-US" sz="5350" dirty="0"/>
          </a:p>
        </p:txBody>
      </p:sp>
      <p:sp>
        <p:nvSpPr>
          <p:cNvPr id="5" name="Text 2"/>
          <p:cNvSpPr/>
          <p:nvPr/>
        </p:nvSpPr>
        <p:spPr>
          <a:xfrm>
            <a:off x="793790" y="5094446"/>
            <a:ext cx="7556421" cy="1587698"/>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Australia has more than one million discretionary trusts. Most are old, poorly drafted, asset-exposed, appointor-unstable, successor-uncertain, and litigation-vulnerable. These trusts were never designed for intergenerational warfare, blended families, Caldwell, digital assets, or modern family provision litigation.</a:t>
            </a:r>
            <a:endParaRPr lang="en-US" sz="155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Text 0"/>
          <p:cNvSpPr/>
          <p:nvPr/>
        </p:nvSpPr>
        <p:spPr>
          <a:xfrm>
            <a:off x="793790" y="775454"/>
            <a:ext cx="11635859"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Caldwell: The Case That Changed Everything</a:t>
            </a:r>
            <a:endParaRPr lang="en-US" sz="3900" dirty="0"/>
          </a:p>
        </p:txBody>
      </p:sp>
      <p:sp>
        <p:nvSpPr>
          <p:cNvPr id="3" name="Text 1"/>
          <p:cNvSpPr/>
          <p:nvPr/>
        </p:nvSpPr>
        <p:spPr>
          <a:xfrm>
            <a:off x="1091446" y="2015609"/>
            <a:ext cx="12745164"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In 2023-2024, Caldwell exposed the greatest weakness in Australian trust law: </a:t>
            </a:r>
            <a:r>
              <a:rPr lang="en-US" sz="1550" b="1" dirty="0">
                <a:solidFill>
                  <a:srgbClr val="FFFFFF"/>
                </a:solidFill>
                <a:latin typeface="Montserrat" pitchFamily="34" charset="0"/>
                <a:ea typeface="Montserrat" pitchFamily="34" charset="-122"/>
                <a:cs typeface="Montserrat" pitchFamily="34" charset="-120"/>
              </a:rPr>
              <a:t>Control is everything. And most families do not actually control their trusts.</a:t>
            </a:r>
            <a:endParaRPr lang="en-US" sz="1550" dirty="0"/>
          </a:p>
        </p:txBody>
      </p:sp>
      <p:sp>
        <p:nvSpPr>
          <p:cNvPr id="4" name="Shape 2"/>
          <p:cNvSpPr/>
          <p:nvPr/>
        </p:nvSpPr>
        <p:spPr>
          <a:xfrm>
            <a:off x="793790" y="1792367"/>
            <a:ext cx="22860" cy="1081564"/>
          </a:xfrm>
          <a:prstGeom prst="rect">
            <a:avLst/>
          </a:prstGeom>
          <a:solidFill>
            <a:srgbClr val="34D80A"/>
          </a:solidFill>
          <a:ln/>
        </p:spPr>
        <p:txBody>
          <a:bodyPr/>
          <a:lstStyle/>
          <a:p>
            <a:endParaRPr lang="en-AU"/>
          </a:p>
        </p:txBody>
      </p:sp>
      <p:sp>
        <p:nvSpPr>
          <p:cNvPr id="5" name="Shape 3"/>
          <p:cNvSpPr/>
          <p:nvPr/>
        </p:nvSpPr>
        <p:spPr>
          <a:xfrm>
            <a:off x="793790" y="3394829"/>
            <a:ext cx="4215289" cy="2099191"/>
          </a:xfrm>
          <a:prstGeom prst="roundRect">
            <a:avLst>
              <a:gd name="adj" fmla="val 5227"/>
            </a:avLst>
          </a:prstGeom>
          <a:solidFill>
            <a:srgbClr val="1A1A1A"/>
          </a:solidFill>
          <a:ln/>
        </p:spPr>
        <p:txBody>
          <a:bodyPr/>
          <a:lstStyle/>
          <a:p>
            <a:endParaRPr lang="en-AU"/>
          </a:p>
        </p:txBody>
      </p:sp>
      <p:sp>
        <p:nvSpPr>
          <p:cNvPr id="6" name="Shape 4"/>
          <p:cNvSpPr/>
          <p:nvPr/>
        </p:nvSpPr>
        <p:spPr>
          <a:xfrm>
            <a:off x="793790" y="3371969"/>
            <a:ext cx="4215289" cy="91440"/>
          </a:xfrm>
          <a:prstGeom prst="roundRect">
            <a:avLst>
              <a:gd name="adj" fmla="val 91163"/>
            </a:avLst>
          </a:prstGeom>
          <a:solidFill>
            <a:srgbClr val="34D80A"/>
          </a:solidFill>
          <a:ln/>
        </p:spPr>
        <p:txBody>
          <a:bodyPr/>
          <a:lstStyle/>
          <a:p>
            <a:endParaRPr lang="en-AU"/>
          </a:p>
        </p:txBody>
      </p:sp>
      <p:sp>
        <p:nvSpPr>
          <p:cNvPr id="7" name="Shape 5"/>
          <p:cNvSpPr/>
          <p:nvPr/>
        </p:nvSpPr>
        <p:spPr>
          <a:xfrm>
            <a:off x="2603778" y="3097173"/>
            <a:ext cx="595313" cy="595313"/>
          </a:xfrm>
          <a:prstGeom prst="roundRect">
            <a:avLst>
              <a:gd name="adj" fmla="val 153600"/>
            </a:avLst>
          </a:prstGeom>
          <a:solidFill>
            <a:srgbClr val="34D80A"/>
          </a:solidFill>
          <a:ln/>
        </p:spPr>
        <p:txBody>
          <a:bodyPr/>
          <a:lstStyle/>
          <a:p>
            <a:endParaRPr lang="en-AU"/>
          </a:p>
        </p:txBody>
      </p:sp>
      <p:sp>
        <p:nvSpPr>
          <p:cNvPr id="8" name="Text 6"/>
          <p:cNvSpPr/>
          <p:nvPr/>
        </p:nvSpPr>
        <p:spPr>
          <a:xfrm>
            <a:off x="2782372" y="3246001"/>
            <a:ext cx="238125" cy="297656"/>
          </a:xfrm>
          <a:prstGeom prst="rect">
            <a:avLst/>
          </a:prstGeom>
          <a:noFill/>
          <a:ln/>
        </p:spPr>
        <p:txBody>
          <a:bodyPr wrap="none" lIns="0" tIns="0" rIns="0" bIns="0" rtlCol="0" anchor="t"/>
          <a:lstStyle/>
          <a:p>
            <a:pPr marL="0" indent="0" algn="l">
              <a:lnSpc>
                <a:spcPts val="3000"/>
              </a:lnSpc>
              <a:buNone/>
            </a:pPr>
            <a:r>
              <a:rPr lang="en-US" sz="1850" b="1" dirty="0">
                <a:solidFill>
                  <a:srgbClr val="000000"/>
                </a:solidFill>
                <a:latin typeface="Montserrat Bold" pitchFamily="34" charset="0"/>
                <a:ea typeface="Montserrat Bold" pitchFamily="34" charset="-122"/>
                <a:cs typeface="Montserrat Bold" pitchFamily="34" charset="-120"/>
              </a:rPr>
              <a:t>1</a:t>
            </a:r>
            <a:endParaRPr lang="en-US" sz="1850" dirty="0"/>
          </a:p>
        </p:txBody>
      </p:sp>
      <p:sp>
        <p:nvSpPr>
          <p:cNvPr id="9" name="Text 7"/>
          <p:cNvSpPr/>
          <p:nvPr/>
        </p:nvSpPr>
        <p:spPr>
          <a:xfrm>
            <a:off x="1015008" y="3890963"/>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Appointor Control</a:t>
            </a:r>
            <a:endParaRPr lang="en-US" sz="1950" dirty="0"/>
          </a:p>
        </p:txBody>
      </p:sp>
      <p:sp>
        <p:nvSpPr>
          <p:cNvPr id="10" name="Text 8"/>
          <p:cNvSpPr/>
          <p:nvPr/>
        </p:nvSpPr>
        <p:spPr>
          <a:xfrm>
            <a:off x="1015008" y="4320183"/>
            <a:ext cx="3772853"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Appointors are true controllers — unclear provisions invite court intervention</a:t>
            </a:r>
            <a:endParaRPr lang="en-US" sz="1550" dirty="0"/>
          </a:p>
        </p:txBody>
      </p:sp>
      <p:sp>
        <p:nvSpPr>
          <p:cNvPr id="11" name="Shape 9"/>
          <p:cNvSpPr/>
          <p:nvPr/>
        </p:nvSpPr>
        <p:spPr>
          <a:xfrm>
            <a:off x="5207437" y="3394829"/>
            <a:ext cx="4215408" cy="2099191"/>
          </a:xfrm>
          <a:prstGeom prst="roundRect">
            <a:avLst>
              <a:gd name="adj" fmla="val 5227"/>
            </a:avLst>
          </a:prstGeom>
          <a:solidFill>
            <a:srgbClr val="1A1A1A"/>
          </a:solidFill>
          <a:ln/>
        </p:spPr>
        <p:txBody>
          <a:bodyPr/>
          <a:lstStyle/>
          <a:p>
            <a:endParaRPr lang="en-AU"/>
          </a:p>
        </p:txBody>
      </p:sp>
      <p:sp>
        <p:nvSpPr>
          <p:cNvPr id="12" name="Shape 10"/>
          <p:cNvSpPr/>
          <p:nvPr/>
        </p:nvSpPr>
        <p:spPr>
          <a:xfrm>
            <a:off x="5207437" y="3371969"/>
            <a:ext cx="4215408" cy="91440"/>
          </a:xfrm>
          <a:prstGeom prst="roundRect">
            <a:avLst>
              <a:gd name="adj" fmla="val 91163"/>
            </a:avLst>
          </a:prstGeom>
          <a:solidFill>
            <a:srgbClr val="34D80A"/>
          </a:solidFill>
          <a:ln/>
        </p:spPr>
        <p:txBody>
          <a:bodyPr/>
          <a:lstStyle/>
          <a:p>
            <a:endParaRPr lang="en-AU"/>
          </a:p>
        </p:txBody>
      </p:sp>
      <p:sp>
        <p:nvSpPr>
          <p:cNvPr id="13" name="Shape 11"/>
          <p:cNvSpPr/>
          <p:nvPr/>
        </p:nvSpPr>
        <p:spPr>
          <a:xfrm>
            <a:off x="7017425" y="3097173"/>
            <a:ext cx="595313" cy="595313"/>
          </a:xfrm>
          <a:prstGeom prst="roundRect">
            <a:avLst>
              <a:gd name="adj" fmla="val 153600"/>
            </a:avLst>
          </a:prstGeom>
          <a:solidFill>
            <a:srgbClr val="34D80A"/>
          </a:solidFill>
          <a:ln/>
        </p:spPr>
        <p:txBody>
          <a:bodyPr/>
          <a:lstStyle/>
          <a:p>
            <a:endParaRPr lang="en-AU"/>
          </a:p>
        </p:txBody>
      </p:sp>
      <p:sp>
        <p:nvSpPr>
          <p:cNvPr id="14" name="Text 12"/>
          <p:cNvSpPr/>
          <p:nvPr/>
        </p:nvSpPr>
        <p:spPr>
          <a:xfrm>
            <a:off x="7196018" y="3246001"/>
            <a:ext cx="238125" cy="297656"/>
          </a:xfrm>
          <a:prstGeom prst="rect">
            <a:avLst/>
          </a:prstGeom>
          <a:noFill/>
          <a:ln/>
        </p:spPr>
        <p:txBody>
          <a:bodyPr wrap="none" lIns="0" tIns="0" rIns="0" bIns="0" rtlCol="0" anchor="t"/>
          <a:lstStyle/>
          <a:p>
            <a:pPr marL="0" indent="0" algn="l">
              <a:lnSpc>
                <a:spcPts val="3000"/>
              </a:lnSpc>
              <a:buNone/>
            </a:pPr>
            <a:r>
              <a:rPr lang="en-US" sz="1850" b="1" dirty="0">
                <a:solidFill>
                  <a:srgbClr val="000000"/>
                </a:solidFill>
                <a:latin typeface="Montserrat Bold" pitchFamily="34" charset="0"/>
                <a:ea typeface="Montserrat Bold" pitchFamily="34" charset="-122"/>
                <a:cs typeface="Montserrat Bold" pitchFamily="34" charset="-120"/>
              </a:rPr>
              <a:t>2</a:t>
            </a:r>
            <a:endParaRPr lang="en-US" sz="1850" dirty="0"/>
          </a:p>
        </p:txBody>
      </p:sp>
      <p:sp>
        <p:nvSpPr>
          <p:cNvPr id="15" name="Text 13"/>
          <p:cNvSpPr/>
          <p:nvPr/>
        </p:nvSpPr>
        <p:spPr>
          <a:xfrm>
            <a:off x="5428655" y="3890963"/>
            <a:ext cx="2714982"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Successor Provisions</a:t>
            </a:r>
            <a:endParaRPr lang="en-US" sz="1950" dirty="0"/>
          </a:p>
        </p:txBody>
      </p:sp>
      <p:sp>
        <p:nvSpPr>
          <p:cNvPr id="16" name="Text 14"/>
          <p:cNvSpPr/>
          <p:nvPr/>
        </p:nvSpPr>
        <p:spPr>
          <a:xfrm>
            <a:off x="5428655" y="4320183"/>
            <a:ext cx="3772972"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Must be precise, not implied — old deeds fail on incapacity, death, divorce</a:t>
            </a:r>
            <a:endParaRPr lang="en-US" sz="1550" dirty="0"/>
          </a:p>
        </p:txBody>
      </p:sp>
      <p:sp>
        <p:nvSpPr>
          <p:cNvPr id="17" name="Shape 15"/>
          <p:cNvSpPr/>
          <p:nvPr/>
        </p:nvSpPr>
        <p:spPr>
          <a:xfrm>
            <a:off x="9621203" y="3394829"/>
            <a:ext cx="4215289" cy="2099191"/>
          </a:xfrm>
          <a:prstGeom prst="roundRect">
            <a:avLst>
              <a:gd name="adj" fmla="val 5227"/>
            </a:avLst>
          </a:prstGeom>
          <a:solidFill>
            <a:srgbClr val="1A1A1A"/>
          </a:solidFill>
          <a:ln/>
        </p:spPr>
        <p:txBody>
          <a:bodyPr/>
          <a:lstStyle/>
          <a:p>
            <a:endParaRPr lang="en-AU"/>
          </a:p>
        </p:txBody>
      </p:sp>
      <p:sp>
        <p:nvSpPr>
          <p:cNvPr id="18" name="Shape 16"/>
          <p:cNvSpPr/>
          <p:nvPr/>
        </p:nvSpPr>
        <p:spPr>
          <a:xfrm>
            <a:off x="9621203" y="3371969"/>
            <a:ext cx="4215289" cy="91440"/>
          </a:xfrm>
          <a:prstGeom prst="roundRect">
            <a:avLst>
              <a:gd name="adj" fmla="val 91163"/>
            </a:avLst>
          </a:prstGeom>
          <a:solidFill>
            <a:srgbClr val="34D80A"/>
          </a:solidFill>
          <a:ln/>
        </p:spPr>
        <p:txBody>
          <a:bodyPr/>
          <a:lstStyle/>
          <a:p>
            <a:endParaRPr lang="en-AU"/>
          </a:p>
        </p:txBody>
      </p:sp>
      <p:sp>
        <p:nvSpPr>
          <p:cNvPr id="19" name="Shape 17"/>
          <p:cNvSpPr/>
          <p:nvPr/>
        </p:nvSpPr>
        <p:spPr>
          <a:xfrm>
            <a:off x="11431191" y="3097173"/>
            <a:ext cx="595313" cy="595313"/>
          </a:xfrm>
          <a:prstGeom prst="roundRect">
            <a:avLst>
              <a:gd name="adj" fmla="val 153600"/>
            </a:avLst>
          </a:prstGeom>
          <a:solidFill>
            <a:srgbClr val="34D80A"/>
          </a:solidFill>
          <a:ln/>
        </p:spPr>
        <p:txBody>
          <a:bodyPr/>
          <a:lstStyle/>
          <a:p>
            <a:endParaRPr lang="en-AU"/>
          </a:p>
        </p:txBody>
      </p:sp>
      <p:sp>
        <p:nvSpPr>
          <p:cNvPr id="20" name="Text 18"/>
          <p:cNvSpPr/>
          <p:nvPr/>
        </p:nvSpPr>
        <p:spPr>
          <a:xfrm>
            <a:off x="11609784" y="3246001"/>
            <a:ext cx="238125" cy="297656"/>
          </a:xfrm>
          <a:prstGeom prst="rect">
            <a:avLst/>
          </a:prstGeom>
          <a:noFill/>
          <a:ln/>
        </p:spPr>
        <p:txBody>
          <a:bodyPr wrap="none" lIns="0" tIns="0" rIns="0" bIns="0" rtlCol="0" anchor="t"/>
          <a:lstStyle/>
          <a:p>
            <a:pPr marL="0" indent="0" algn="l">
              <a:lnSpc>
                <a:spcPts val="3000"/>
              </a:lnSpc>
              <a:buNone/>
            </a:pPr>
            <a:r>
              <a:rPr lang="en-US" sz="1850" b="1" dirty="0">
                <a:solidFill>
                  <a:srgbClr val="000000"/>
                </a:solidFill>
                <a:latin typeface="Montserrat Bold" pitchFamily="34" charset="0"/>
                <a:ea typeface="Montserrat Bold" pitchFamily="34" charset="-122"/>
                <a:cs typeface="Montserrat Bold" pitchFamily="34" charset="-120"/>
              </a:rPr>
              <a:t>3</a:t>
            </a:r>
            <a:endParaRPr lang="en-US" sz="1850" dirty="0"/>
          </a:p>
        </p:txBody>
      </p:sp>
      <p:sp>
        <p:nvSpPr>
          <p:cNvPr id="21" name="Text 19"/>
          <p:cNvSpPr/>
          <p:nvPr/>
        </p:nvSpPr>
        <p:spPr>
          <a:xfrm>
            <a:off x="9842421" y="3890963"/>
            <a:ext cx="2918817"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Beneficiary Infiltration</a:t>
            </a:r>
            <a:endParaRPr lang="en-US" sz="1950" dirty="0"/>
          </a:p>
        </p:txBody>
      </p:sp>
      <p:sp>
        <p:nvSpPr>
          <p:cNvPr id="22" name="Text 20"/>
          <p:cNvSpPr/>
          <p:nvPr/>
        </p:nvSpPr>
        <p:spPr>
          <a:xfrm>
            <a:off x="9842421" y="4320183"/>
            <a:ext cx="3772853"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Disgruntled beneficiaries can gain control through litigation</a:t>
            </a:r>
            <a:endParaRPr lang="en-US" sz="1550" dirty="0"/>
          </a:p>
        </p:txBody>
      </p:sp>
      <p:sp>
        <p:nvSpPr>
          <p:cNvPr id="23" name="Shape 21"/>
          <p:cNvSpPr/>
          <p:nvPr/>
        </p:nvSpPr>
        <p:spPr>
          <a:xfrm>
            <a:off x="793790" y="5990034"/>
            <a:ext cx="6422112" cy="1464112"/>
          </a:xfrm>
          <a:prstGeom prst="roundRect">
            <a:avLst>
              <a:gd name="adj" fmla="val 7495"/>
            </a:avLst>
          </a:prstGeom>
          <a:solidFill>
            <a:srgbClr val="1A1A1A"/>
          </a:solidFill>
          <a:ln/>
        </p:spPr>
        <p:txBody>
          <a:bodyPr/>
          <a:lstStyle/>
          <a:p>
            <a:endParaRPr lang="en-AU"/>
          </a:p>
        </p:txBody>
      </p:sp>
      <p:sp>
        <p:nvSpPr>
          <p:cNvPr id="24" name="Shape 22"/>
          <p:cNvSpPr/>
          <p:nvPr/>
        </p:nvSpPr>
        <p:spPr>
          <a:xfrm>
            <a:off x="793790" y="5967174"/>
            <a:ext cx="6422112" cy="91440"/>
          </a:xfrm>
          <a:prstGeom prst="roundRect">
            <a:avLst>
              <a:gd name="adj" fmla="val 91163"/>
            </a:avLst>
          </a:prstGeom>
          <a:solidFill>
            <a:srgbClr val="34D80A"/>
          </a:solidFill>
          <a:ln/>
        </p:spPr>
        <p:txBody>
          <a:bodyPr/>
          <a:lstStyle/>
          <a:p>
            <a:endParaRPr lang="en-AU"/>
          </a:p>
        </p:txBody>
      </p:sp>
      <p:sp>
        <p:nvSpPr>
          <p:cNvPr id="25" name="Shape 23"/>
          <p:cNvSpPr/>
          <p:nvPr/>
        </p:nvSpPr>
        <p:spPr>
          <a:xfrm>
            <a:off x="3707130" y="5692378"/>
            <a:ext cx="595313" cy="595313"/>
          </a:xfrm>
          <a:prstGeom prst="roundRect">
            <a:avLst>
              <a:gd name="adj" fmla="val 153600"/>
            </a:avLst>
          </a:prstGeom>
          <a:solidFill>
            <a:srgbClr val="34D80A"/>
          </a:solidFill>
          <a:ln/>
        </p:spPr>
        <p:txBody>
          <a:bodyPr/>
          <a:lstStyle/>
          <a:p>
            <a:endParaRPr lang="en-AU"/>
          </a:p>
        </p:txBody>
      </p:sp>
      <p:sp>
        <p:nvSpPr>
          <p:cNvPr id="26" name="Text 24"/>
          <p:cNvSpPr/>
          <p:nvPr/>
        </p:nvSpPr>
        <p:spPr>
          <a:xfrm>
            <a:off x="3885724" y="5841206"/>
            <a:ext cx="238125" cy="297656"/>
          </a:xfrm>
          <a:prstGeom prst="rect">
            <a:avLst/>
          </a:prstGeom>
          <a:noFill/>
          <a:ln/>
        </p:spPr>
        <p:txBody>
          <a:bodyPr wrap="none" lIns="0" tIns="0" rIns="0" bIns="0" rtlCol="0" anchor="t"/>
          <a:lstStyle/>
          <a:p>
            <a:pPr marL="0" indent="0" algn="l">
              <a:lnSpc>
                <a:spcPts val="3000"/>
              </a:lnSpc>
              <a:buNone/>
            </a:pPr>
            <a:r>
              <a:rPr lang="en-US" sz="1850" b="1" dirty="0">
                <a:solidFill>
                  <a:srgbClr val="000000"/>
                </a:solidFill>
                <a:latin typeface="Montserrat Bold" pitchFamily="34" charset="0"/>
                <a:ea typeface="Montserrat Bold" pitchFamily="34" charset="-122"/>
                <a:cs typeface="Montserrat Bold" pitchFamily="34" charset="-120"/>
              </a:rPr>
              <a:t>4</a:t>
            </a:r>
            <a:endParaRPr lang="en-US" sz="1850" dirty="0"/>
          </a:p>
        </p:txBody>
      </p:sp>
      <p:sp>
        <p:nvSpPr>
          <p:cNvPr id="27" name="Text 25"/>
          <p:cNvSpPr/>
          <p:nvPr/>
        </p:nvSpPr>
        <p:spPr>
          <a:xfrm>
            <a:off x="1015008" y="6486168"/>
            <a:ext cx="3113484"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No Bloodline Protection</a:t>
            </a:r>
            <a:endParaRPr lang="en-US" sz="1950" dirty="0"/>
          </a:p>
        </p:txBody>
      </p:sp>
      <p:sp>
        <p:nvSpPr>
          <p:cNvPr id="28" name="Text 26"/>
          <p:cNvSpPr/>
          <p:nvPr/>
        </p:nvSpPr>
        <p:spPr>
          <a:xfrm>
            <a:off x="1015008" y="6915388"/>
            <a:ext cx="5979676"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Spouses and ex-spouses can gain influence or benefit</a:t>
            </a:r>
            <a:endParaRPr lang="en-US" sz="1550" dirty="0"/>
          </a:p>
        </p:txBody>
      </p:sp>
      <p:sp>
        <p:nvSpPr>
          <p:cNvPr id="29" name="Shape 27"/>
          <p:cNvSpPr/>
          <p:nvPr/>
        </p:nvSpPr>
        <p:spPr>
          <a:xfrm>
            <a:off x="7414260" y="5990034"/>
            <a:ext cx="6422231" cy="1464112"/>
          </a:xfrm>
          <a:prstGeom prst="roundRect">
            <a:avLst>
              <a:gd name="adj" fmla="val 7495"/>
            </a:avLst>
          </a:prstGeom>
          <a:solidFill>
            <a:srgbClr val="1A1A1A"/>
          </a:solidFill>
          <a:ln/>
        </p:spPr>
        <p:txBody>
          <a:bodyPr/>
          <a:lstStyle/>
          <a:p>
            <a:endParaRPr lang="en-AU"/>
          </a:p>
        </p:txBody>
      </p:sp>
      <p:sp>
        <p:nvSpPr>
          <p:cNvPr id="30" name="Shape 28"/>
          <p:cNvSpPr/>
          <p:nvPr/>
        </p:nvSpPr>
        <p:spPr>
          <a:xfrm>
            <a:off x="7414260" y="5967174"/>
            <a:ext cx="6422231" cy="91440"/>
          </a:xfrm>
          <a:prstGeom prst="roundRect">
            <a:avLst>
              <a:gd name="adj" fmla="val 91163"/>
            </a:avLst>
          </a:prstGeom>
          <a:solidFill>
            <a:srgbClr val="34D80A"/>
          </a:solidFill>
          <a:ln/>
        </p:spPr>
        <p:txBody>
          <a:bodyPr/>
          <a:lstStyle/>
          <a:p>
            <a:endParaRPr lang="en-AU"/>
          </a:p>
        </p:txBody>
      </p:sp>
      <p:sp>
        <p:nvSpPr>
          <p:cNvPr id="31" name="Shape 29"/>
          <p:cNvSpPr/>
          <p:nvPr/>
        </p:nvSpPr>
        <p:spPr>
          <a:xfrm>
            <a:off x="10327719" y="5692378"/>
            <a:ext cx="595313" cy="595313"/>
          </a:xfrm>
          <a:prstGeom prst="roundRect">
            <a:avLst>
              <a:gd name="adj" fmla="val 153600"/>
            </a:avLst>
          </a:prstGeom>
          <a:solidFill>
            <a:srgbClr val="34D80A"/>
          </a:solidFill>
          <a:ln/>
        </p:spPr>
        <p:txBody>
          <a:bodyPr/>
          <a:lstStyle/>
          <a:p>
            <a:endParaRPr lang="en-AU"/>
          </a:p>
        </p:txBody>
      </p:sp>
      <p:sp>
        <p:nvSpPr>
          <p:cNvPr id="32" name="Text 30"/>
          <p:cNvSpPr/>
          <p:nvPr/>
        </p:nvSpPr>
        <p:spPr>
          <a:xfrm>
            <a:off x="10506313" y="5841206"/>
            <a:ext cx="238125" cy="297656"/>
          </a:xfrm>
          <a:prstGeom prst="rect">
            <a:avLst/>
          </a:prstGeom>
          <a:noFill/>
          <a:ln/>
        </p:spPr>
        <p:txBody>
          <a:bodyPr wrap="none" lIns="0" tIns="0" rIns="0" bIns="0" rtlCol="0" anchor="t"/>
          <a:lstStyle/>
          <a:p>
            <a:pPr marL="0" indent="0" algn="l">
              <a:lnSpc>
                <a:spcPts val="3000"/>
              </a:lnSpc>
              <a:buNone/>
            </a:pPr>
            <a:r>
              <a:rPr lang="en-US" sz="1850" b="1" dirty="0">
                <a:solidFill>
                  <a:srgbClr val="000000"/>
                </a:solidFill>
                <a:latin typeface="Montserrat Bold" pitchFamily="34" charset="0"/>
                <a:ea typeface="Montserrat Bold" pitchFamily="34" charset="-122"/>
                <a:cs typeface="Montserrat Bold" pitchFamily="34" charset="-120"/>
              </a:rPr>
              <a:t>5</a:t>
            </a:r>
            <a:endParaRPr lang="en-US" sz="1850" dirty="0"/>
          </a:p>
        </p:txBody>
      </p:sp>
      <p:sp>
        <p:nvSpPr>
          <p:cNvPr id="33" name="Text 31"/>
          <p:cNvSpPr/>
          <p:nvPr/>
        </p:nvSpPr>
        <p:spPr>
          <a:xfrm>
            <a:off x="7635478" y="6486168"/>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Family Law Risk</a:t>
            </a:r>
            <a:endParaRPr lang="en-US" sz="1950" dirty="0"/>
          </a:p>
        </p:txBody>
      </p:sp>
      <p:sp>
        <p:nvSpPr>
          <p:cNvPr id="34" name="Text 32"/>
          <p:cNvSpPr/>
          <p:nvPr/>
        </p:nvSpPr>
        <p:spPr>
          <a:xfrm>
            <a:off x="7635478" y="6915388"/>
            <a:ext cx="597979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Courts increasingly treat trusts as "resources"</a:t>
            </a:r>
            <a:endParaRPr lang="en-US" sz="155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Text 0"/>
          <p:cNvSpPr/>
          <p:nvPr/>
        </p:nvSpPr>
        <p:spPr>
          <a:xfrm>
            <a:off x="793790" y="1872139"/>
            <a:ext cx="10714077"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Five Reasons for Immediate FPT Upgrade</a:t>
            </a:r>
            <a:endParaRPr lang="en-US" sz="3900" dirty="0"/>
          </a:p>
        </p:txBody>
      </p:sp>
      <p:sp>
        <p:nvSpPr>
          <p:cNvPr id="3" name="Shape 1"/>
          <p:cNvSpPr/>
          <p:nvPr/>
        </p:nvSpPr>
        <p:spPr>
          <a:xfrm>
            <a:off x="793790" y="2889052"/>
            <a:ext cx="4215289" cy="1793796"/>
          </a:xfrm>
          <a:prstGeom prst="roundRect">
            <a:avLst>
              <a:gd name="adj" fmla="val 4647"/>
            </a:avLst>
          </a:prstGeom>
          <a:solidFill>
            <a:srgbClr val="1D7A06"/>
          </a:solidFill>
          <a:ln w="7620">
            <a:solidFill>
              <a:srgbClr val="36931F"/>
            </a:solidFill>
            <a:prstDash val="solid"/>
          </a:ln>
        </p:spPr>
        <p:txBody>
          <a:bodyPr/>
          <a:lstStyle/>
          <a:p>
            <a:endParaRPr lang="en-AU"/>
          </a:p>
        </p:txBody>
      </p:sp>
      <p:sp>
        <p:nvSpPr>
          <p:cNvPr id="4" name="Text 2"/>
          <p:cNvSpPr/>
          <p:nvPr/>
        </p:nvSpPr>
        <p:spPr>
          <a:xfrm>
            <a:off x="999768" y="3095030"/>
            <a:ext cx="2912864"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1. Bloodline Protection</a:t>
            </a:r>
            <a:endParaRPr lang="en-US" sz="1950" dirty="0"/>
          </a:p>
        </p:txBody>
      </p:sp>
      <p:sp>
        <p:nvSpPr>
          <p:cNvPr id="5" name="Text 3"/>
          <p:cNvSpPr/>
          <p:nvPr/>
        </p:nvSpPr>
        <p:spPr>
          <a:xfrm>
            <a:off x="999768" y="3524250"/>
            <a:ext cx="3803333"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Keep assets in family, not with in-laws, ex-spouses, or opportunistic litigants</a:t>
            </a:r>
            <a:endParaRPr lang="en-US" sz="1550" dirty="0"/>
          </a:p>
        </p:txBody>
      </p:sp>
      <p:sp>
        <p:nvSpPr>
          <p:cNvPr id="6" name="Shape 4"/>
          <p:cNvSpPr/>
          <p:nvPr/>
        </p:nvSpPr>
        <p:spPr>
          <a:xfrm>
            <a:off x="5207437" y="2889052"/>
            <a:ext cx="4215408" cy="1793796"/>
          </a:xfrm>
          <a:prstGeom prst="roundRect">
            <a:avLst>
              <a:gd name="adj" fmla="val 4647"/>
            </a:avLst>
          </a:prstGeom>
          <a:solidFill>
            <a:srgbClr val="1D7A06"/>
          </a:solidFill>
          <a:ln w="7620">
            <a:solidFill>
              <a:srgbClr val="36931F"/>
            </a:solidFill>
            <a:prstDash val="solid"/>
          </a:ln>
        </p:spPr>
        <p:txBody>
          <a:bodyPr/>
          <a:lstStyle/>
          <a:p>
            <a:endParaRPr lang="en-AU"/>
          </a:p>
        </p:txBody>
      </p:sp>
      <p:sp>
        <p:nvSpPr>
          <p:cNvPr id="7" name="Text 5"/>
          <p:cNvSpPr/>
          <p:nvPr/>
        </p:nvSpPr>
        <p:spPr>
          <a:xfrm>
            <a:off x="5413415" y="3095030"/>
            <a:ext cx="2619970"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2. Successor Control</a:t>
            </a:r>
            <a:endParaRPr lang="en-US" sz="1950" dirty="0"/>
          </a:p>
        </p:txBody>
      </p:sp>
      <p:sp>
        <p:nvSpPr>
          <p:cNvPr id="8" name="Text 6"/>
          <p:cNvSpPr/>
          <p:nvPr/>
        </p:nvSpPr>
        <p:spPr>
          <a:xfrm>
            <a:off x="5413415" y="3524250"/>
            <a:ext cx="3803452"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Stop litigation with defined bloodline successor rules and incapacity triggers</a:t>
            </a:r>
            <a:endParaRPr lang="en-US" sz="1550" dirty="0"/>
          </a:p>
        </p:txBody>
      </p:sp>
      <p:sp>
        <p:nvSpPr>
          <p:cNvPr id="9" name="Shape 7"/>
          <p:cNvSpPr/>
          <p:nvPr/>
        </p:nvSpPr>
        <p:spPr>
          <a:xfrm>
            <a:off x="9621203" y="2889052"/>
            <a:ext cx="4215289" cy="1793796"/>
          </a:xfrm>
          <a:prstGeom prst="roundRect">
            <a:avLst>
              <a:gd name="adj" fmla="val 4647"/>
            </a:avLst>
          </a:prstGeom>
          <a:solidFill>
            <a:srgbClr val="1D7A06"/>
          </a:solidFill>
          <a:ln w="7620">
            <a:solidFill>
              <a:srgbClr val="36931F"/>
            </a:solidFill>
            <a:prstDash val="solid"/>
          </a:ln>
        </p:spPr>
        <p:txBody>
          <a:bodyPr/>
          <a:lstStyle/>
          <a:p>
            <a:endParaRPr lang="en-AU"/>
          </a:p>
        </p:txBody>
      </p:sp>
      <p:sp>
        <p:nvSpPr>
          <p:cNvPr id="10" name="Text 8"/>
          <p:cNvSpPr/>
          <p:nvPr/>
        </p:nvSpPr>
        <p:spPr>
          <a:xfrm>
            <a:off x="9827181" y="3095030"/>
            <a:ext cx="2783443"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3. Creditor Protection</a:t>
            </a:r>
            <a:endParaRPr lang="en-US" sz="1950" dirty="0"/>
          </a:p>
        </p:txBody>
      </p:sp>
      <p:sp>
        <p:nvSpPr>
          <p:cNvPr id="11" name="Text 9"/>
          <p:cNvSpPr/>
          <p:nvPr/>
        </p:nvSpPr>
        <p:spPr>
          <a:xfrm>
            <a:off x="9827181" y="3524250"/>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Purpose-built to withstand bankruptcy, business failure, and creditor claims</a:t>
            </a:r>
            <a:endParaRPr lang="en-US" sz="1550" dirty="0"/>
          </a:p>
        </p:txBody>
      </p:sp>
      <p:sp>
        <p:nvSpPr>
          <p:cNvPr id="12" name="Shape 10"/>
          <p:cNvSpPr/>
          <p:nvPr/>
        </p:nvSpPr>
        <p:spPr>
          <a:xfrm>
            <a:off x="793790" y="4881205"/>
            <a:ext cx="6422112" cy="1476256"/>
          </a:xfrm>
          <a:prstGeom prst="roundRect">
            <a:avLst>
              <a:gd name="adj" fmla="val 5647"/>
            </a:avLst>
          </a:prstGeom>
          <a:solidFill>
            <a:srgbClr val="1D7A06"/>
          </a:solidFill>
          <a:ln w="7620">
            <a:solidFill>
              <a:srgbClr val="36931F"/>
            </a:solidFill>
            <a:prstDash val="solid"/>
          </a:ln>
        </p:spPr>
        <p:txBody>
          <a:bodyPr/>
          <a:lstStyle/>
          <a:p>
            <a:endParaRPr lang="en-AU"/>
          </a:p>
        </p:txBody>
      </p:sp>
      <p:sp>
        <p:nvSpPr>
          <p:cNvPr id="13" name="Text 11"/>
          <p:cNvSpPr/>
          <p:nvPr/>
        </p:nvSpPr>
        <p:spPr>
          <a:xfrm>
            <a:off x="999768" y="5087183"/>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4. Estate Defense</a:t>
            </a:r>
            <a:endParaRPr lang="en-US" sz="1950" dirty="0"/>
          </a:p>
        </p:txBody>
      </p:sp>
      <p:sp>
        <p:nvSpPr>
          <p:cNvPr id="14" name="Text 12"/>
          <p:cNvSpPr/>
          <p:nvPr/>
        </p:nvSpPr>
        <p:spPr>
          <a:xfrm>
            <a:off x="999768" y="5516404"/>
            <a:ext cx="6010156"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Prevent family provision attacks and estate inclusion</a:t>
            </a:r>
            <a:endParaRPr lang="en-US" sz="1550" dirty="0"/>
          </a:p>
        </p:txBody>
      </p:sp>
      <p:sp>
        <p:nvSpPr>
          <p:cNvPr id="15" name="Shape 13"/>
          <p:cNvSpPr/>
          <p:nvPr/>
        </p:nvSpPr>
        <p:spPr>
          <a:xfrm>
            <a:off x="7414260" y="4881205"/>
            <a:ext cx="6422231" cy="1476256"/>
          </a:xfrm>
          <a:prstGeom prst="roundRect">
            <a:avLst>
              <a:gd name="adj" fmla="val 5647"/>
            </a:avLst>
          </a:prstGeom>
          <a:solidFill>
            <a:srgbClr val="1D7A06"/>
          </a:solidFill>
          <a:ln w="7620">
            <a:solidFill>
              <a:srgbClr val="36931F"/>
            </a:solidFill>
            <a:prstDash val="solid"/>
          </a:ln>
        </p:spPr>
        <p:txBody>
          <a:bodyPr/>
          <a:lstStyle/>
          <a:p>
            <a:endParaRPr lang="en-AU"/>
          </a:p>
        </p:txBody>
      </p:sp>
      <p:sp>
        <p:nvSpPr>
          <p:cNvPr id="16" name="Text 14"/>
          <p:cNvSpPr/>
          <p:nvPr/>
        </p:nvSpPr>
        <p:spPr>
          <a:xfrm>
            <a:off x="7620238" y="5087183"/>
            <a:ext cx="2902268"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5. Modern Compliance</a:t>
            </a:r>
            <a:endParaRPr lang="en-US" sz="1950" dirty="0"/>
          </a:p>
        </p:txBody>
      </p:sp>
      <p:sp>
        <p:nvSpPr>
          <p:cNvPr id="17" name="Text 15"/>
          <p:cNvSpPr/>
          <p:nvPr/>
        </p:nvSpPr>
        <p:spPr>
          <a:xfrm>
            <a:off x="7620238" y="5516404"/>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Written for modern trust law, ATO guidance, and AI-driven audit environments</a:t>
            </a:r>
            <a:endParaRPr lang="en-US" sz="15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sp>
        <p:nvSpPr>
          <p:cNvPr id="2" name="Text 0"/>
          <p:cNvSpPr/>
          <p:nvPr/>
        </p:nvSpPr>
        <p:spPr>
          <a:xfrm>
            <a:off x="793790" y="2302669"/>
            <a:ext cx="12345829"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Strategy 5: Division 296 Modelling + FPT Rollout</a:t>
            </a:r>
            <a:endParaRPr lang="en-US" sz="3900" dirty="0"/>
          </a:p>
        </p:txBody>
      </p:sp>
      <p:sp>
        <p:nvSpPr>
          <p:cNvPr id="3" name="Text 1"/>
          <p:cNvSpPr/>
          <p:nvPr/>
        </p:nvSpPr>
        <p:spPr>
          <a:xfrm>
            <a:off x="793790" y="331958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Division 296 is not a tax — it is a signal from Treasury that superannuation is no longer a sacred tax shelter, large balances are revenue targets, and intergenerational wealth in super will be restricted.</a:t>
            </a:r>
            <a:endParaRPr lang="en-US" sz="1550" dirty="0"/>
          </a:p>
        </p:txBody>
      </p:sp>
      <p:sp>
        <p:nvSpPr>
          <p:cNvPr id="4" name="Text 2"/>
          <p:cNvSpPr/>
          <p:nvPr/>
        </p:nvSpPr>
        <p:spPr>
          <a:xfrm>
            <a:off x="793790" y="4277082"/>
            <a:ext cx="4182189" cy="654963"/>
          </a:xfrm>
          <a:prstGeom prst="rect">
            <a:avLst/>
          </a:prstGeom>
          <a:noFill/>
          <a:ln/>
        </p:spPr>
        <p:txBody>
          <a:bodyPr wrap="none" lIns="0" tIns="0" rIns="0" bIns="0" rtlCol="0" anchor="t"/>
          <a:lstStyle/>
          <a:p>
            <a:pPr marL="0" indent="0" algn="ctr">
              <a:lnSpc>
                <a:spcPts val="5150"/>
              </a:lnSpc>
              <a:buNone/>
            </a:pPr>
            <a:r>
              <a:rPr lang="en-US" sz="5150" b="1" dirty="0">
                <a:solidFill>
                  <a:srgbClr val="FFFFFF"/>
                </a:solidFill>
                <a:latin typeface="Montserrat Bold" pitchFamily="34" charset="0"/>
                <a:ea typeface="Montserrat Bold" pitchFamily="34" charset="-122"/>
                <a:cs typeface="Montserrat Bold" pitchFamily="34" charset="-120"/>
              </a:rPr>
              <a:t>$3M</a:t>
            </a:r>
            <a:endParaRPr lang="en-US" sz="5150" dirty="0"/>
          </a:p>
        </p:txBody>
      </p:sp>
      <p:sp>
        <p:nvSpPr>
          <p:cNvPr id="5" name="Text 3"/>
          <p:cNvSpPr/>
          <p:nvPr/>
        </p:nvSpPr>
        <p:spPr>
          <a:xfrm>
            <a:off x="1644372" y="5180052"/>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TSB Threshold</a:t>
            </a:r>
            <a:endParaRPr lang="en-US" sz="1950" dirty="0"/>
          </a:p>
        </p:txBody>
      </p:sp>
      <p:sp>
        <p:nvSpPr>
          <p:cNvPr id="6" name="Text 4"/>
          <p:cNvSpPr/>
          <p:nvPr/>
        </p:nvSpPr>
        <p:spPr>
          <a:xfrm>
            <a:off x="793790" y="5609273"/>
            <a:ext cx="4182189" cy="3175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Montserrat" pitchFamily="34" charset="0"/>
                <a:ea typeface="Montserrat" pitchFamily="34" charset="-122"/>
                <a:cs typeface="Montserrat" pitchFamily="34" charset="-120"/>
              </a:rPr>
              <a:t>Total superannuation balance trigger</a:t>
            </a:r>
            <a:endParaRPr lang="en-US" sz="1550" dirty="0"/>
          </a:p>
        </p:txBody>
      </p:sp>
      <p:sp>
        <p:nvSpPr>
          <p:cNvPr id="7" name="Text 5"/>
          <p:cNvSpPr/>
          <p:nvPr/>
        </p:nvSpPr>
        <p:spPr>
          <a:xfrm>
            <a:off x="5223986" y="4277082"/>
            <a:ext cx="4182308" cy="654963"/>
          </a:xfrm>
          <a:prstGeom prst="rect">
            <a:avLst/>
          </a:prstGeom>
          <a:noFill/>
          <a:ln/>
        </p:spPr>
        <p:txBody>
          <a:bodyPr wrap="none" lIns="0" tIns="0" rIns="0" bIns="0" rtlCol="0" anchor="t"/>
          <a:lstStyle/>
          <a:p>
            <a:pPr marL="0" indent="0" algn="ctr">
              <a:lnSpc>
                <a:spcPts val="5150"/>
              </a:lnSpc>
              <a:buNone/>
            </a:pPr>
            <a:r>
              <a:rPr lang="en-US" sz="5150" b="1" dirty="0">
                <a:solidFill>
                  <a:srgbClr val="FFFFFF"/>
                </a:solidFill>
                <a:latin typeface="Montserrat Bold" pitchFamily="34" charset="0"/>
                <a:ea typeface="Montserrat Bold" pitchFamily="34" charset="-122"/>
                <a:cs typeface="Montserrat Bold" pitchFamily="34" charset="-120"/>
              </a:rPr>
              <a:t>200K+</a:t>
            </a:r>
            <a:endParaRPr lang="en-US" sz="5150" dirty="0"/>
          </a:p>
        </p:txBody>
      </p:sp>
      <p:sp>
        <p:nvSpPr>
          <p:cNvPr id="8" name="Text 6"/>
          <p:cNvSpPr/>
          <p:nvPr/>
        </p:nvSpPr>
        <p:spPr>
          <a:xfrm>
            <a:off x="6074688" y="5180052"/>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SMSFs Affected</a:t>
            </a:r>
            <a:endParaRPr lang="en-US" sz="1950" dirty="0"/>
          </a:p>
        </p:txBody>
      </p:sp>
      <p:sp>
        <p:nvSpPr>
          <p:cNvPr id="9" name="Text 7"/>
          <p:cNvSpPr/>
          <p:nvPr/>
        </p:nvSpPr>
        <p:spPr>
          <a:xfrm>
            <a:off x="5223986" y="5609273"/>
            <a:ext cx="4182308" cy="3175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Montserrat" pitchFamily="34" charset="0"/>
                <a:ea typeface="Montserrat" pitchFamily="34" charset="-122"/>
                <a:cs typeface="Montserrat" pitchFamily="34" charset="-120"/>
              </a:rPr>
              <a:t>Will face this question directly</a:t>
            </a:r>
            <a:endParaRPr lang="en-US" sz="1550" dirty="0"/>
          </a:p>
        </p:txBody>
      </p:sp>
      <p:sp>
        <p:nvSpPr>
          <p:cNvPr id="10" name="Text 8"/>
          <p:cNvSpPr/>
          <p:nvPr/>
        </p:nvSpPr>
        <p:spPr>
          <a:xfrm>
            <a:off x="9654302" y="4277082"/>
            <a:ext cx="4182308" cy="654963"/>
          </a:xfrm>
          <a:prstGeom prst="rect">
            <a:avLst/>
          </a:prstGeom>
          <a:noFill/>
          <a:ln/>
        </p:spPr>
        <p:txBody>
          <a:bodyPr wrap="none" lIns="0" tIns="0" rIns="0" bIns="0" rtlCol="0" anchor="t"/>
          <a:lstStyle/>
          <a:p>
            <a:pPr marL="0" indent="0" algn="ctr">
              <a:lnSpc>
                <a:spcPts val="5150"/>
              </a:lnSpc>
              <a:buNone/>
            </a:pPr>
            <a:r>
              <a:rPr lang="en-US" sz="5150" b="1" dirty="0">
                <a:solidFill>
                  <a:srgbClr val="FFFFFF"/>
                </a:solidFill>
                <a:latin typeface="Montserrat Bold" pitchFamily="34" charset="0"/>
                <a:ea typeface="Montserrat Bold" pitchFamily="34" charset="-122"/>
                <a:cs typeface="Montserrat Bold" pitchFamily="34" charset="-120"/>
              </a:rPr>
              <a:t>15%</a:t>
            </a:r>
            <a:endParaRPr lang="en-US" sz="5150" dirty="0"/>
          </a:p>
        </p:txBody>
      </p:sp>
      <p:sp>
        <p:nvSpPr>
          <p:cNvPr id="11" name="Text 9"/>
          <p:cNvSpPr/>
          <p:nvPr/>
        </p:nvSpPr>
        <p:spPr>
          <a:xfrm>
            <a:off x="10505003" y="5180052"/>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Additional Tax</a:t>
            </a:r>
            <a:endParaRPr lang="en-US" sz="1950" dirty="0"/>
          </a:p>
        </p:txBody>
      </p:sp>
      <p:sp>
        <p:nvSpPr>
          <p:cNvPr id="12" name="Text 10"/>
          <p:cNvSpPr/>
          <p:nvPr/>
        </p:nvSpPr>
        <p:spPr>
          <a:xfrm>
            <a:off x="9654302" y="5609273"/>
            <a:ext cx="4182308" cy="3175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Montserrat" pitchFamily="34" charset="0"/>
                <a:ea typeface="Montserrat" pitchFamily="34" charset="-122"/>
                <a:cs typeface="Montserrat" pitchFamily="34" charset="-120"/>
              </a:rPr>
              <a:t>On earnings above threshold</a:t>
            </a:r>
            <a:endParaRPr lang="en-US" sz="15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527221"/>
            <a:ext cx="7349252"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The Power of Live Modelling</a:t>
            </a:r>
            <a:endParaRPr lang="en-US" sz="3900" dirty="0"/>
          </a:p>
        </p:txBody>
      </p:sp>
      <p:sp>
        <p:nvSpPr>
          <p:cNvPr id="4" name="Text 1"/>
          <p:cNvSpPr/>
          <p:nvPr/>
        </p:nvSpPr>
        <p:spPr>
          <a:xfrm>
            <a:off x="6280190" y="3444954"/>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With the Division 296 Calculator, show clients their estimated annual liability, difference between leaving wealth in super vs withdrawing, projected liability over 10-20 years, tax outcomes in pension phase, and how structure migration changes the long-term position.</a:t>
            </a:r>
            <a:endParaRPr lang="en-US" sz="1550" dirty="0"/>
          </a:p>
        </p:txBody>
      </p:sp>
      <p:sp>
        <p:nvSpPr>
          <p:cNvPr id="5" name="Text 2"/>
          <p:cNvSpPr/>
          <p:nvPr/>
        </p:nvSpPr>
        <p:spPr>
          <a:xfrm>
            <a:off x="6577846" y="5161598"/>
            <a:ext cx="725876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"When clients SEE the numbers, the decision becomes obvious."</a:t>
            </a:r>
            <a:endParaRPr lang="en-US" sz="1550" dirty="0"/>
          </a:p>
        </p:txBody>
      </p:sp>
      <p:sp>
        <p:nvSpPr>
          <p:cNvPr id="6" name="Shape 3"/>
          <p:cNvSpPr/>
          <p:nvPr/>
        </p:nvSpPr>
        <p:spPr>
          <a:xfrm>
            <a:off x="6280190" y="4938355"/>
            <a:ext cx="22860" cy="764024"/>
          </a:xfrm>
          <a:prstGeom prst="rect">
            <a:avLst/>
          </a:prstGeom>
          <a:solidFill>
            <a:srgbClr val="34D80A"/>
          </a:solidFill>
          <a:ln/>
        </p:spPr>
        <p:txBody>
          <a:bodyPr/>
          <a:lstStyle/>
          <a:p>
            <a:endParaRPr lang="en-AU"/>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Text 0"/>
          <p:cNvSpPr/>
          <p:nvPr/>
        </p:nvSpPr>
        <p:spPr>
          <a:xfrm>
            <a:off x="793790" y="1938099"/>
            <a:ext cx="6420564"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The FPT Rollout Strategy</a:t>
            </a:r>
            <a:endParaRPr lang="en-US" sz="3900" dirty="0"/>
          </a:p>
        </p:txBody>
      </p:sp>
      <p:sp>
        <p:nvSpPr>
          <p:cNvPr id="3" name="Text 1"/>
          <p:cNvSpPr/>
          <p:nvPr/>
        </p:nvSpPr>
        <p:spPr>
          <a:xfrm>
            <a:off x="793790" y="295501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Rolling wealth out of super into an FPT may reduce long-term Division 296 exposure, provide flexible investment structures, prevent estate litigation, harden asset protection, and create intergenerational governance frameworks.</a:t>
            </a:r>
            <a:endParaRPr lang="en-US" sz="1550" dirty="0"/>
          </a:p>
        </p:txBody>
      </p:sp>
      <p:pic>
        <p:nvPicPr>
          <p:cNvPr id="4" name="Image 0" descr="preencoded.png"/>
          <p:cNvPicPr>
            <a:picLocks noChangeAspect="1"/>
          </p:cNvPicPr>
          <p:nvPr/>
        </p:nvPicPr>
        <p:blipFill>
          <a:blip r:embed="rId3"/>
          <a:stretch>
            <a:fillRect/>
          </a:stretch>
        </p:blipFill>
        <p:spPr>
          <a:xfrm>
            <a:off x="793790" y="3813334"/>
            <a:ext cx="4347567" cy="793790"/>
          </a:xfrm>
          <a:prstGeom prst="rect">
            <a:avLst/>
          </a:prstGeom>
        </p:spPr>
      </p:pic>
      <p:sp>
        <p:nvSpPr>
          <p:cNvPr id="5" name="Text 2"/>
          <p:cNvSpPr/>
          <p:nvPr/>
        </p:nvSpPr>
        <p:spPr>
          <a:xfrm>
            <a:off x="992148" y="4805482"/>
            <a:ext cx="2526983"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Super Environment</a:t>
            </a:r>
            <a:endParaRPr lang="en-US" sz="1950" dirty="0"/>
          </a:p>
        </p:txBody>
      </p:sp>
      <p:sp>
        <p:nvSpPr>
          <p:cNvPr id="6" name="Text 3"/>
          <p:cNvSpPr/>
          <p:nvPr/>
        </p:nvSpPr>
        <p:spPr>
          <a:xfrm>
            <a:off x="992148" y="5234702"/>
            <a:ext cx="395085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Division 296 taxed, restricted flexibility</a:t>
            </a:r>
            <a:endParaRPr lang="en-US" sz="1550" dirty="0"/>
          </a:p>
        </p:txBody>
      </p:sp>
      <p:pic>
        <p:nvPicPr>
          <p:cNvPr id="7" name="Image 1" descr="preencoded.png"/>
          <p:cNvPicPr>
            <a:picLocks noChangeAspect="1"/>
          </p:cNvPicPr>
          <p:nvPr/>
        </p:nvPicPr>
        <p:blipFill>
          <a:blip r:embed="rId4"/>
          <a:stretch>
            <a:fillRect/>
          </a:stretch>
        </p:blipFill>
        <p:spPr>
          <a:xfrm>
            <a:off x="5141357" y="3813334"/>
            <a:ext cx="4347567" cy="793790"/>
          </a:xfrm>
          <a:prstGeom prst="rect">
            <a:avLst/>
          </a:prstGeom>
        </p:spPr>
      </p:pic>
      <p:sp>
        <p:nvSpPr>
          <p:cNvPr id="8" name="Text 4"/>
          <p:cNvSpPr/>
          <p:nvPr/>
        </p:nvSpPr>
        <p:spPr>
          <a:xfrm>
            <a:off x="5339715" y="4805482"/>
            <a:ext cx="2493288"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Strategic Migration</a:t>
            </a:r>
            <a:endParaRPr lang="en-US" sz="1950" dirty="0"/>
          </a:p>
        </p:txBody>
      </p:sp>
      <p:sp>
        <p:nvSpPr>
          <p:cNvPr id="9" name="Text 5"/>
          <p:cNvSpPr/>
          <p:nvPr/>
        </p:nvSpPr>
        <p:spPr>
          <a:xfrm>
            <a:off x="5339715" y="5234702"/>
            <a:ext cx="395085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Planned withdrawal and rollout</a:t>
            </a:r>
            <a:endParaRPr lang="en-US" sz="1550" dirty="0"/>
          </a:p>
        </p:txBody>
      </p:sp>
      <p:pic>
        <p:nvPicPr>
          <p:cNvPr id="10" name="Image 2" descr="preencoded.png"/>
          <p:cNvPicPr>
            <a:picLocks noChangeAspect="1"/>
          </p:cNvPicPr>
          <p:nvPr/>
        </p:nvPicPr>
        <p:blipFill>
          <a:blip r:embed="rId5"/>
          <a:stretch>
            <a:fillRect/>
          </a:stretch>
        </p:blipFill>
        <p:spPr>
          <a:xfrm>
            <a:off x="9488924" y="3813334"/>
            <a:ext cx="4347567" cy="793790"/>
          </a:xfrm>
          <a:prstGeom prst="rect">
            <a:avLst/>
          </a:prstGeom>
        </p:spPr>
      </p:pic>
      <p:sp>
        <p:nvSpPr>
          <p:cNvPr id="11" name="Text 6"/>
          <p:cNvSpPr/>
          <p:nvPr/>
        </p:nvSpPr>
        <p:spPr>
          <a:xfrm>
            <a:off x="9687282" y="4805482"/>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FPT Environment</a:t>
            </a:r>
            <a:endParaRPr lang="en-US" sz="1950" dirty="0"/>
          </a:p>
        </p:txBody>
      </p:sp>
      <p:sp>
        <p:nvSpPr>
          <p:cNvPr id="12" name="Text 7"/>
          <p:cNvSpPr/>
          <p:nvPr/>
        </p:nvSpPr>
        <p:spPr>
          <a:xfrm>
            <a:off x="9687282" y="5234702"/>
            <a:ext cx="395085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Protected, flexible, tax-efficient</a:t>
            </a:r>
            <a:endParaRPr lang="en-US" sz="1550" dirty="0"/>
          </a:p>
        </p:txBody>
      </p:sp>
      <p:sp>
        <p:nvSpPr>
          <p:cNvPr id="13" name="Text 8"/>
          <p:cNvSpPr/>
          <p:nvPr/>
        </p:nvSpPr>
        <p:spPr>
          <a:xfrm>
            <a:off x="793790" y="5973842"/>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For some families, super is no longer the BEST place to store retirement wealth.</a:t>
            </a:r>
            <a:endParaRPr lang="en-US" sz="155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998357"/>
            <a:ext cx="13042821" cy="1240155"/>
          </a:xfrm>
          <a:prstGeom prst="rect">
            <a:avLst/>
          </a:prstGeom>
          <a:noFill/>
          <a:ln/>
        </p:spPr>
        <p:txBody>
          <a:bodyPr wrap="squar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Strategy 6: Build Elite Capability Through LightYear</a:t>
            </a:r>
            <a:endParaRPr lang="en-US" sz="3900" dirty="0"/>
          </a:p>
        </p:txBody>
      </p:sp>
      <p:sp>
        <p:nvSpPr>
          <p:cNvPr id="4" name="Text 1"/>
          <p:cNvSpPr/>
          <p:nvPr/>
        </p:nvSpPr>
        <p:spPr>
          <a:xfrm>
            <a:off x="793790" y="553616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For the last decade, training has been dying: endless webinars, slide decks read aloud, theory without application, CPD box-ticking. The world is too complex for this. AI is too fast for this. The Five Waves are too severe for this.</a:t>
            </a:r>
            <a:endParaRPr lang="en-US" sz="1550" dirty="0"/>
          </a:p>
        </p:txBody>
      </p:sp>
      <p:sp>
        <p:nvSpPr>
          <p:cNvPr id="5" name="Text 2"/>
          <p:cNvSpPr/>
          <p:nvPr/>
        </p:nvSpPr>
        <p:spPr>
          <a:xfrm>
            <a:off x="793790" y="6394490"/>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LightYear Training Group (LYTG) is not delivering "education" — it is delivering elite strategist capability.</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2348389"/>
            <a:ext cx="760333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Grant's Unmatched Expertise</a:t>
            </a:r>
            <a:endParaRPr lang="en-US" sz="3900" dirty="0"/>
          </a:p>
        </p:txBody>
      </p:sp>
      <p:sp>
        <p:nvSpPr>
          <p:cNvPr id="3" name="Shape 1"/>
          <p:cNvSpPr/>
          <p:nvPr/>
        </p:nvSpPr>
        <p:spPr>
          <a:xfrm>
            <a:off x="793790" y="3365302"/>
            <a:ext cx="6422231" cy="1158716"/>
          </a:xfrm>
          <a:prstGeom prst="roundRect">
            <a:avLst>
              <a:gd name="adj" fmla="val 7194"/>
            </a:avLst>
          </a:prstGeom>
          <a:solidFill>
            <a:srgbClr val="1D7A06"/>
          </a:solidFill>
          <a:ln w="7620">
            <a:solidFill>
              <a:srgbClr val="36931F"/>
            </a:solidFill>
            <a:prstDash val="solid"/>
          </a:ln>
        </p:spPr>
        <p:txBody>
          <a:bodyPr/>
          <a:lstStyle/>
          <a:p>
            <a:endParaRPr lang="en-AU"/>
          </a:p>
        </p:txBody>
      </p:sp>
      <p:sp>
        <p:nvSpPr>
          <p:cNvPr id="4" name="Text 2"/>
          <p:cNvSpPr/>
          <p:nvPr/>
        </p:nvSpPr>
        <p:spPr>
          <a:xfrm>
            <a:off x="999768" y="3571280"/>
            <a:ext cx="2737842"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3,000+ Presentations</a:t>
            </a:r>
            <a:endParaRPr lang="en-US" sz="1950" dirty="0"/>
          </a:p>
        </p:txBody>
      </p:sp>
      <p:sp>
        <p:nvSpPr>
          <p:cNvPr id="5" name="Text 3"/>
          <p:cNvSpPr/>
          <p:nvPr/>
        </p:nvSpPr>
        <p:spPr>
          <a:xfrm>
            <a:off x="999768" y="4000500"/>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Keynote addresses shaping the industry</a:t>
            </a:r>
            <a:endParaRPr lang="en-US" sz="1550" dirty="0"/>
          </a:p>
        </p:txBody>
      </p:sp>
      <p:sp>
        <p:nvSpPr>
          <p:cNvPr id="6" name="Shape 4"/>
          <p:cNvSpPr/>
          <p:nvPr/>
        </p:nvSpPr>
        <p:spPr>
          <a:xfrm>
            <a:off x="7414379" y="3365302"/>
            <a:ext cx="6422231" cy="1158716"/>
          </a:xfrm>
          <a:prstGeom prst="roundRect">
            <a:avLst>
              <a:gd name="adj" fmla="val 7194"/>
            </a:avLst>
          </a:prstGeom>
          <a:solidFill>
            <a:srgbClr val="1D7A06"/>
          </a:solidFill>
          <a:ln w="7620">
            <a:solidFill>
              <a:srgbClr val="36931F"/>
            </a:solidFill>
            <a:prstDash val="solid"/>
          </a:ln>
        </p:spPr>
        <p:txBody>
          <a:bodyPr/>
          <a:lstStyle/>
          <a:p>
            <a:endParaRPr lang="en-AU"/>
          </a:p>
        </p:txBody>
      </p:sp>
      <p:sp>
        <p:nvSpPr>
          <p:cNvPr id="7" name="Text 5"/>
          <p:cNvSpPr/>
          <p:nvPr/>
        </p:nvSpPr>
        <p:spPr>
          <a:xfrm>
            <a:off x="7620357" y="3571280"/>
            <a:ext cx="3373398"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100,000+ Advisers Trained</a:t>
            </a:r>
            <a:endParaRPr lang="en-US" sz="1950" dirty="0"/>
          </a:p>
        </p:txBody>
      </p:sp>
      <p:sp>
        <p:nvSpPr>
          <p:cNvPr id="8" name="Text 6"/>
          <p:cNvSpPr/>
          <p:nvPr/>
        </p:nvSpPr>
        <p:spPr>
          <a:xfrm>
            <a:off x="7620357" y="4000500"/>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Building professional capability nationwide</a:t>
            </a:r>
            <a:endParaRPr lang="en-US" sz="1550" dirty="0"/>
          </a:p>
        </p:txBody>
      </p:sp>
      <p:sp>
        <p:nvSpPr>
          <p:cNvPr id="9" name="Shape 7"/>
          <p:cNvSpPr/>
          <p:nvPr/>
        </p:nvSpPr>
        <p:spPr>
          <a:xfrm>
            <a:off x="793790" y="4722376"/>
            <a:ext cx="6422231" cy="1158716"/>
          </a:xfrm>
          <a:prstGeom prst="roundRect">
            <a:avLst>
              <a:gd name="adj" fmla="val 7194"/>
            </a:avLst>
          </a:prstGeom>
          <a:solidFill>
            <a:srgbClr val="1D7A06"/>
          </a:solidFill>
          <a:ln w="7620">
            <a:solidFill>
              <a:srgbClr val="36931F"/>
            </a:solidFill>
            <a:prstDash val="solid"/>
          </a:ln>
        </p:spPr>
        <p:txBody>
          <a:bodyPr/>
          <a:lstStyle/>
          <a:p>
            <a:endParaRPr lang="en-AU"/>
          </a:p>
        </p:txBody>
      </p:sp>
      <p:sp>
        <p:nvSpPr>
          <p:cNvPr id="10" name="Text 8"/>
          <p:cNvSpPr/>
          <p:nvPr/>
        </p:nvSpPr>
        <p:spPr>
          <a:xfrm>
            <a:off x="999768" y="492835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9 Books Authored</a:t>
            </a:r>
            <a:endParaRPr lang="en-US" sz="1950" dirty="0"/>
          </a:p>
        </p:txBody>
      </p:sp>
      <p:sp>
        <p:nvSpPr>
          <p:cNvPr id="11" name="Text 9"/>
          <p:cNvSpPr/>
          <p:nvPr/>
        </p:nvSpPr>
        <p:spPr>
          <a:xfrm>
            <a:off x="999768" y="5357574"/>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Foundational strategies for the profession</a:t>
            </a:r>
            <a:endParaRPr lang="en-US" sz="1550" dirty="0"/>
          </a:p>
        </p:txBody>
      </p:sp>
      <p:sp>
        <p:nvSpPr>
          <p:cNvPr id="12" name="Shape 10"/>
          <p:cNvSpPr/>
          <p:nvPr/>
        </p:nvSpPr>
        <p:spPr>
          <a:xfrm>
            <a:off x="7414379" y="4722376"/>
            <a:ext cx="6422231" cy="1158716"/>
          </a:xfrm>
          <a:prstGeom prst="roundRect">
            <a:avLst>
              <a:gd name="adj" fmla="val 7194"/>
            </a:avLst>
          </a:prstGeom>
          <a:solidFill>
            <a:srgbClr val="1D7A06"/>
          </a:solidFill>
          <a:ln w="7620">
            <a:solidFill>
              <a:srgbClr val="36931F"/>
            </a:solidFill>
            <a:prstDash val="solid"/>
          </a:ln>
        </p:spPr>
        <p:txBody>
          <a:bodyPr/>
          <a:lstStyle/>
          <a:p>
            <a:endParaRPr lang="en-AU"/>
          </a:p>
        </p:txBody>
      </p:sp>
      <p:sp>
        <p:nvSpPr>
          <p:cNvPr id="13" name="Text 11"/>
          <p:cNvSpPr/>
          <p:nvPr/>
        </p:nvSpPr>
        <p:spPr>
          <a:xfrm>
            <a:off x="7620357" y="4928354"/>
            <a:ext cx="2751892"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Trillion-Dollar Impact</a:t>
            </a:r>
            <a:endParaRPr lang="en-US" sz="1950" dirty="0"/>
          </a:p>
        </p:txBody>
      </p:sp>
      <p:sp>
        <p:nvSpPr>
          <p:cNvPr id="14" name="Text 12"/>
          <p:cNvSpPr/>
          <p:nvPr/>
        </p:nvSpPr>
        <p:spPr>
          <a:xfrm>
            <a:off x="7620357" y="5357574"/>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Helped build SMSF cornerstone of retirement wealth</a:t>
            </a:r>
            <a:endParaRPr lang="en-US" sz="155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Text 0"/>
          <p:cNvSpPr/>
          <p:nvPr/>
        </p:nvSpPr>
        <p:spPr>
          <a:xfrm>
            <a:off x="793790" y="1599486"/>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The LYTG Method</a:t>
            </a:r>
            <a:endParaRPr lang="en-US" sz="390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2616398"/>
            <a:ext cx="496133" cy="496133"/>
          </a:xfrm>
          <a:prstGeom prst="rect">
            <a:avLst/>
          </a:prstGeom>
        </p:spPr>
      </p:pic>
      <p:sp>
        <p:nvSpPr>
          <p:cNvPr id="4" name="Text 1"/>
          <p:cNvSpPr/>
          <p:nvPr/>
        </p:nvSpPr>
        <p:spPr>
          <a:xfrm>
            <a:off x="793790" y="336053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Real Case Studies</a:t>
            </a:r>
            <a:endParaRPr lang="en-US" sz="1950" dirty="0"/>
          </a:p>
        </p:txBody>
      </p:sp>
      <p:sp>
        <p:nvSpPr>
          <p:cNvPr id="5" name="Text 2"/>
          <p:cNvSpPr/>
          <p:nvPr/>
        </p:nvSpPr>
        <p:spPr>
          <a:xfrm>
            <a:off x="793790" y="3789759"/>
            <a:ext cx="6397347"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High-stakes family and SMSF cases, not hypothetical scenarios</a:t>
            </a:r>
            <a:endParaRPr lang="en-US" sz="1550" dirty="0"/>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9144" y="2616398"/>
            <a:ext cx="496133" cy="496133"/>
          </a:xfrm>
          <a:prstGeom prst="rect">
            <a:avLst/>
          </a:prstGeom>
        </p:spPr>
      </p:pic>
      <p:sp>
        <p:nvSpPr>
          <p:cNvPr id="7" name="Text 3"/>
          <p:cNvSpPr/>
          <p:nvPr/>
        </p:nvSpPr>
        <p:spPr>
          <a:xfrm>
            <a:off x="7439144" y="336053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AI Integration</a:t>
            </a:r>
            <a:endParaRPr lang="en-US" sz="1950" dirty="0"/>
          </a:p>
        </p:txBody>
      </p:sp>
      <p:sp>
        <p:nvSpPr>
          <p:cNvPr id="8" name="Text 4"/>
          <p:cNvSpPr/>
          <p:nvPr/>
        </p:nvSpPr>
        <p:spPr>
          <a:xfrm>
            <a:off x="7439144" y="3789759"/>
            <a:ext cx="6397466"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Strategies created live using Strategist AI, Tax Guru, Gamma, Five Step Tool</a:t>
            </a:r>
            <a:endParaRPr lang="en-US" sz="1550" dirty="0"/>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790" y="4821674"/>
            <a:ext cx="496133" cy="496133"/>
          </a:xfrm>
          <a:prstGeom prst="rect">
            <a:avLst/>
          </a:prstGeom>
        </p:spPr>
      </p:pic>
      <p:sp>
        <p:nvSpPr>
          <p:cNvPr id="10" name="Text 5"/>
          <p:cNvSpPr/>
          <p:nvPr/>
        </p:nvSpPr>
        <p:spPr>
          <a:xfrm>
            <a:off x="793790" y="5565815"/>
            <a:ext cx="3920252"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Collaborative Problem Solving</a:t>
            </a:r>
            <a:endParaRPr lang="en-US" sz="1950" dirty="0"/>
          </a:p>
        </p:txBody>
      </p:sp>
      <p:sp>
        <p:nvSpPr>
          <p:cNvPr id="11" name="Text 6"/>
          <p:cNvSpPr/>
          <p:nvPr/>
        </p:nvSpPr>
        <p:spPr>
          <a:xfrm>
            <a:off x="793790" y="5995035"/>
            <a:ext cx="6397347"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Teams solve cases together, learning structure options and risk identification</a:t>
            </a:r>
            <a:endParaRPr lang="en-US" sz="1550" dirty="0"/>
          </a:p>
        </p:txBody>
      </p:sp>
      <p:pic>
        <p:nvPicPr>
          <p:cNvPr id="12"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9144" y="4821674"/>
            <a:ext cx="496133" cy="496133"/>
          </a:xfrm>
          <a:prstGeom prst="rect">
            <a:avLst/>
          </a:prstGeom>
        </p:spPr>
      </p:pic>
      <p:sp>
        <p:nvSpPr>
          <p:cNvPr id="13" name="Text 7"/>
          <p:cNvSpPr/>
          <p:nvPr/>
        </p:nvSpPr>
        <p:spPr>
          <a:xfrm>
            <a:off x="7439144" y="5565815"/>
            <a:ext cx="3594378"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Immediate Implementation</a:t>
            </a:r>
            <a:endParaRPr lang="en-US" sz="1950" dirty="0"/>
          </a:p>
        </p:txBody>
      </p:sp>
      <p:sp>
        <p:nvSpPr>
          <p:cNvPr id="14" name="Text 8"/>
          <p:cNvSpPr/>
          <p:nvPr/>
        </p:nvSpPr>
        <p:spPr>
          <a:xfrm>
            <a:off x="7439144" y="5995035"/>
            <a:ext cx="6397466"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Use strategies with clients the same week</a:t>
            </a:r>
            <a:endParaRPr lang="en-US" sz="155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sp>
        <p:nvSpPr>
          <p:cNvPr id="2" name="Text 0"/>
          <p:cNvSpPr/>
          <p:nvPr/>
        </p:nvSpPr>
        <p:spPr>
          <a:xfrm>
            <a:off x="793790" y="1676043"/>
            <a:ext cx="7432119"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Five Capabilities LYTG Builds</a:t>
            </a:r>
            <a:endParaRPr lang="en-US" sz="3900" dirty="0"/>
          </a:p>
        </p:txBody>
      </p:sp>
      <p:sp>
        <p:nvSpPr>
          <p:cNvPr id="3" name="Text 1"/>
          <p:cNvSpPr/>
          <p:nvPr/>
        </p:nvSpPr>
        <p:spPr>
          <a:xfrm>
            <a:off x="793790" y="269295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Light" pitchFamily="34" charset="0"/>
                <a:ea typeface="Montserrat Light" pitchFamily="34" charset="-122"/>
                <a:cs typeface="Montserrat Light" pitchFamily="34" charset="-120"/>
              </a:rPr>
              <a:t>01</a:t>
            </a:r>
            <a:endParaRPr lang="en-US" sz="1550" dirty="0"/>
          </a:p>
        </p:txBody>
      </p:sp>
      <p:sp>
        <p:nvSpPr>
          <p:cNvPr id="4" name="Shape 2"/>
          <p:cNvSpPr/>
          <p:nvPr/>
        </p:nvSpPr>
        <p:spPr>
          <a:xfrm>
            <a:off x="793790" y="3007281"/>
            <a:ext cx="4215289" cy="22860"/>
          </a:xfrm>
          <a:prstGeom prst="rect">
            <a:avLst/>
          </a:prstGeom>
          <a:solidFill>
            <a:srgbClr val="34D80A"/>
          </a:solidFill>
          <a:ln/>
        </p:spPr>
        <p:txBody>
          <a:bodyPr/>
          <a:lstStyle/>
          <a:p>
            <a:endParaRPr lang="en-AU"/>
          </a:p>
        </p:txBody>
      </p:sp>
      <p:sp>
        <p:nvSpPr>
          <p:cNvPr id="5" name="Text 3"/>
          <p:cNvSpPr/>
          <p:nvPr/>
        </p:nvSpPr>
        <p:spPr>
          <a:xfrm>
            <a:off x="793790" y="315218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Strategic Thinking</a:t>
            </a:r>
            <a:endParaRPr lang="en-US" sz="1950" dirty="0"/>
          </a:p>
        </p:txBody>
      </p:sp>
      <p:sp>
        <p:nvSpPr>
          <p:cNvPr id="6" name="Text 4"/>
          <p:cNvSpPr/>
          <p:nvPr/>
        </p:nvSpPr>
        <p:spPr>
          <a:xfrm>
            <a:off x="793790" y="3581400"/>
            <a:ext cx="4215289"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Think like lawyers, tax specialists, estate strategists, asset protection architects as an integrated strategist</a:t>
            </a:r>
            <a:endParaRPr lang="en-US" sz="1550" dirty="0"/>
          </a:p>
        </p:txBody>
      </p:sp>
      <p:sp>
        <p:nvSpPr>
          <p:cNvPr id="7" name="Text 5"/>
          <p:cNvSpPr/>
          <p:nvPr/>
        </p:nvSpPr>
        <p:spPr>
          <a:xfrm>
            <a:off x="5207437" y="269295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Light" pitchFamily="34" charset="0"/>
                <a:ea typeface="Montserrat Light" pitchFamily="34" charset="-122"/>
                <a:cs typeface="Montserrat Light" pitchFamily="34" charset="-120"/>
              </a:rPr>
              <a:t>02</a:t>
            </a:r>
            <a:endParaRPr lang="en-US" sz="1550" dirty="0"/>
          </a:p>
        </p:txBody>
      </p:sp>
      <p:sp>
        <p:nvSpPr>
          <p:cNvPr id="8" name="Shape 6"/>
          <p:cNvSpPr/>
          <p:nvPr/>
        </p:nvSpPr>
        <p:spPr>
          <a:xfrm>
            <a:off x="5207437" y="3007281"/>
            <a:ext cx="4215408" cy="22860"/>
          </a:xfrm>
          <a:prstGeom prst="rect">
            <a:avLst/>
          </a:prstGeom>
          <a:solidFill>
            <a:srgbClr val="34D80A"/>
          </a:solidFill>
          <a:ln/>
        </p:spPr>
        <p:txBody>
          <a:bodyPr/>
          <a:lstStyle/>
          <a:p>
            <a:endParaRPr lang="en-AU"/>
          </a:p>
        </p:txBody>
      </p:sp>
      <p:sp>
        <p:nvSpPr>
          <p:cNvPr id="9" name="Text 7"/>
          <p:cNvSpPr/>
          <p:nvPr/>
        </p:nvSpPr>
        <p:spPr>
          <a:xfrm>
            <a:off x="5207437" y="3152180"/>
            <a:ext cx="412682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AI-Augmented Problem Solving</a:t>
            </a:r>
            <a:endParaRPr lang="en-US" sz="1950" dirty="0"/>
          </a:p>
        </p:txBody>
      </p:sp>
      <p:sp>
        <p:nvSpPr>
          <p:cNvPr id="10" name="Text 8"/>
          <p:cNvSpPr/>
          <p:nvPr/>
        </p:nvSpPr>
        <p:spPr>
          <a:xfrm>
            <a:off x="5207437" y="3581400"/>
            <a:ext cx="4215408"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Use AI as co-strategist, modelling engine, legislative assistant, tax calculator</a:t>
            </a:r>
            <a:endParaRPr lang="en-US" sz="1550" dirty="0"/>
          </a:p>
        </p:txBody>
      </p:sp>
      <p:sp>
        <p:nvSpPr>
          <p:cNvPr id="11" name="Text 9"/>
          <p:cNvSpPr/>
          <p:nvPr/>
        </p:nvSpPr>
        <p:spPr>
          <a:xfrm>
            <a:off x="9621203" y="269295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Light" pitchFamily="34" charset="0"/>
                <a:ea typeface="Montserrat Light" pitchFamily="34" charset="-122"/>
                <a:cs typeface="Montserrat Light" pitchFamily="34" charset="-120"/>
              </a:rPr>
              <a:t>03</a:t>
            </a:r>
            <a:endParaRPr lang="en-US" sz="1550" dirty="0"/>
          </a:p>
        </p:txBody>
      </p:sp>
      <p:sp>
        <p:nvSpPr>
          <p:cNvPr id="12" name="Shape 10"/>
          <p:cNvSpPr/>
          <p:nvPr/>
        </p:nvSpPr>
        <p:spPr>
          <a:xfrm>
            <a:off x="9621203" y="3007281"/>
            <a:ext cx="4215289" cy="22860"/>
          </a:xfrm>
          <a:prstGeom prst="rect">
            <a:avLst/>
          </a:prstGeom>
          <a:solidFill>
            <a:srgbClr val="34D80A"/>
          </a:solidFill>
          <a:ln/>
        </p:spPr>
        <p:txBody>
          <a:bodyPr/>
          <a:lstStyle/>
          <a:p>
            <a:endParaRPr lang="en-AU"/>
          </a:p>
        </p:txBody>
      </p:sp>
      <p:sp>
        <p:nvSpPr>
          <p:cNvPr id="13" name="Text 11"/>
          <p:cNvSpPr/>
          <p:nvPr/>
        </p:nvSpPr>
        <p:spPr>
          <a:xfrm>
            <a:off x="9621203" y="3152180"/>
            <a:ext cx="2965013"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Case-Based Reasoning</a:t>
            </a:r>
            <a:endParaRPr lang="en-US" sz="1950" dirty="0"/>
          </a:p>
        </p:txBody>
      </p:sp>
      <p:sp>
        <p:nvSpPr>
          <p:cNvPr id="14" name="Text 12"/>
          <p:cNvSpPr/>
          <p:nvPr/>
        </p:nvSpPr>
        <p:spPr>
          <a:xfrm>
            <a:off x="9621203" y="3581400"/>
            <a:ext cx="4215289"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Confidence from solving dozens of high-level cases</a:t>
            </a:r>
            <a:endParaRPr lang="en-US" sz="1550" dirty="0"/>
          </a:p>
        </p:txBody>
      </p:sp>
      <p:sp>
        <p:nvSpPr>
          <p:cNvPr id="15" name="Text 13"/>
          <p:cNvSpPr/>
          <p:nvPr/>
        </p:nvSpPr>
        <p:spPr>
          <a:xfrm>
            <a:off x="793790" y="488120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Light" pitchFamily="34" charset="0"/>
                <a:ea typeface="Montserrat Light" pitchFamily="34" charset="-122"/>
                <a:cs typeface="Montserrat Light" pitchFamily="34" charset="-120"/>
              </a:rPr>
              <a:t>04</a:t>
            </a:r>
            <a:endParaRPr lang="en-US" sz="1550" dirty="0"/>
          </a:p>
        </p:txBody>
      </p:sp>
      <p:sp>
        <p:nvSpPr>
          <p:cNvPr id="16" name="Shape 14"/>
          <p:cNvSpPr/>
          <p:nvPr/>
        </p:nvSpPr>
        <p:spPr>
          <a:xfrm>
            <a:off x="793790" y="5195530"/>
            <a:ext cx="6422112" cy="22860"/>
          </a:xfrm>
          <a:prstGeom prst="rect">
            <a:avLst/>
          </a:prstGeom>
          <a:solidFill>
            <a:srgbClr val="34D80A"/>
          </a:solidFill>
          <a:ln/>
        </p:spPr>
        <p:txBody>
          <a:bodyPr/>
          <a:lstStyle/>
          <a:p>
            <a:endParaRPr lang="en-AU"/>
          </a:p>
        </p:txBody>
      </p:sp>
      <p:sp>
        <p:nvSpPr>
          <p:cNvPr id="17" name="Text 15"/>
          <p:cNvSpPr/>
          <p:nvPr/>
        </p:nvSpPr>
        <p:spPr>
          <a:xfrm>
            <a:off x="793790" y="534042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Structure Mastery</a:t>
            </a:r>
            <a:endParaRPr lang="en-US" sz="1950" dirty="0"/>
          </a:p>
        </p:txBody>
      </p:sp>
      <p:sp>
        <p:nvSpPr>
          <p:cNvPr id="18" name="Text 16"/>
          <p:cNvSpPr/>
          <p:nvPr/>
        </p:nvSpPr>
        <p:spPr>
          <a:xfrm>
            <a:off x="793790" y="5769650"/>
            <a:ext cx="6422112"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Design FPTs, SMSF Wills, bloodline clauses, succession pathways</a:t>
            </a:r>
            <a:endParaRPr lang="en-US" sz="1550" dirty="0"/>
          </a:p>
        </p:txBody>
      </p:sp>
      <p:sp>
        <p:nvSpPr>
          <p:cNvPr id="19" name="Text 17"/>
          <p:cNvSpPr/>
          <p:nvPr/>
        </p:nvSpPr>
        <p:spPr>
          <a:xfrm>
            <a:off x="7414260" y="488120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Light" pitchFamily="34" charset="0"/>
                <a:ea typeface="Montserrat Light" pitchFamily="34" charset="-122"/>
                <a:cs typeface="Montserrat Light" pitchFamily="34" charset="-120"/>
              </a:rPr>
              <a:t>05</a:t>
            </a:r>
            <a:endParaRPr lang="en-US" sz="1550" dirty="0"/>
          </a:p>
        </p:txBody>
      </p:sp>
      <p:sp>
        <p:nvSpPr>
          <p:cNvPr id="20" name="Shape 18"/>
          <p:cNvSpPr/>
          <p:nvPr/>
        </p:nvSpPr>
        <p:spPr>
          <a:xfrm>
            <a:off x="7414260" y="5195530"/>
            <a:ext cx="6422231" cy="22860"/>
          </a:xfrm>
          <a:prstGeom prst="rect">
            <a:avLst/>
          </a:prstGeom>
          <a:solidFill>
            <a:srgbClr val="34D80A"/>
          </a:solidFill>
          <a:ln/>
        </p:spPr>
        <p:txBody>
          <a:bodyPr/>
          <a:lstStyle/>
          <a:p>
            <a:endParaRPr lang="en-AU"/>
          </a:p>
        </p:txBody>
      </p:sp>
      <p:sp>
        <p:nvSpPr>
          <p:cNvPr id="21" name="Text 19"/>
          <p:cNvSpPr/>
          <p:nvPr/>
        </p:nvSpPr>
        <p:spPr>
          <a:xfrm>
            <a:off x="7414260" y="5340429"/>
            <a:ext cx="3081099"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Communication Impact</a:t>
            </a:r>
            <a:endParaRPr lang="en-US" sz="1950" dirty="0"/>
          </a:p>
        </p:txBody>
      </p:sp>
      <p:sp>
        <p:nvSpPr>
          <p:cNvPr id="22" name="Text 20"/>
          <p:cNvSpPr/>
          <p:nvPr/>
        </p:nvSpPr>
        <p:spPr>
          <a:xfrm>
            <a:off x="7414260" y="5769650"/>
            <a:ext cx="642223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Storytelling, visual explanation, meeting choreography, objection handling</a:t>
            </a:r>
            <a:endParaRPr lang="en-US" sz="155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217182"/>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Strategy 7: Build Your Professional Team</a:t>
            </a:r>
            <a:endParaRPr lang="en-US" sz="3900" dirty="0"/>
          </a:p>
        </p:txBody>
      </p:sp>
      <p:sp>
        <p:nvSpPr>
          <p:cNvPr id="4" name="Text 1"/>
          <p:cNvSpPr/>
          <p:nvPr/>
        </p:nvSpPr>
        <p:spPr>
          <a:xfrm>
            <a:off x="793790" y="3754993"/>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The single biggest mistake advisers make is believing "I can handle this myself." This mindset is fatal in a world where legislation shifts monthly, structures collapse under litigation, and AI accelerates complexity.</a:t>
            </a:r>
            <a:endParaRPr lang="en-US" sz="1550" dirty="0"/>
          </a:p>
        </p:txBody>
      </p:sp>
      <p:sp>
        <p:nvSpPr>
          <p:cNvPr id="5" name="Text 2"/>
          <p:cNvSpPr/>
          <p:nvPr/>
        </p:nvSpPr>
        <p:spPr>
          <a:xfrm>
            <a:off x="1091446" y="5154097"/>
            <a:ext cx="7258764"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"A single adviser cannot protect a family from a system designed to dismantle wealth. A strategic team can." — Grant Abbott</a:t>
            </a:r>
            <a:endParaRPr lang="en-US" sz="1550" dirty="0"/>
          </a:p>
        </p:txBody>
      </p:sp>
      <p:sp>
        <p:nvSpPr>
          <p:cNvPr id="6" name="Shape 3"/>
          <p:cNvSpPr/>
          <p:nvPr/>
        </p:nvSpPr>
        <p:spPr>
          <a:xfrm>
            <a:off x="793790" y="4930854"/>
            <a:ext cx="22860" cy="1081564"/>
          </a:xfrm>
          <a:prstGeom prst="rect">
            <a:avLst/>
          </a:prstGeom>
          <a:solidFill>
            <a:srgbClr val="34D80A"/>
          </a:solidFill>
          <a:ln/>
        </p:spPr>
        <p:txBody>
          <a:bodyPr/>
          <a:lstStyle/>
          <a:p>
            <a:endParaRPr lang="en-AU"/>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spTree>
      <p:nvGrpSpPr>
        <p:cNvPr id="1" name=""/>
        <p:cNvGrpSpPr/>
        <p:nvPr/>
      </p:nvGrpSpPr>
      <p:grpSpPr>
        <a:xfrm>
          <a:off x="0" y="0"/>
          <a:ext cx="0" cy="0"/>
          <a:chOff x="0" y="0"/>
          <a:chExt cx="0" cy="0"/>
        </a:xfrm>
      </p:grpSpPr>
      <p:sp>
        <p:nvSpPr>
          <p:cNvPr id="2" name="Text 0"/>
          <p:cNvSpPr/>
          <p:nvPr/>
        </p:nvSpPr>
        <p:spPr>
          <a:xfrm>
            <a:off x="793790" y="1078468"/>
            <a:ext cx="7290316"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Legal Back Office + LY Legal</a:t>
            </a:r>
            <a:endParaRPr lang="en-US" sz="3900" dirty="0"/>
          </a:p>
        </p:txBody>
      </p:sp>
      <p:sp>
        <p:nvSpPr>
          <p:cNvPr id="3" name="Shape 1"/>
          <p:cNvSpPr/>
          <p:nvPr/>
        </p:nvSpPr>
        <p:spPr>
          <a:xfrm>
            <a:off x="793790" y="2095381"/>
            <a:ext cx="4215289" cy="2587466"/>
          </a:xfrm>
          <a:prstGeom prst="roundRect">
            <a:avLst>
              <a:gd name="adj" fmla="val 3222"/>
            </a:avLst>
          </a:prstGeom>
          <a:solidFill>
            <a:srgbClr val="1D7A06"/>
          </a:solidFill>
          <a:ln w="7620">
            <a:solidFill>
              <a:srgbClr val="36931F"/>
            </a:solidFill>
            <a:prstDash val="solid"/>
          </a:ln>
        </p:spPr>
        <p:txBody>
          <a:bodyPr/>
          <a:lstStyle/>
          <a:p>
            <a:endParaRPr lang="en-AU"/>
          </a:p>
        </p:txBody>
      </p:sp>
      <p:sp>
        <p:nvSpPr>
          <p:cNvPr id="4" name="Shape 2"/>
          <p:cNvSpPr/>
          <p:nvPr/>
        </p:nvSpPr>
        <p:spPr>
          <a:xfrm>
            <a:off x="999768" y="2301359"/>
            <a:ext cx="595313" cy="595313"/>
          </a:xfrm>
          <a:prstGeom prst="roundRect">
            <a:avLst>
              <a:gd name="adj" fmla="val 15358451"/>
            </a:avLst>
          </a:prstGeom>
          <a:solidFill>
            <a:srgbClr val="34D80A"/>
          </a:solidFill>
          <a:ln/>
        </p:spPr>
        <p:txBody>
          <a:bodyPr/>
          <a:lstStyle/>
          <a:p>
            <a:endParaRPr lang="en-AU"/>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479" y="2464951"/>
            <a:ext cx="267891" cy="267891"/>
          </a:xfrm>
          <a:prstGeom prst="rect">
            <a:avLst/>
          </a:prstGeom>
        </p:spPr>
      </p:pic>
      <p:sp>
        <p:nvSpPr>
          <p:cNvPr id="6" name="Text 3"/>
          <p:cNvSpPr/>
          <p:nvPr/>
        </p:nvSpPr>
        <p:spPr>
          <a:xfrm>
            <a:off x="999768" y="309503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Direct Mentoring</a:t>
            </a:r>
            <a:endParaRPr lang="en-US" sz="1950" dirty="0"/>
          </a:p>
        </p:txBody>
      </p:sp>
      <p:sp>
        <p:nvSpPr>
          <p:cNvPr id="7" name="Text 4"/>
          <p:cNvSpPr/>
          <p:nvPr/>
        </p:nvSpPr>
        <p:spPr>
          <a:xfrm>
            <a:off x="999768" y="3524250"/>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Access Grant's 30+ years of structuring intelligence and case law insight</a:t>
            </a:r>
            <a:endParaRPr lang="en-US" sz="1550" dirty="0"/>
          </a:p>
        </p:txBody>
      </p:sp>
      <p:sp>
        <p:nvSpPr>
          <p:cNvPr id="8" name="Shape 5"/>
          <p:cNvSpPr/>
          <p:nvPr/>
        </p:nvSpPr>
        <p:spPr>
          <a:xfrm>
            <a:off x="5207437" y="2095381"/>
            <a:ext cx="4215408" cy="2587466"/>
          </a:xfrm>
          <a:prstGeom prst="roundRect">
            <a:avLst>
              <a:gd name="adj" fmla="val 3222"/>
            </a:avLst>
          </a:prstGeom>
          <a:solidFill>
            <a:srgbClr val="1D7A06"/>
          </a:solidFill>
          <a:ln w="7620">
            <a:solidFill>
              <a:srgbClr val="36931F"/>
            </a:solidFill>
            <a:prstDash val="solid"/>
          </a:ln>
        </p:spPr>
        <p:txBody>
          <a:bodyPr/>
          <a:lstStyle/>
          <a:p>
            <a:endParaRPr lang="en-AU"/>
          </a:p>
        </p:txBody>
      </p:sp>
      <p:sp>
        <p:nvSpPr>
          <p:cNvPr id="9" name="Shape 6"/>
          <p:cNvSpPr/>
          <p:nvPr/>
        </p:nvSpPr>
        <p:spPr>
          <a:xfrm>
            <a:off x="5413415" y="2301359"/>
            <a:ext cx="595313" cy="595313"/>
          </a:xfrm>
          <a:prstGeom prst="roundRect">
            <a:avLst>
              <a:gd name="adj" fmla="val 15358451"/>
            </a:avLst>
          </a:prstGeom>
          <a:solidFill>
            <a:srgbClr val="34D80A"/>
          </a:solidFill>
          <a:ln/>
        </p:spPr>
        <p:txBody>
          <a:bodyPr/>
          <a:lstStyle/>
          <a:p>
            <a:endParaRPr lang="en-AU"/>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7126" y="2464951"/>
            <a:ext cx="267891" cy="267891"/>
          </a:xfrm>
          <a:prstGeom prst="rect">
            <a:avLst/>
          </a:prstGeom>
        </p:spPr>
      </p:pic>
      <p:sp>
        <p:nvSpPr>
          <p:cNvPr id="11" name="Text 7"/>
          <p:cNvSpPr/>
          <p:nvPr/>
        </p:nvSpPr>
        <p:spPr>
          <a:xfrm>
            <a:off x="5413415" y="3095030"/>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LY Legal Access</a:t>
            </a:r>
            <a:endParaRPr lang="en-US" sz="1950" dirty="0"/>
          </a:p>
        </p:txBody>
      </p:sp>
      <p:sp>
        <p:nvSpPr>
          <p:cNvPr id="12" name="Text 8"/>
          <p:cNvSpPr/>
          <p:nvPr/>
        </p:nvSpPr>
        <p:spPr>
          <a:xfrm>
            <a:off x="5413415" y="3524250"/>
            <a:ext cx="3803452"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Reviews, drafts, structures, documents, rectifies, protects</a:t>
            </a:r>
            <a:endParaRPr lang="en-US" sz="1550" dirty="0"/>
          </a:p>
        </p:txBody>
      </p:sp>
      <p:sp>
        <p:nvSpPr>
          <p:cNvPr id="13" name="Shape 9"/>
          <p:cNvSpPr/>
          <p:nvPr/>
        </p:nvSpPr>
        <p:spPr>
          <a:xfrm>
            <a:off x="9621203" y="2095381"/>
            <a:ext cx="4215289" cy="2587466"/>
          </a:xfrm>
          <a:prstGeom prst="roundRect">
            <a:avLst>
              <a:gd name="adj" fmla="val 3222"/>
            </a:avLst>
          </a:prstGeom>
          <a:solidFill>
            <a:srgbClr val="1D7A06"/>
          </a:solidFill>
          <a:ln w="7620">
            <a:solidFill>
              <a:srgbClr val="36931F"/>
            </a:solidFill>
            <a:prstDash val="solid"/>
          </a:ln>
        </p:spPr>
        <p:txBody>
          <a:bodyPr/>
          <a:lstStyle/>
          <a:p>
            <a:endParaRPr lang="en-AU"/>
          </a:p>
        </p:txBody>
      </p:sp>
      <p:sp>
        <p:nvSpPr>
          <p:cNvPr id="14" name="Shape 10"/>
          <p:cNvSpPr/>
          <p:nvPr/>
        </p:nvSpPr>
        <p:spPr>
          <a:xfrm>
            <a:off x="9827181" y="2301359"/>
            <a:ext cx="595313" cy="595313"/>
          </a:xfrm>
          <a:prstGeom prst="roundRect">
            <a:avLst>
              <a:gd name="adj" fmla="val 15358451"/>
            </a:avLst>
          </a:prstGeom>
          <a:solidFill>
            <a:srgbClr val="34D80A"/>
          </a:solidFill>
          <a:ln/>
        </p:spPr>
        <p:txBody>
          <a:bodyPr/>
          <a:lstStyle/>
          <a:p>
            <a:endParaRPr lang="en-AU"/>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90892" y="2464951"/>
            <a:ext cx="267891" cy="267891"/>
          </a:xfrm>
          <a:prstGeom prst="rect">
            <a:avLst/>
          </a:prstGeom>
        </p:spPr>
      </p:pic>
      <p:sp>
        <p:nvSpPr>
          <p:cNvPr id="16" name="Text 11"/>
          <p:cNvSpPr/>
          <p:nvPr/>
        </p:nvSpPr>
        <p:spPr>
          <a:xfrm>
            <a:off x="9827181" y="3095030"/>
            <a:ext cx="2857143"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Team Strategy Design</a:t>
            </a:r>
            <a:endParaRPr lang="en-US" sz="1950" dirty="0"/>
          </a:p>
        </p:txBody>
      </p:sp>
      <p:sp>
        <p:nvSpPr>
          <p:cNvPr id="17" name="Text 12"/>
          <p:cNvSpPr/>
          <p:nvPr/>
        </p:nvSpPr>
        <p:spPr>
          <a:xfrm>
            <a:off x="9827181" y="3524250"/>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Collaborate on strategy, family mapping, risk assessment, structure modelling</a:t>
            </a:r>
            <a:endParaRPr lang="en-US" sz="1550" dirty="0"/>
          </a:p>
        </p:txBody>
      </p:sp>
      <p:sp>
        <p:nvSpPr>
          <p:cNvPr id="18" name="Shape 13"/>
          <p:cNvSpPr/>
          <p:nvPr/>
        </p:nvSpPr>
        <p:spPr>
          <a:xfrm>
            <a:off x="793790" y="4881205"/>
            <a:ext cx="6422112" cy="2269927"/>
          </a:xfrm>
          <a:prstGeom prst="roundRect">
            <a:avLst>
              <a:gd name="adj" fmla="val 3672"/>
            </a:avLst>
          </a:prstGeom>
          <a:solidFill>
            <a:srgbClr val="1D7A06"/>
          </a:solidFill>
          <a:ln w="7620">
            <a:solidFill>
              <a:srgbClr val="36931F"/>
            </a:solidFill>
            <a:prstDash val="solid"/>
          </a:ln>
        </p:spPr>
        <p:txBody>
          <a:bodyPr/>
          <a:lstStyle/>
          <a:p>
            <a:endParaRPr lang="en-AU"/>
          </a:p>
        </p:txBody>
      </p:sp>
      <p:sp>
        <p:nvSpPr>
          <p:cNvPr id="19" name="Shape 14"/>
          <p:cNvSpPr/>
          <p:nvPr/>
        </p:nvSpPr>
        <p:spPr>
          <a:xfrm>
            <a:off x="999768" y="5087183"/>
            <a:ext cx="595313" cy="595313"/>
          </a:xfrm>
          <a:prstGeom prst="roundRect">
            <a:avLst>
              <a:gd name="adj" fmla="val 15358451"/>
            </a:avLst>
          </a:prstGeom>
          <a:solidFill>
            <a:srgbClr val="34D80A"/>
          </a:solidFill>
          <a:ln/>
        </p:spPr>
        <p:txBody>
          <a:bodyPr/>
          <a:lstStyle/>
          <a:p>
            <a:endParaRPr lang="en-AU"/>
          </a:p>
        </p:txBody>
      </p:sp>
      <p:pic>
        <p:nvPicPr>
          <p:cNvPr id="20"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3479" y="5250775"/>
            <a:ext cx="267891" cy="267891"/>
          </a:xfrm>
          <a:prstGeom prst="rect">
            <a:avLst/>
          </a:prstGeom>
        </p:spPr>
      </p:pic>
      <p:sp>
        <p:nvSpPr>
          <p:cNvPr id="21" name="Text 15"/>
          <p:cNvSpPr/>
          <p:nvPr/>
        </p:nvSpPr>
        <p:spPr>
          <a:xfrm>
            <a:off x="999768" y="588085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Quality Control</a:t>
            </a:r>
            <a:endParaRPr lang="en-US" sz="1950" dirty="0"/>
          </a:p>
        </p:txBody>
      </p:sp>
      <p:sp>
        <p:nvSpPr>
          <p:cNvPr id="22" name="Text 16"/>
          <p:cNvSpPr/>
          <p:nvPr/>
        </p:nvSpPr>
        <p:spPr>
          <a:xfrm>
            <a:off x="999768" y="6310074"/>
            <a:ext cx="6010156"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Strategies validated, documents reviewed, risk shared, advice strengthened</a:t>
            </a:r>
            <a:endParaRPr lang="en-US" sz="1550" dirty="0"/>
          </a:p>
        </p:txBody>
      </p:sp>
      <p:sp>
        <p:nvSpPr>
          <p:cNvPr id="23" name="Shape 17"/>
          <p:cNvSpPr/>
          <p:nvPr/>
        </p:nvSpPr>
        <p:spPr>
          <a:xfrm>
            <a:off x="7414260" y="4881205"/>
            <a:ext cx="6422231" cy="2269927"/>
          </a:xfrm>
          <a:prstGeom prst="roundRect">
            <a:avLst>
              <a:gd name="adj" fmla="val 3672"/>
            </a:avLst>
          </a:prstGeom>
          <a:solidFill>
            <a:srgbClr val="1D7A06"/>
          </a:solidFill>
          <a:ln w="7620">
            <a:solidFill>
              <a:srgbClr val="36931F"/>
            </a:solidFill>
            <a:prstDash val="solid"/>
          </a:ln>
        </p:spPr>
        <p:txBody>
          <a:bodyPr/>
          <a:lstStyle/>
          <a:p>
            <a:endParaRPr lang="en-AU"/>
          </a:p>
        </p:txBody>
      </p:sp>
      <p:sp>
        <p:nvSpPr>
          <p:cNvPr id="24" name="Shape 18"/>
          <p:cNvSpPr/>
          <p:nvPr/>
        </p:nvSpPr>
        <p:spPr>
          <a:xfrm>
            <a:off x="7620238" y="5087183"/>
            <a:ext cx="595313" cy="595313"/>
          </a:xfrm>
          <a:prstGeom prst="roundRect">
            <a:avLst>
              <a:gd name="adj" fmla="val 15358451"/>
            </a:avLst>
          </a:prstGeom>
          <a:solidFill>
            <a:srgbClr val="34D80A"/>
          </a:solidFill>
          <a:ln/>
        </p:spPr>
        <p:txBody>
          <a:bodyPr/>
          <a:lstStyle/>
          <a:p>
            <a:endParaRPr lang="en-AU"/>
          </a:p>
        </p:txBody>
      </p:sp>
      <p:pic>
        <p:nvPicPr>
          <p:cNvPr id="25"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83949" y="5250775"/>
            <a:ext cx="267891" cy="267891"/>
          </a:xfrm>
          <a:prstGeom prst="rect">
            <a:avLst/>
          </a:prstGeom>
        </p:spPr>
      </p:pic>
      <p:sp>
        <p:nvSpPr>
          <p:cNvPr id="26" name="Text 19"/>
          <p:cNvSpPr/>
          <p:nvPr/>
        </p:nvSpPr>
        <p:spPr>
          <a:xfrm>
            <a:off x="7620238" y="5880854"/>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Capability Scaling</a:t>
            </a:r>
            <a:endParaRPr lang="en-US" sz="1950" dirty="0"/>
          </a:p>
        </p:txBody>
      </p:sp>
      <p:sp>
        <p:nvSpPr>
          <p:cNvPr id="27" name="Text 20"/>
          <p:cNvSpPr/>
          <p:nvPr/>
        </p:nvSpPr>
        <p:spPr>
          <a:xfrm>
            <a:off x="7620238" y="6310074"/>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Capacity multiplies, handle bigger cases, service more families</a:t>
            </a:r>
            <a:endParaRPr lang="en-US" sz="155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321594"/>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Strategy 8: Family Wealth Protection Structure</a:t>
            </a:r>
            <a:endParaRPr lang="en-US" sz="3900" dirty="0"/>
          </a:p>
        </p:txBody>
      </p:sp>
      <p:sp>
        <p:nvSpPr>
          <p:cNvPr id="4" name="Text 1"/>
          <p:cNvSpPr/>
          <p:nvPr/>
        </p:nvSpPr>
        <p:spPr>
          <a:xfrm>
            <a:off x="793790" y="2859405"/>
            <a:ext cx="7556421" cy="2480786"/>
          </a:xfrm>
          <a:prstGeom prst="rect">
            <a:avLst/>
          </a:prstGeom>
          <a:noFill/>
          <a:ln/>
        </p:spPr>
        <p:txBody>
          <a:bodyPr wrap="square" lIns="0" tIns="0" rIns="0" bIns="0" rtlCol="0" anchor="t"/>
          <a:lstStyle/>
          <a:p>
            <a:pPr marL="0" indent="0" algn="l">
              <a:lnSpc>
                <a:spcPts val="9750"/>
              </a:lnSpc>
              <a:buNone/>
            </a:pPr>
            <a:r>
              <a:rPr lang="en-US" sz="7800" b="1" dirty="0">
                <a:solidFill>
                  <a:srgbClr val="FFFFFF"/>
                </a:solidFill>
                <a:latin typeface="Montserrat Bold" pitchFamily="34" charset="0"/>
                <a:ea typeface="Montserrat Bold" pitchFamily="34" charset="-122"/>
                <a:cs typeface="Montserrat Bold" pitchFamily="34" charset="-120"/>
              </a:rPr>
              <a:t>The Aircraft Carrier</a:t>
            </a:r>
            <a:endParaRPr lang="en-US" sz="7800" dirty="0"/>
          </a:p>
        </p:txBody>
      </p:sp>
      <p:sp>
        <p:nvSpPr>
          <p:cNvPr id="5" name="Text 2"/>
          <p:cNvSpPr/>
          <p:nvPr/>
        </p:nvSpPr>
        <p:spPr>
          <a:xfrm>
            <a:off x="793790" y="5637848"/>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Family Wealth Protection is the integrated system that removes wealth from personal risk, transfers it into protected structures, defends it from taxation, shields it from litigation, ensures it stays in the bloodline, and creates governance for future generations.</a:t>
            </a:r>
            <a:endParaRPr lang="en-US" sz="155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spTree>
      <p:nvGrpSpPr>
        <p:cNvPr id="1" name=""/>
        <p:cNvGrpSpPr/>
        <p:nvPr/>
      </p:nvGrpSpPr>
      <p:grpSpPr>
        <a:xfrm>
          <a:off x="0" y="0"/>
          <a:ext cx="0" cy="0"/>
          <a:chOff x="0" y="0"/>
          <a:chExt cx="0" cy="0"/>
        </a:xfrm>
      </p:grpSpPr>
      <p:sp>
        <p:nvSpPr>
          <p:cNvPr id="2" name="Text 0"/>
          <p:cNvSpPr/>
          <p:nvPr/>
        </p:nvSpPr>
        <p:spPr>
          <a:xfrm>
            <a:off x="793790" y="1053465"/>
            <a:ext cx="8547497"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The Three Essential Components</a:t>
            </a:r>
            <a:endParaRPr lang="en-US" sz="3900" dirty="0"/>
          </a:p>
        </p:txBody>
      </p:sp>
      <p:sp>
        <p:nvSpPr>
          <p:cNvPr id="3" name="Text 1"/>
          <p:cNvSpPr/>
          <p:nvPr/>
        </p:nvSpPr>
        <p:spPr>
          <a:xfrm>
            <a:off x="1591508" y="3661886"/>
            <a:ext cx="3044309" cy="310158"/>
          </a:xfrm>
          <a:prstGeom prst="rect">
            <a:avLst/>
          </a:prstGeom>
          <a:noFill/>
          <a:ln/>
        </p:spPr>
        <p:txBody>
          <a:bodyPr wrap="none" lIns="0" tIns="0" rIns="0" bIns="0" rtlCol="0" anchor="t"/>
          <a:lstStyle/>
          <a:p>
            <a:pPr marL="0" indent="0" algn="r">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Family Protection Trust</a:t>
            </a:r>
            <a:endParaRPr lang="en-US" sz="1950" dirty="0"/>
          </a:p>
        </p:txBody>
      </p:sp>
      <p:sp>
        <p:nvSpPr>
          <p:cNvPr id="4" name="Text 2"/>
          <p:cNvSpPr/>
          <p:nvPr/>
        </p:nvSpPr>
        <p:spPr>
          <a:xfrm>
            <a:off x="793790" y="4091107"/>
            <a:ext cx="3842028" cy="952619"/>
          </a:xfrm>
          <a:prstGeom prst="rect">
            <a:avLst/>
          </a:prstGeom>
          <a:noFill/>
          <a:ln/>
        </p:spPr>
        <p:txBody>
          <a:bodyPr wrap="square" lIns="0" tIns="0" rIns="0" bIns="0" rtlCol="0" anchor="t"/>
          <a:lstStyle/>
          <a:p>
            <a:pPr marL="0" indent="0" algn="r">
              <a:lnSpc>
                <a:spcPts val="2500"/>
              </a:lnSpc>
              <a:buNone/>
            </a:pPr>
            <a:r>
              <a:rPr lang="en-US" sz="1550" dirty="0">
                <a:solidFill>
                  <a:srgbClr val="FFFFFF"/>
                </a:solidFill>
                <a:latin typeface="Montserrat" pitchFamily="34" charset="0"/>
                <a:ea typeface="Montserrat" pitchFamily="34" charset="-122"/>
                <a:cs typeface="Montserrat" pitchFamily="34" charset="-120"/>
              </a:rPr>
              <a:t>The permanent wealth vault — litigation, spouse, creditor, tax, and blended-family resistant</a:t>
            </a:r>
            <a:endParaRPr lang="en-US" sz="1550" dirty="0"/>
          </a:p>
        </p:txBody>
      </p:sp>
      <p:pic>
        <p:nvPicPr>
          <p:cNvPr id="5" name="Image 0" descr="preencoded.png"/>
          <p:cNvPicPr>
            <a:picLocks noChangeAspect="1"/>
          </p:cNvPicPr>
          <p:nvPr/>
        </p:nvPicPr>
        <p:blipFill>
          <a:blip r:embed="rId3"/>
          <a:stretch>
            <a:fillRect/>
          </a:stretch>
        </p:blipFill>
        <p:spPr>
          <a:xfrm>
            <a:off x="5032653" y="2070378"/>
            <a:ext cx="4564975" cy="4564975"/>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68851" y="4204275"/>
            <a:ext cx="296942" cy="296942"/>
          </a:xfrm>
          <a:prstGeom prst="rect">
            <a:avLst/>
          </a:prstGeom>
        </p:spPr>
      </p:pic>
      <p:sp>
        <p:nvSpPr>
          <p:cNvPr id="7" name="Text 3"/>
          <p:cNvSpPr/>
          <p:nvPr/>
        </p:nvSpPr>
        <p:spPr>
          <a:xfrm>
            <a:off x="9895284" y="2525673"/>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SMSF Will</a:t>
            </a:r>
            <a:endParaRPr lang="en-US" sz="1950" dirty="0"/>
          </a:p>
        </p:txBody>
      </p:sp>
      <p:sp>
        <p:nvSpPr>
          <p:cNvPr id="8" name="Text 4"/>
          <p:cNvSpPr/>
          <p:nvPr/>
        </p:nvSpPr>
        <p:spPr>
          <a:xfrm>
            <a:off x="9895284" y="2954893"/>
            <a:ext cx="3941326"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Directs super to FPT, avoids death benefit tax, prevents trustee hijacking, protects blended families</a:t>
            </a:r>
            <a:endParaRPr lang="en-US" sz="1550" dirty="0"/>
          </a:p>
        </p:txBody>
      </p:sp>
      <p:pic>
        <p:nvPicPr>
          <p:cNvPr id="9" name="Image 2" descr="preencoded.png"/>
          <p:cNvPicPr>
            <a:picLocks noChangeAspect="1"/>
          </p:cNvPicPr>
          <p:nvPr/>
        </p:nvPicPr>
        <p:blipFill>
          <a:blip r:embed="rId6"/>
          <a:stretch>
            <a:fillRect/>
          </a:stretch>
        </p:blipFill>
        <p:spPr>
          <a:xfrm>
            <a:off x="5032653" y="2070378"/>
            <a:ext cx="4564975" cy="4564975"/>
          </a:xfrm>
          <a:prstGeom prst="rect">
            <a:avLst/>
          </a:prstGeom>
        </p:spPr>
      </p:pic>
      <p:pic>
        <p:nvPicPr>
          <p:cNvPr id="10"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65460" y="2820650"/>
            <a:ext cx="296942" cy="296942"/>
          </a:xfrm>
          <a:prstGeom prst="rect">
            <a:avLst/>
          </a:prstGeom>
        </p:spPr>
      </p:pic>
      <p:sp>
        <p:nvSpPr>
          <p:cNvPr id="11" name="Text 5"/>
          <p:cNvSpPr/>
          <p:nvPr/>
        </p:nvSpPr>
        <p:spPr>
          <a:xfrm>
            <a:off x="9895284" y="5115758"/>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Protector Strategy</a:t>
            </a:r>
            <a:endParaRPr lang="en-US" sz="1950" dirty="0"/>
          </a:p>
        </p:txBody>
      </p:sp>
      <p:sp>
        <p:nvSpPr>
          <p:cNvPr id="12" name="Text 6"/>
          <p:cNvSpPr/>
          <p:nvPr/>
        </p:nvSpPr>
        <p:spPr>
          <a:xfrm>
            <a:off x="9895284" y="5544979"/>
            <a:ext cx="3941326"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Strips wealth safely without CGT or stamp duty — secured creditor position</a:t>
            </a:r>
            <a:endParaRPr lang="en-US" sz="1550" dirty="0"/>
          </a:p>
        </p:txBody>
      </p:sp>
      <p:pic>
        <p:nvPicPr>
          <p:cNvPr id="13" name="Image 4" descr="preencoded.png"/>
          <p:cNvPicPr>
            <a:picLocks noChangeAspect="1"/>
          </p:cNvPicPr>
          <p:nvPr/>
        </p:nvPicPr>
        <p:blipFill>
          <a:blip r:embed="rId9"/>
          <a:stretch>
            <a:fillRect/>
          </a:stretch>
        </p:blipFill>
        <p:spPr>
          <a:xfrm>
            <a:off x="5032653" y="2070378"/>
            <a:ext cx="4564975" cy="4564975"/>
          </a:xfrm>
          <a:prstGeom prst="rect">
            <a:avLst/>
          </a:prstGeom>
        </p:spPr>
      </p:pic>
      <p:pic>
        <p:nvPicPr>
          <p:cNvPr id="14"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65460" y="5587901"/>
            <a:ext cx="296942" cy="296942"/>
          </a:xfrm>
          <a:prstGeom prst="rect">
            <a:avLst/>
          </a:prstGeom>
        </p:spPr>
      </p:pic>
      <p:sp>
        <p:nvSpPr>
          <p:cNvPr id="15" name="Text 7"/>
          <p:cNvSpPr/>
          <p:nvPr/>
        </p:nvSpPr>
        <p:spPr>
          <a:xfrm>
            <a:off x="793790" y="6858595"/>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Together they form the only structure in Australia that can withstand all Five Waves.</a:t>
            </a:r>
            <a:endParaRPr lang="en-US" sz="155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spTree>
      <p:nvGrpSpPr>
        <p:cNvPr id="1" name=""/>
        <p:cNvGrpSpPr/>
        <p:nvPr/>
      </p:nvGrpSpPr>
      <p:grpSpPr>
        <a:xfrm>
          <a:off x="0" y="0"/>
          <a:ext cx="0" cy="0"/>
          <a:chOff x="0" y="0"/>
          <a:chExt cx="0" cy="0"/>
        </a:xfrm>
      </p:grpSpPr>
      <p:sp>
        <p:nvSpPr>
          <p:cNvPr id="2" name="Text 0"/>
          <p:cNvSpPr/>
          <p:nvPr/>
        </p:nvSpPr>
        <p:spPr>
          <a:xfrm>
            <a:off x="793790" y="1285756"/>
            <a:ext cx="1130796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The Protector: Wealth Transfer Without Tax</a:t>
            </a:r>
            <a:endParaRPr lang="en-US" sz="3900" dirty="0"/>
          </a:p>
        </p:txBody>
      </p:sp>
      <p:sp>
        <p:nvSpPr>
          <p:cNvPr id="3" name="Text 1"/>
          <p:cNvSpPr/>
          <p:nvPr/>
        </p:nvSpPr>
        <p:spPr>
          <a:xfrm>
            <a:off x="793790" y="2302669"/>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We do NOT transfer the property into the trust. That causes duty and CGT. We transfer the wealth, not the asset.</a:t>
            </a:r>
            <a:endParaRPr lang="en-US" sz="1550" dirty="0"/>
          </a:p>
        </p:txBody>
      </p:sp>
      <p:pic>
        <p:nvPicPr>
          <p:cNvPr id="4" name="Image 0" descr="preencoded.png"/>
          <p:cNvPicPr>
            <a:picLocks noChangeAspect="1"/>
          </p:cNvPicPr>
          <p:nvPr/>
        </p:nvPicPr>
        <p:blipFill>
          <a:blip r:embed="rId3"/>
          <a:stretch>
            <a:fillRect/>
          </a:stretch>
        </p:blipFill>
        <p:spPr>
          <a:xfrm>
            <a:off x="793790" y="2843451"/>
            <a:ext cx="4347567" cy="793790"/>
          </a:xfrm>
          <a:prstGeom prst="rect">
            <a:avLst/>
          </a:prstGeom>
        </p:spPr>
      </p:pic>
      <p:sp>
        <p:nvSpPr>
          <p:cNvPr id="5" name="Text 2"/>
          <p:cNvSpPr/>
          <p:nvPr/>
        </p:nvSpPr>
        <p:spPr>
          <a:xfrm>
            <a:off x="992148" y="3835598"/>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Gift</a:t>
            </a:r>
            <a:endParaRPr lang="en-US" sz="1950" dirty="0"/>
          </a:p>
        </p:txBody>
      </p:sp>
      <p:sp>
        <p:nvSpPr>
          <p:cNvPr id="6" name="Text 3"/>
          <p:cNvSpPr/>
          <p:nvPr/>
        </p:nvSpPr>
        <p:spPr>
          <a:xfrm>
            <a:off x="992148" y="4264819"/>
            <a:ext cx="395085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Cash or promissory note</a:t>
            </a:r>
            <a:endParaRPr lang="en-US" sz="1550" dirty="0"/>
          </a:p>
        </p:txBody>
      </p:sp>
      <p:pic>
        <p:nvPicPr>
          <p:cNvPr id="7" name="Image 1" descr="preencoded.png"/>
          <p:cNvPicPr>
            <a:picLocks noChangeAspect="1"/>
          </p:cNvPicPr>
          <p:nvPr/>
        </p:nvPicPr>
        <p:blipFill>
          <a:blip r:embed="rId4"/>
          <a:stretch>
            <a:fillRect/>
          </a:stretch>
        </p:blipFill>
        <p:spPr>
          <a:xfrm>
            <a:off x="5141357" y="2843451"/>
            <a:ext cx="4347567" cy="793790"/>
          </a:xfrm>
          <a:prstGeom prst="rect">
            <a:avLst/>
          </a:prstGeom>
        </p:spPr>
      </p:pic>
      <p:sp>
        <p:nvSpPr>
          <p:cNvPr id="8" name="Text 4"/>
          <p:cNvSpPr/>
          <p:nvPr/>
        </p:nvSpPr>
        <p:spPr>
          <a:xfrm>
            <a:off x="5339715" y="3835598"/>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Loan-Back</a:t>
            </a:r>
            <a:endParaRPr lang="en-US" sz="1950" dirty="0"/>
          </a:p>
        </p:txBody>
      </p:sp>
      <p:sp>
        <p:nvSpPr>
          <p:cNvPr id="9" name="Text 5"/>
          <p:cNvSpPr/>
          <p:nvPr/>
        </p:nvSpPr>
        <p:spPr>
          <a:xfrm>
            <a:off x="5339715" y="4264819"/>
            <a:ext cx="3950851"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Secured mortgage/PPSR</a:t>
            </a:r>
            <a:endParaRPr lang="en-US" sz="1550" dirty="0"/>
          </a:p>
        </p:txBody>
      </p:sp>
      <p:pic>
        <p:nvPicPr>
          <p:cNvPr id="10" name="Image 2" descr="preencoded.png"/>
          <p:cNvPicPr>
            <a:picLocks noChangeAspect="1"/>
          </p:cNvPicPr>
          <p:nvPr/>
        </p:nvPicPr>
        <p:blipFill>
          <a:blip r:embed="rId5"/>
          <a:stretch>
            <a:fillRect/>
          </a:stretch>
        </p:blipFill>
        <p:spPr>
          <a:xfrm>
            <a:off x="9488924" y="2843451"/>
            <a:ext cx="4347567" cy="793790"/>
          </a:xfrm>
          <a:prstGeom prst="rect">
            <a:avLst/>
          </a:prstGeom>
        </p:spPr>
      </p:pic>
      <p:sp>
        <p:nvSpPr>
          <p:cNvPr id="11" name="Text 6"/>
          <p:cNvSpPr/>
          <p:nvPr/>
        </p:nvSpPr>
        <p:spPr>
          <a:xfrm>
            <a:off x="9687282" y="3835598"/>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Result</a:t>
            </a:r>
            <a:endParaRPr lang="en-US" sz="1950" dirty="0"/>
          </a:p>
        </p:txBody>
      </p:sp>
      <p:sp>
        <p:nvSpPr>
          <p:cNvPr id="12" name="Text 7"/>
          <p:cNvSpPr/>
          <p:nvPr/>
        </p:nvSpPr>
        <p:spPr>
          <a:xfrm>
            <a:off x="9687282" y="4264819"/>
            <a:ext cx="395085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Zero personal equity, complete protection</a:t>
            </a:r>
            <a:endParaRPr lang="en-US" sz="1550" dirty="0"/>
          </a:p>
        </p:txBody>
      </p:sp>
      <p:sp>
        <p:nvSpPr>
          <p:cNvPr id="13" name="Text 8"/>
          <p:cNvSpPr/>
          <p:nvPr/>
        </p:nvSpPr>
        <p:spPr>
          <a:xfrm>
            <a:off x="793790" y="532149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Legal title remains with family, equity stripped cleanly, FPT becomes secured creditor. No CGT, no stamp duty, no notional estate (except NSW within 3 years), no family law claims, no creditor reach, no wealth tax inclusion.</a:t>
            </a:r>
            <a:endParaRPr lang="en-US" sz="1550" dirty="0"/>
          </a:p>
        </p:txBody>
      </p:sp>
      <p:sp>
        <p:nvSpPr>
          <p:cNvPr id="14" name="Text 9"/>
          <p:cNvSpPr/>
          <p:nvPr/>
        </p:nvSpPr>
        <p:spPr>
          <a:xfrm>
            <a:off x="1091446" y="6403062"/>
            <a:ext cx="12745164"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"We never transfer the asset — we transfer the wealth inside it." — Grant Abbott</a:t>
            </a:r>
            <a:endParaRPr lang="en-US" sz="1550" dirty="0"/>
          </a:p>
        </p:txBody>
      </p:sp>
      <p:sp>
        <p:nvSpPr>
          <p:cNvPr id="15" name="Shape 10"/>
          <p:cNvSpPr/>
          <p:nvPr/>
        </p:nvSpPr>
        <p:spPr>
          <a:xfrm>
            <a:off x="793790" y="6179820"/>
            <a:ext cx="22860" cy="764024"/>
          </a:xfrm>
          <a:prstGeom prst="rect">
            <a:avLst/>
          </a:prstGeom>
          <a:solidFill>
            <a:srgbClr val="34D80A"/>
          </a:solidFill>
          <a:ln/>
        </p:spPr>
        <p:txBody>
          <a:bodyPr/>
          <a:lstStyle/>
          <a:p>
            <a:endParaRPr lang="en-AU"/>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spTree>
      <p:nvGrpSpPr>
        <p:cNvPr id="1" name=""/>
        <p:cNvGrpSpPr/>
        <p:nvPr/>
      </p:nvGrpSpPr>
      <p:grpSpPr>
        <a:xfrm>
          <a:off x="0" y="0"/>
          <a:ext cx="0" cy="0"/>
          <a:chOff x="0" y="0"/>
          <a:chExt cx="0" cy="0"/>
        </a:xfrm>
      </p:grpSpPr>
      <p:sp>
        <p:nvSpPr>
          <p:cNvPr id="2" name="Text 0"/>
          <p:cNvSpPr/>
          <p:nvPr/>
        </p:nvSpPr>
        <p:spPr>
          <a:xfrm>
            <a:off x="793790" y="1636633"/>
            <a:ext cx="1271004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Strategy 9: Position SMSFs for the Property Cycle</a:t>
            </a:r>
            <a:endParaRPr lang="en-US" sz="3900" dirty="0"/>
          </a:p>
        </p:txBody>
      </p:sp>
      <p:sp>
        <p:nvSpPr>
          <p:cNvPr id="3" name="Text 1"/>
          <p:cNvSpPr/>
          <p:nvPr/>
        </p:nvSpPr>
        <p:spPr>
          <a:xfrm>
            <a:off x="793790" y="265354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We are at the edge of the speculative peak of the 18.6-year land cycle. The pattern is always the same: boom, mania, tightening, crash, clearance, recovery, new era. Right now we're in late mania, with the crash-window opening 2026-2028.</a:t>
            </a:r>
            <a:endParaRPr lang="en-US" sz="1550" dirty="0"/>
          </a:p>
        </p:txBody>
      </p:sp>
      <p:sp>
        <p:nvSpPr>
          <p:cNvPr id="4" name="Shape 2"/>
          <p:cNvSpPr/>
          <p:nvPr/>
        </p:nvSpPr>
        <p:spPr>
          <a:xfrm>
            <a:off x="793790" y="5052417"/>
            <a:ext cx="13042821" cy="22860"/>
          </a:xfrm>
          <a:prstGeom prst="roundRect">
            <a:avLst>
              <a:gd name="adj" fmla="val 364651"/>
            </a:avLst>
          </a:prstGeom>
          <a:solidFill>
            <a:srgbClr val="36931F"/>
          </a:solidFill>
          <a:ln/>
        </p:spPr>
        <p:txBody>
          <a:bodyPr/>
          <a:lstStyle/>
          <a:p>
            <a:endParaRPr lang="en-AU"/>
          </a:p>
        </p:txBody>
      </p:sp>
      <p:sp>
        <p:nvSpPr>
          <p:cNvPr id="5" name="Shape 3"/>
          <p:cNvSpPr/>
          <p:nvPr/>
        </p:nvSpPr>
        <p:spPr>
          <a:xfrm>
            <a:off x="3980974" y="4457105"/>
            <a:ext cx="22860" cy="595313"/>
          </a:xfrm>
          <a:prstGeom prst="roundRect">
            <a:avLst>
              <a:gd name="adj" fmla="val 364651"/>
            </a:avLst>
          </a:prstGeom>
          <a:solidFill>
            <a:srgbClr val="36931F"/>
          </a:solidFill>
          <a:ln/>
        </p:spPr>
        <p:txBody>
          <a:bodyPr/>
          <a:lstStyle/>
          <a:p>
            <a:endParaRPr lang="en-AU"/>
          </a:p>
        </p:txBody>
      </p:sp>
      <p:sp>
        <p:nvSpPr>
          <p:cNvPr id="6" name="Shape 4"/>
          <p:cNvSpPr/>
          <p:nvPr/>
        </p:nvSpPr>
        <p:spPr>
          <a:xfrm>
            <a:off x="3769162" y="4829175"/>
            <a:ext cx="446484" cy="446484"/>
          </a:xfrm>
          <a:prstGeom prst="roundRect">
            <a:avLst>
              <a:gd name="adj" fmla="val 18670"/>
            </a:avLst>
          </a:prstGeom>
          <a:solidFill>
            <a:srgbClr val="1D7A06"/>
          </a:solidFill>
          <a:ln w="7620">
            <a:solidFill>
              <a:srgbClr val="36931F"/>
            </a:solidFill>
            <a:prstDash val="solid"/>
          </a:ln>
        </p:spPr>
        <p:txBody>
          <a:bodyPr/>
          <a:lstStyle/>
          <a:p>
            <a:endParaRPr lang="en-AU"/>
          </a:p>
        </p:txBody>
      </p:sp>
      <p:sp>
        <p:nvSpPr>
          <p:cNvPr id="7" name="Text 5"/>
          <p:cNvSpPr/>
          <p:nvPr/>
        </p:nvSpPr>
        <p:spPr>
          <a:xfrm>
            <a:off x="3843576" y="4866382"/>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FFFFFF"/>
                </a:solidFill>
                <a:latin typeface="Montserrat Bold" pitchFamily="34" charset="0"/>
                <a:ea typeface="Montserrat Bold" pitchFamily="34" charset="-122"/>
                <a:cs typeface="Montserrat Bold" pitchFamily="34" charset="-120"/>
              </a:rPr>
              <a:t>1</a:t>
            </a:r>
            <a:endParaRPr lang="en-US" sz="2300" dirty="0"/>
          </a:p>
        </p:txBody>
      </p:sp>
      <p:sp>
        <p:nvSpPr>
          <p:cNvPr id="8" name="Text 6"/>
          <p:cNvSpPr/>
          <p:nvPr/>
        </p:nvSpPr>
        <p:spPr>
          <a:xfrm>
            <a:off x="2752011" y="3511868"/>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Crash Phase</a:t>
            </a:r>
            <a:endParaRPr lang="en-US" sz="1950" dirty="0"/>
          </a:p>
        </p:txBody>
      </p:sp>
      <p:sp>
        <p:nvSpPr>
          <p:cNvPr id="9" name="Text 7"/>
          <p:cNvSpPr/>
          <p:nvPr/>
        </p:nvSpPr>
        <p:spPr>
          <a:xfrm>
            <a:off x="992148" y="3941088"/>
            <a:ext cx="6000631" cy="3175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Montserrat" pitchFamily="34" charset="0"/>
                <a:ea typeface="Montserrat" pitchFamily="34" charset="-122"/>
                <a:cs typeface="Montserrat" pitchFamily="34" charset="-120"/>
              </a:rPr>
              <a:t>2026-2028: Survive &amp; defend with liquidity</a:t>
            </a:r>
            <a:endParaRPr lang="en-US" sz="1550" dirty="0"/>
          </a:p>
        </p:txBody>
      </p:sp>
      <p:sp>
        <p:nvSpPr>
          <p:cNvPr id="10" name="Shape 8"/>
          <p:cNvSpPr/>
          <p:nvPr/>
        </p:nvSpPr>
        <p:spPr>
          <a:xfrm>
            <a:off x="7303651" y="5052417"/>
            <a:ext cx="22860" cy="595313"/>
          </a:xfrm>
          <a:prstGeom prst="roundRect">
            <a:avLst>
              <a:gd name="adj" fmla="val 364651"/>
            </a:avLst>
          </a:prstGeom>
          <a:solidFill>
            <a:srgbClr val="36931F"/>
          </a:solidFill>
          <a:ln/>
        </p:spPr>
        <p:txBody>
          <a:bodyPr/>
          <a:lstStyle/>
          <a:p>
            <a:endParaRPr lang="en-AU"/>
          </a:p>
        </p:txBody>
      </p:sp>
      <p:sp>
        <p:nvSpPr>
          <p:cNvPr id="11" name="Shape 9"/>
          <p:cNvSpPr/>
          <p:nvPr/>
        </p:nvSpPr>
        <p:spPr>
          <a:xfrm>
            <a:off x="7091839" y="4829175"/>
            <a:ext cx="446484" cy="446484"/>
          </a:xfrm>
          <a:prstGeom prst="roundRect">
            <a:avLst>
              <a:gd name="adj" fmla="val 18670"/>
            </a:avLst>
          </a:prstGeom>
          <a:solidFill>
            <a:srgbClr val="1D7A06"/>
          </a:solidFill>
          <a:ln w="7620">
            <a:solidFill>
              <a:srgbClr val="36931F"/>
            </a:solidFill>
            <a:prstDash val="solid"/>
          </a:ln>
        </p:spPr>
        <p:txBody>
          <a:bodyPr/>
          <a:lstStyle/>
          <a:p>
            <a:endParaRPr lang="en-AU"/>
          </a:p>
        </p:txBody>
      </p:sp>
      <p:sp>
        <p:nvSpPr>
          <p:cNvPr id="12" name="Text 10"/>
          <p:cNvSpPr/>
          <p:nvPr/>
        </p:nvSpPr>
        <p:spPr>
          <a:xfrm>
            <a:off x="7166253" y="4866382"/>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FFFFFF"/>
                </a:solidFill>
                <a:latin typeface="Montserrat Bold" pitchFamily="34" charset="0"/>
                <a:ea typeface="Montserrat Bold" pitchFamily="34" charset="-122"/>
                <a:cs typeface="Montserrat Bold" pitchFamily="34" charset="-120"/>
              </a:rPr>
              <a:t>2</a:t>
            </a:r>
            <a:endParaRPr lang="en-US" sz="2300" dirty="0"/>
          </a:p>
        </p:txBody>
      </p:sp>
      <p:sp>
        <p:nvSpPr>
          <p:cNvPr id="13" name="Text 11"/>
          <p:cNvSpPr/>
          <p:nvPr/>
        </p:nvSpPr>
        <p:spPr>
          <a:xfrm>
            <a:off x="6074688" y="5846207"/>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Clearance Phase</a:t>
            </a:r>
            <a:endParaRPr lang="en-US" sz="1950" dirty="0"/>
          </a:p>
        </p:txBody>
      </p:sp>
      <p:sp>
        <p:nvSpPr>
          <p:cNvPr id="14" name="Text 12"/>
          <p:cNvSpPr/>
          <p:nvPr/>
        </p:nvSpPr>
        <p:spPr>
          <a:xfrm>
            <a:off x="4314825" y="6275427"/>
            <a:ext cx="6000631" cy="3175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Montserrat" pitchFamily="34" charset="0"/>
                <a:ea typeface="Montserrat" pitchFamily="34" charset="-122"/>
                <a:cs typeface="Montserrat" pitchFamily="34" charset="-120"/>
              </a:rPr>
              <a:t>2028-2030: Opportunity window opens</a:t>
            </a:r>
            <a:endParaRPr lang="en-US" sz="1550" dirty="0"/>
          </a:p>
        </p:txBody>
      </p:sp>
      <p:sp>
        <p:nvSpPr>
          <p:cNvPr id="15" name="Shape 13"/>
          <p:cNvSpPr/>
          <p:nvPr/>
        </p:nvSpPr>
        <p:spPr>
          <a:xfrm>
            <a:off x="10626447" y="4457105"/>
            <a:ext cx="22860" cy="595313"/>
          </a:xfrm>
          <a:prstGeom prst="roundRect">
            <a:avLst>
              <a:gd name="adj" fmla="val 364651"/>
            </a:avLst>
          </a:prstGeom>
          <a:solidFill>
            <a:srgbClr val="36931F"/>
          </a:solidFill>
          <a:ln/>
        </p:spPr>
        <p:txBody>
          <a:bodyPr/>
          <a:lstStyle/>
          <a:p>
            <a:endParaRPr lang="en-AU"/>
          </a:p>
        </p:txBody>
      </p:sp>
      <p:sp>
        <p:nvSpPr>
          <p:cNvPr id="16" name="Shape 14"/>
          <p:cNvSpPr/>
          <p:nvPr/>
        </p:nvSpPr>
        <p:spPr>
          <a:xfrm>
            <a:off x="10414635" y="4829175"/>
            <a:ext cx="446484" cy="446484"/>
          </a:xfrm>
          <a:prstGeom prst="roundRect">
            <a:avLst>
              <a:gd name="adj" fmla="val 18670"/>
            </a:avLst>
          </a:prstGeom>
          <a:solidFill>
            <a:srgbClr val="1D7A06"/>
          </a:solidFill>
          <a:ln w="7620">
            <a:solidFill>
              <a:srgbClr val="36931F"/>
            </a:solidFill>
            <a:prstDash val="solid"/>
          </a:ln>
        </p:spPr>
        <p:txBody>
          <a:bodyPr/>
          <a:lstStyle/>
          <a:p>
            <a:endParaRPr lang="en-AU"/>
          </a:p>
        </p:txBody>
      </p:sp>
      <p:sp>
        <p:nvSpPr>
          <p:cNvPr id="17" name="Text 15"/>
          <p:cNvSpPr/>
          <p:nvPr/>
        </p:nvSpPr>
        <p:spPr>
          <a:xfrm>
            <a:off x="10489049" y="4866382"/>
            <a:ext cx="297656" cy="372070"/>
          </a:xfrm>
          <a:prstGeom prst="rect">
            <a:avLst/>
          </a:prstGeom>
          <a:noFill/>
          <a:ln/>
        </p:spPr>
        <p:txBody>
          <a:bodyPr wrap="none" lIns="0" tIns="0" rIns="0" bIns="0" rtlCol="0" anchor="t"/>
          <a:lstStyle/>
          <a:p>
            <a:pPr marL="0" indent="0" algn="ctr">
              <a:lnSpc>
                <a:spcPts val="2300"/>
              </a:lnSpc>
              <a:buNone/>
            </a:pPr>
            <a:r>
              <a:rPr lang="en-US" sz="2300" b="1" dirty="0">
                <a:solidFill>
                  <a:srgbClr val="FFFFFF"/>
                </a:solidFill>
                <a:latin typeface="Montserrat Bold" pitchFamily="34" charset="0"/>
                <a:ea typeface="Montserrat Bold" pitchFamily="34" charset="-122"/>
                <a:cs typeface="Montserrat Bold" pitchFamily="34" charset="-120"/>
              </a:rPr>
              <a:t>3</a:t>
            </a:r>
            <a:endParaRPr lang="en-US" sz="2300" dirty="0"/>
          </a:p>
        </p:txBody>
      </p:sp>
      <p:sp>
        <p:nvSpPr>
          <p:cNvPr id="18" name="Text 16"/>
          <p:cNvSpPr/>
          <p:nvPr/>
        </p:nvSpPr>
        <p:spPr>
          <a:xfrm>
            <a:off x="9293185" y="3511868"/>
            <a:ext cx="2689384" cy="310158"/>
          </a:xfrm>
          <a:prstGeom prst="rect">
            <a:avLst/>
          </a:prstGeom>
          <a:noFill/>
          <a:ln/>
        </p:spPr>
        <p:txBody>
          <a:bodyPr wrap="none" lIns="0" tIns="0" rIns="0" bIns="0" rtlCol="0" anchor="t"/>
          <a:lstStyle/>
          <a:p>
            <a:pPr marL="0" indent="0" algn="ctr">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Accumulation Phase</a:t>
            </a:r>
            <a:endParaRPr lang="en-US" sz="1950" dirty="0"/>
          </a:p>
        </p:txBody>
      </p:sp>
      <p:sp>
        <p:nvSpPr>
          <p:cNvPr id="19" name="Text 17"/>
          <p:cNvSpPr/>
          <p:nvPr/>
        </p:nvSpPr>
        <p:spPr>
          <a:xfrm>
            <a:off x="7637502" y="3941088"/>
            <a:ext cx="6000750" cy="317540"/>
          </a:xfrm>
          <a:prstGeom prst="rect">
            <a:avLst/>
          </a:prstGeom>
          <a:noFill/>
          <a:ln/>
        </p:spPr>
        <p:txBody>
          <a:bodyPr wrap="none" lIns="0" tIns="0" rIns="0" bIns="0" rtlCol="0" anchor="t"/>
          <a:lstStyle/>
          <a:p>
            <a:pPr marL="0" indent="0" algn="ctr">
              <a:lnSpc>
                <a:spcPts val="2500"/>
              </a:lnSpc>
              <a:buNone/>
            </a:pPr>
            <a:r>
              <a:rPr lang="en-US" sz="1550" dirty="0">
                <a:solidFill>
                  <a:srgbClr val="FFFFFF"/>
                </a:solidFill>
                <a:latin typeface="Montserrat" pitchFamily="34" charset="0"/>
                <a:ea typeface="Montserrat" pitchFamily="34" charset="-122"/>
                <a:cs typeface="Montserrat" pitchFamily="34" charset="-120"/>
              </a:rPr>
              <a:t>2030-2033: Build generational wealth</a:t>
            </a:r>
            <a:endParaRPr lang="en-US" sz="155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spTree>
      <p:nvGrpSpPr>
        <p:cNvPr id="1" name=""/>
        <p:cNvGrpSpPr/>
        <p:nvPr/>
      </p:nvGrpSpPr>
      <p:grpSpPr>
        <a:xfrm>
          <a:off x="0" y="0"/>
          <a:ext cx="0" cy="0"/>
          <a:chOff x="0" y="0"/>
          <a:chExt cx="0" cy="0"/>
        </a:xfrm>
      </p:grpSpPr>
      <p:sp>
        <p:nvSpPr>
          <p:cNvPr id="2" name="Text 0"/>
          <p:cNvSpPr/>
          <p:nvPr/>
        </p:nvSpPr>
        <p:spPr>
          <a:xfrm>
            <a:off x="725329" y="704612"/>
            <a:ext cx="11929705" cy="566738"/>
          </a:xfrm>
          <a:prstGeom prst="rect">
            <a:avLst/>
          </a:prstGeom>
          <a:noFill/>
          <a:ln/>
        </p:spPr>
        <p:txBody>
          <a:bodyPr wrap="none" lIns="0" tIns="0" rIns="0" bIns="0" rtlCol="0" anchor="t"/>
          <a:lstStyle/>
          <a:p>
            <a:pPr marL="0" indent="0" algn="l">
              <a:lnSpc>
                <a:spcPts val="4450"/>
              </a:lnSpc>
              <a:buNone/>
            </a:pPr>
            <a:r>
              <a:rPr lang="en-US" sz="3550" b="1" dirty="0">
                <a:solidFill>
                  <a:srgbClr val="FFFFFF"/>
                </a:solidFill>
                <a:latin typeface="Montserrat Bold" pitchFamily="34" charset="0"/>
                <a:ea typeface="Montserrat Bold" pitchFamily="34" charset="-122"/>
                <a:cs typeface="Montserrat Bold" pitchFamily="34" charset="-120"/>
              </a:rPr>
              <a:t>Strategy 10: Build the AI-Augmented Family Office</a:t>
            </a:r>
            <a:endParaRPr lang="en-US" sz="3550" dirty="0"/>
          </a:p>
        </p:txBody>
      </p:sp>
      <p:sp>
        <p:nvSpPr>
          <p:cNvPr id="3" name="Text 1"/>
          <p:cNvSpPr/>
          <p:nvPr/>
        </p:nvSpPr>
        <p:spPr>
          <a:xfrm>
            <a:off x="725329" y="1634014"/>
            <a:ext cx="13179743" cy="580073"/>
          </a:xfrm>
          <a:prstGeom prst="rect">
            <a:avLst/>
          </a:prstGeom>
          <a:noFill/>
          <a:ln/>
        </p:spPr>
        <p:txBody>
          <a:bodyPr wrap="square" lIns="0" tIns="0" rIns="0" bIns="0" rtlCol="0" anchor="t"/>
          <a:lstStyle/>
          <a:p>
            <a:pPr marL="0" indent="0" algn="l">
              <a:lnSpc>
                <a:spcPts val="2250"/>
              </a:lnSpc>
              <a:buNone/>
            </a:pPr>
            <a:r>
              <a:rPr lang="en-US" sz="1400" dirty="0">
                <a:solidFill>
                  <a:srgbClr val="FFFFFF"/>
                </a:solidFill>
                <a:latin typeface="Montserrat" pitchFamily="34" charset="0"/>
                <a:ea typeface="Montserrat" pitchFamily="34" charset="-122"/>
                <a:cs typeface="Montserrat" pitchFamily="34" charset="-120"/>
              </a:rPr>
              <a:t>The future adviser sits at the centre of a family's long-term wealth, governance, protection, and legacy. This is the AI-Augmented Family Office, powered by Strategist AI, Tax Guru, Gamma, Five Step AI Tool, SAPEPAA methodologies, and integrated structures.</a:t>
            </a:r>
            <a:endParaRPr lang="en-US" sz="1400" dirty="0"/>
          </a:p>
        </p:txBody>
      </p:sp>
      <p:sp>
        <p:nvSpPr>
          <p:cNvPr id="4" name="Text 2"/>
          <p:cNvSpPr/>
          <p:nvPr/>
        </p:nvSpPr>
        <p:spPr>
          <a:xfrm>
            <a:off x="2741890" y="3361492"/>
            <a:ext cx="2266831" cy="283369"/>
          </a:xfrm>
          <a:prstGeom prst="rect">
            <a:avLst/>
          </a:prstGeom>
          <a:noFill/>
          <a:ln/>
        </p:spPr>
        <p:txBody>
          <a:bodyPr wrap="none" lIns="0" tIns="0" rIns="0" bIns="0" rtlCol="0" anchor="t"/>
          <a:lstStyle/>
          <a:p>
            <a:pPr marL="0" indent="0" algn="r">
              <a:lnSpc>
                <a:spcPts val="2200"/>
              </a:lnSpc>
              <a:buNone/>
            </a:pPr>
            <a:r>
              <a:rPr lang="en-US" sz="1750" b="1" dirty="0">
                <a:solidFill>
                  <a:srgbClr val="FFFFFF"/>
                </a:solidFill>
                <a:latin typeface="Montserrat Bold" pitchFamily="34" charset="0"/>
                <a:ea typeface="Montserrat Bold" pitchFamily="34" charset="-122"/>
                <a:cs typeface="Montserrat Bold" pitchFamily="34" charset="-120"/>
              </a:rPr>
              <a:t>AI Strategy Engine</a:t>
            </a:r>
            <a:endParaRPr lang="en-US" sz="1750" dirty="0"/>
          </a:p>
        </p:txBody>
      </p:sp>
      <p:pic>
        <p:nvPicPr>
          <p:cNvPr id="5" name="Image 0" descr="preencoded.png"/>
          <p:cNvPicPr>
            <a:picLocks noChangeAspect="1"/>
          </p:cNvPicPr>
          <p:nvPr/>
        </p:nvPicPr>
        <p:blipFill>
          <a:blip r:embed="rId3"/>
          <a:stretch>
            <a:fillRect/>
          </a:stretch>
        </p:blipFill>
        <p:spPr>
          <a:xfrm>
            <a:off x="5008721" y="2418040"/>
            <a:ext cx="4612838" cy="4612838"/>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6671" y="3898761"/>
            <a:ext cx="254913" cy="254913"/>
          </a:xfrm>
          <a:prstGeom prst="rect">
            <a:avLst/>
          </a:prstGeom>
        </p:spPr>
      </p:pic>
      <p:sp>
        <p:nvSpPr>
          <p:cNvPr id="7" name="Text 3"/>
          <p:cNvSpPr/>
          <p:nvPr/>
        </p:nvSpPr>
        <p:spPr>
          <a:xfrm>
            <a:off x="9621560" y="2954417"/>
            <a:ext cx="2266831" cy="283369"/>
          </a:xfrm>
          <a:prstGeom prst="rect">
            <a:avLst/>
          </a:prstGeom>
          <a:noFill/>
          <a:ln/>
        </p:spPr>
        <p:txBody>
          <a:bodyPr wrap="none" lIns="0" tIns="0" rIns="0" bIns="0" rtlCol="0" anchor="t"/>
          <a:lstStyle/>
          <a:p>
            <a:pPr marL="0" indent="0" algn="l">
              <a:lnSpc>
                <a:spcPts val="2200"/>
              </a:lnSpc>
              <a:buNone/>
            </a:pPr>
            <a:r>
              <a:rPr lang="en-US" sz="1750" b="1" dirty="0">
                <a:solidFill>
                  <a:srgbClr val="FFFFFF"/>
                </a:solidFill>
                <a:latin typeface="Montserrat Bold" pitchFamily="34" charset="0"/>
                <a:ea typeface="Montserrat Bold" pitchFamily="34" charset="-122"/>
                <a:cs typeface="Montserrat Bold" pitchFamily="34" charset="-120"/>
              </a:rPr>
              <a:t>FPT Structure</a:t>
            </a:r>
            <a:endParaRPr lang="en-US" sz="1750" dirty="0"/>
          </a:p>
        </p:txBody>
      </p:sp>
      <p:pic>
        <p:nvPicPr>
          <p:cNvPr id="8" name="Image 2" descr="preencoded.png"/>
          <p:cNvPicPr>
            <a:picLocks noChangeAspect="1"/>
          </p:cNvPicPr>
          <p:nvPr/>
        </p:nvPicPr>
        <p:blipFill>
          <a:blip r:embed="rId6"/>
          <a:stretch>
            <a:fillRect/>
          </a:stretch>
        </p:blipFill>
        <p:spPr>
          <a:xfrm>
            <a:off x="5008721" y="2418040"/>
            <a:ext cx="4612838" cy="4612838"/>
          </a:xfrm>
          <a:prstGeom prst="rect">
            <a:avLst/>
          </a:prstGeom>
        </p:spPr>
      </p:pic>
      <p:pic>
        <p:nvPicPr>
          <p:cNvPr id="9"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54694" y="3467279"/>
            <a:ext cx="254913" cy="254913"/>
          </a:xfrm>
          <a:prstGeom prst="rect">
            <a:avLst/>
          </a:prstGeom>
        </p:spPr>
      </p:pic>
      <p:sp>
        <p:nvSpPr>
          <p:cNvPr id="10" name="Text 4"/>
          <p:cNvSpPr/>
          <p:nvPr/>
        </p:nvSpPr>
        <p:spPr>
          <a:xfrm>
            <a:off x="9984224" y="4582716"/>
            <a:ext cx="2275523" cy="283369"/>
          </a:xfrm>
          <a:prstGeom prst="rect">
            <a:avLst/>
          </a:prstGeom>
          <a:noFill/>
          <a:ln/>
        </p:spPr>
        <p:txBody>
          <a:bodyPr wrap="none" lIns="0" tIns="0" rIns="0" bIns="0" rtlCol="0" anchor="t"/>
          <a:lstStyle/>
          <a:p>
            <a:pPr marL="0" indent="0" algn="l">
              <a:lnSpc>
                <a:spcPts val="2200"/>
              </a:lnSpc>
              <a:buNone/>
            </a:pPr>
            <a:r>
              <a:rPr lang="en-US" sz="1750" b="1" dirty="0">
                <a:solidFill>
                  <a:srgbClr val="FFFFFF"/>
                </a:solidFill>
                <a:latin typeface="Montserrat Bold" pitchFamily="34" charset="0"/>
                <a:ea typeface="Montserrat Bold" pitchFamily="34" charset="-122"/>
                <a:cs typeface="Montserrat Bold" pitchFamily="34" charset="-120"/>
              </a:rPr>
              <a:t>Family Governance</a:t>
            </a:r>
            <a:endParaRPr lang="en-US" sz="1750" dirty="0"/>
          </a:p>
        </p:txBody>
      </p:sp>
      <p:pic>
        <p:nvPicPr>
          <p:cNvPr id="11" name="Image 4" descr="preencoded.png"/>
          <p:cNvPicPr>
            <a:picLocks noChangeAspect="1"/>
          </p:cNvPicPr>
          <p:nvPr/>
        </p:nvPicPr>
        <p:blipFill>
          <a:blip r:embed="rId9"/>
          <a:stretch>
            <a:fillRect/>
          </a:stretch>
        </p:blipFill>
        <p:spPr>
          <a:xfrm>
            <a:off x="5008721" y="2418040"/>
            <a:ext cx="4612838" cy="4612838"/>
          </a:xfrm>
          <a:prstGeom prst="rect">
            <a:avLst/>
          </a:prstGeom>
        </p:spPr>
      </p:pic>
      <p:pic>
        <p:nvPicPr>
          <p:cNvPr id="12"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75392" y="4596944"/>
            <a:ext cx="254913" cy="254913"/>
          </a:xfrm>
          <a:prstGeom prst="rect">
            <a:avLst/>
          </a:prstGeom>
        </p:spPr>
      </p:pic>
      <p:sp>
        <p:nvSpPr>
          <p:cNvPr id="13" name="Text 5"/>
          <p:cNvSpPr/>
          <p:nvPr/>
        </p:nvSpPr>
        <p:spPr>
          <a:xfrm>
            <a:off x="9621560" y="6211014"/>
            <a:ext cx="2641759" cy="283369"/>
          </a:xfrm>
          <a:prstGeom prst="rect">
            <a:avLst/>
          </a:prstGeom>
          <a:noFill/>
          <a:ln/>
        </p:spPr>
        <p:txBody>
          <a:bodyPr wrap="none" lIns="0" tIns="0" rIns="0" bIns="0" rtlCol="0" anchor="t"/>
          <a:lstStyle/>
          <a:p>
            <a:pPr marL="0" indent="0" algn="l">
              <a:lnSpc>
                <a:spcPts val="2200"/>
              </a:lnSpc>
              <a:buNone/>
            </a:pPr>
            <a:r>
              <a:rPr lang="en-US" sz="1750" b="1" dirty="0">
                <a:solidFill>
                  <a:srgbClr val="FFFFFF"/>
                </a:solidFill>
                <a:latin typeface="Montserrat Bold" pitchFamily="34" charset="0"/>
                <a:ea typeface="Montserrat Bold" pitchFamily="34" charset="-122"/>
                <a:cs typeface="Montserrat Bold" pitchFamily="34" charset="-120"/>
              </a:rPr>
              <a:t>Interdisciplinary Team</a:t>
            </a:r>
            <a:endParaRPr lang="en-US" sz="1750" dirty="0"/>
          </a:p>
        </p:txBody>
      </p:sp>
      <p:pic>
        <p:nvPicPr>
          <p:cNvPr id="14" name="Image 6" descr="preencoded.png"/>
          <p:cNvPicPr>
            <a:picLocks noChangeAspect="1"/>
          </p:cNvPicPr>
          <p:nvPr/>
        </p:nvPicPr>
        <p:blipFill>
          <a:blip r:embed="rId12"/>
          <a:stretch>
            <a:fillRect/>
          </a:stretch>
        </p:blipFill>
        <p:spPr>
          <a:xfrm>
            <a:off x="5008721" y="2418040"/>
            <a:ext cx="4612838" cy="4612838"/>
          </a:xfrm>
          <a:prstGeom prst="rect">
            <a:avLst/>
          </a:prstGeom>
        </p:spPr>
      </p:pic>
      <p:pic>
        <p:nvPicPr>
          <p:cNvPr id="15"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54694" y="5726609"/>
            <a:ext cx="254913" cy="254913"/>
          </a:xfrm>
          <a:prstGeom prst="rect">
            <a:avLst/>
          </a:prstGeom>
        </p:spPr>
      </p:pic>
      <p:sp>
        <p:nvSpPr>
          <p:cNvPr id="16" name="Text 6"/>
          <p:cNvSpPr/>
          <p:nvPr/>
        </p:nvSpPr>
        <p:spPr>
          <a:xfrm>
            <a:off x="2178963" y="5803940"/>
            <a:ext cx="2829758" cy="283369"/>
          </a:xfrm>
          <a:prstGeom prst="rect">
            <a:avLst/>
          </a:prstGeom>
          <a:noFill/>
          <a:ln/>
        </p:spPr>
        <p:txBody>
          <a:bodyPr wrap="none" lIns="0" tIns="0" rIns="0" bIns="0" rtlCol="0" anchor="t"/>
          <a:lstStyle/>
          <a:p>
            <a:pPr marL="0" indent="0" algn="r">
              <a:lnSpc>
                <a:spcPts val="2200"/>
              </a:lnSpc>
              <a:buNone/>
            </a:pPr>
            <a:r>
              <a:rPr lang="en-US" sz="1750" b="1" dirty="0">
                <a:solidFill>
                  <a:srgbClr val="FFFFFF"/>
                </a:solidFill>
                <a:latin typeface="Montserrat Bold" pitchFamily="34" charset="0"/>
                <a:ea typeface="Montserrat Bold" pitchFamily="34" charset="-122"/>
                <a:cs typeface="Montserrat Bold" pitchFamily="34" charset="-120"/>
              </a:rPr>
              <a:t>Long-Term Stewardship</a:t>
            </a:r>
            <a:endParaRPr lang="en-US" sz="1750" dirty="0"/>
          </a:p>
        </p:txBody>
      </p:sp>
      <p:pic>
        <p:nvPicPr>
          <p:cNvPr id="17" name="Image 8" descr="preencoded.png"/>
          <p:cNvPicPr>
            <a:picLocks noChangeAspect="1"/>
          </p:cNvPicPr>
          <p:nvPr/>
        </p:nvPicPr>
        <p:blipFill>
          <a:blip r:embed="rId15"/>
          <a:stretch>
            <a:fillRect/>
          </a:stretch>
        </p:blipFill>
        <p:spPr>
          <a:xfrm>
            <a:off x="5008721" y="2418040"/>
            <a:ext cx="4612838" cy="4612838"/>
          </a:xfrm>
          <a:prstGeom prst="rect">
            <a:avLst/>
          </a:prstGeom>
        </p:spPr>
      </p:pic>
      <p:pic>
        <p:nvPicPr>
          <p:cNvPr id="18" name="Image 9"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26671" y="5295126"/>
            <a:ext cx="254913" cy="254913"/>
          </a:xfrm>
          <a:prstGeom prst="rect">
            <a:avLst/>
          </a:prstGeom>
        </p:spPr>
      </p:pic>
      <p:sp>
        <p:nvSpPr>
          <p:cNvPr id="19" name="Text 7"/>
          <p:cNvSpPr/>
          <p:nvPr/>
        </p:nvSpPr>
        <p:spPr>
          <a:xfrm>
            <a:off x="725329" y="7234833"/>
            <a:ext cx="13179743" cy="290036"/>
          </a:xfrm>
          <a:prstGeom prst="rect">
            <a:avLst/>
          </a:prstGeom>
          <a:noFill/>
          <a:ln/>
        </p:spPr>
        <p:txBody>
          <a:bodyPr wrap="none" lIns="0" tIns="0" rIns="0" bIns="0" rtlCol="0" anchor="t"/>
          <a:lstStyle/>
          <a:p>
            <a:pPr marL="0" indent="0" algn="l">
              <a:lnSpc>
                <a:spcPts val="2250"/>
              </a:lnSpc>
              <a:buNone/>
            </a:pPr>
            <a:r>
              <a:rPr lang="en-US" sz="1400" dirty="0">
                <a:solidFill>
                  <a:srgbClr val="FFFFFF"/>
                </a:solidFill>
                <a:latin typeface="Montserrat" pitchFamily="34" charset="0"/>
                <a:ea typeface="Montserrat" pitchFamily="34" charset="-122"/>
                <a:cs typeface="Montserrat" pitchFamily="34" charset="-120"/>
              </a:rPr>
              <a:t>You become the protector, strategist, architect, navigator, and lead adviser for families through the Five Waves and the next 50 years.</a:t>
            </a:r>
            <a:endParaRPr lang="en-US" sz="1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spTree>
      <p:nvGrpSpPr>
        <p:cNvPr id="1" name=""/>
        <p:cNvGrpSpPr/>
        <p:nvPr/>
      </p:nvGrpSpPr>
      <p:grpSpPr>
        <a:xfrm>
          <a:off x="0" y="0"/>
          <a:ext cx="0" cy="0"/>
          <a:chOff x="0" y="0"/>
          <a:chExt cx="0" cy="0"/>
        </a:xfrm>
      </p:grpSpPr>
      <p:sp>
        <p:nvSpPr>
          <p:cNvPr id="2" name="Text 0"/>
          <p:cNvSpPr/>
          <p:nvPr/>
        </p:nvSpPr>
        <p:spPr>
          <a:xfrm>
            <a:off x="654963" y="742831"/>
            <a:ext cx="4741783" cy="511731"/>
          </a:xfrm>
          <a:prstGeom prst="rect">
            <a:avLst/>
          </a:prstGeom>
          <a:noFill/>
          <a:ln/>
        </p:spPr>
        <p:txBody>
          <a:bodyPr wrap="none" lIns="0" tIns="0" rIns="0" bIns="0" rtlCol="0" anchor="t"/>
          <a:lstStyle/>
          <a:p>
            <a:pPr marL="0" indent="0" algn="l">
              <a:lnSpc>
                <a:spcPts val="4000"/>
              </a:lnSpc>
              <a:buNone/>
            </a:pPr>
            <a:r>
              <a:rPr lang="en-US" sz="3200" b="1" dirty="0">
                <a:solidFill>
                  <a:srgbClr val="FFFFFF"/>
                </a:solidFill>
                <a:latin typeface="Montserrat Bold" pitchFamily="34" charset="0"/>
                <a:ea typeface="Montserrat Bold" pitchFamily="34" charset="-122"/>
                <a:cs typeface="Montserrat Bold" pitchFamily="34" charset="-120"/>
              </a:rPr>
              <a:t>Grant Abbott's Brands</a:t>
            </a:r>
            <a:endParaRPr lang="en-US" sz="3200" dirty="0"/>
          </a:p>
        </p:txBody>
      </p:sp>
      <p:pic>
        <p:nvPicPr>
          <p:cNvPr id="3" name="Image 0" descr="preencoded.png"/>
          <p:cNvPicPr>
            <a:picLocks noChangeAspect="1"/>
          </p:cNvPicPr>
          <p:nvPr/>
        </p:nvPicPr>
        <p:blipFill>
          <a:blip r:embed="rId3"/>
          <a:stretch>
            <a:fillRect/>
          </a:stretch>
        </p:blipFill>
        <p:spPr>
          <a:xfrm>
            <a:off x="662583" y="1689497"/>
            <a:ext cx="2556272" cy="2556272"/>
          </a:xfrm>
          <a:prstGeom prst="rect">
            <a:avLst/>
          </a:prstGeom>
        </p:spPr>
      </p:pic>
      <p:pic>
        <p:nvPicPr>
          <p:cNvPr id="4" name="Image 1" descr="preencoded.png"/>
          <p:cNvPicPr>
            <a:picLocks noChangeAspect="1"/>
          </p:cNvPicPr>
          <p:nvPr/>
        </p:nvPicPr>
        <p:blipFill>
          <a:blip r:embed="rId4"/>
          <a:stretch>
            <a:fillRect/>
          </a:stretch>
        </p:blipFill>
        <p:spPr>
          <a:xfrm>
            <a:off x="3349823" y="1689497"/>
            <a:ext cx="2556272" cy="2556272"/>
          </a:xfrm>
          <a:prstGeom prst="rect">
            <a:avLst/>
          </a:prstGeom>
        </p:spPr>
      </p:pic>
      <p:pic>
        <p:nvPicPr>
          <p:cNvPr id="5" name="Image 2" descr="preencoded.png"/>
          <p:cNvPicPr>
            <a:picLocks noChangeAspect="1"/>
          </p:cNvPicPr>
          <p:nvPr/>
        </p:nvPicPr>
        <p:blipFill>
          <a:blip r:embed="rId5"/>
          <a:stretch>
            <a:fillRect/>
          </a:stretch>
        </p:blipFill>
        <p:spPr>
          <a:xfrm>
            <a:off x="6037064" y="1689497"/>
            <a:ext cx="2556272" cy="2556272"/>
          </a:xfrm>
          <a:prstGeom prst="rect">
            <a:avLst/>
          </a:prstGeom>
        </p:spPr>
      </p:pic>
      <p:pic>
        <p:nvPicPr>
          <p:cNvPr id="6" name="Image 3" descr="preencoded.png"/>
          <p:cNvPicPr>
            <a:picLocks noChangeAspect="1"/>
          </p:cNvPicPr>
          <p:nvPr/>
        </p:nvPicPr>
        <p:blipFill>
          <a:blip r:embed="rId6"/>
          <a:stretch>
            <a:fillRect/>
          </a:stretch>
        </p:blipFill>
        <p:spPr>
          <a:xfrm>
            <a:off x="8724305" y="1689497"/>
            <a:ext cx="2556272" cy="2556272"/>
          </a:xfrm>
          <a:prstGeom prst="rect">
            <a:avLst/>
          </a:prstGeom>
        </p:spPr>
      </p:pic>
      <p:pic>
        <p:nvPicPr>
          <p:cNvPr id="7" name="Image 4" descr="preencoded.png"/>
          <p:cNvPicPr>
            <a:picLocks noChangeAspect="1"/>
          </p:cNvPicPr>
          <p:nvPr/>
        </p:nvPicPr>
        <p:blipFill>
          <a:blip r:embed="rId7"/>
          <a:stretch>
            <a:fillRect/>
          </a:stretch>
        </p:blipFill>
        <p:spPr>
          <a:xfrm>
            <a:off x="11411545" y="1689497"/>
            <a:ext cx="2556272" cy="2556272"/>
          </a:xfrm>
          <a:prstGeom prst="rect">
            <a:avLst/>
          </a:prstGeom>
        </p:spPr>
      </p:pic>
      <p:pic>
        <p:nvPicPr>
          <p:cNvPr id="8" name="Image 5" descr="preencoded.png"/>
          <p:cNvPicPr>
            <a:picLocks noChangeAspect="1"/>
          </p:cNvPicPr>
          <p:nvPr/>
        </p:nvPicPr>
        <p:blipFill>
          <a:blip r:embed="rId8"/>
          <a:stretch>
            <a:fillRect/>
          </a:stretch>
        </p:blipFill>
        <p:spPr>
          <a:xfrm>
            <a:off x="662583" y="4376738"/>
            <a:ext cx="2556272" cy="2556272"/>
          </a:xfrm>
          <a:prstGeom prst="rect">
            <a:avLst/>
          </a:prstGeom>
        </p:spPr>
      </p:pic>
      <p:pic>
        <p:nvPicPr>
          <p:cNvPr id="9" name="Image 6" descr="preencoded.png"/>
          <p:cNvPicPr>
            <a:picLocks noChangeAspect="1"/>
          </p:cNvPicPr>
          <p:nvPr/>
        </p:nvPicPr>
        <p:blipFill>
          <a:blip r:embed="rId9"/>
          <a:stretch>
            <a:fillRect/>
          </a:stretch>
        </p:blipFill>
        <p:spPr>
          <a:xfrm>
            <a:off x="3349823" y="4376738"/>
            <a:ext cx="2556272" cy="2556272"/>
          </a:xfrm>
          <a:prstGeom prst="rect">
            <a:avLst/>
          </a:prstGeom>
        </p:spPr>
      </p:pic>
      <p:sp>
        <p:nvSpPr>
          <p:cNvPr id="10" name="Text 1"/>
          <p:cNvSpPr/>
          <p:nvPr/>
        </p:nvSpPr>
        <p:spPr>
          <a:xfrm>
            <a:off x="654963" y="7224713"/>
            <a:ext cx="13320474" cy="261937"/>
          </a:xfrm>
          <a:prstGeom prst="rect">
            <a:avLst/>
          </a:prstGeom>
          <a:noFill/>
          <a:ln/>
        </p:spPr>
        <p:txBody>
          <a:bodyPr wrap="none" lIns="0" tIns="0" rIns="0" bIns="0" rtlCol="0" anchor="t"/>
          <a:lstStyle/>
          <a:p>
            <a:pPr marL="0" indent="0" algn="l">
              <a:lnSpc>
                <a:spcPts val="2050"/>
              </a:lnSpc>
              <a:buNone/>
            </a:pPr>
            <a:r>
              <a:rPr lang="en-US" sz="1250" dirty="0">
                <a:solidFill>
                  <a:srgbClr val="FFFFFF"/>
                </a:solidFill>
                <a:latin typeface="Montserrat" pitchFamily="34" charset="0"/>
                <a:ea typeface="Montserrat" pitchFamily="34" charset="-122"/>
                <a:cs typeface="Montserrat" pitchFamily="34" charset="-120"/>
              </a:rPr>
              <a:t>Each brand represents a pillar of the comprehensive family wealth protection ecosystem Grant has built over three decades.</a:t>
            </a:r>
            <a:endParaRPr lang="en-US" sz="12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758196"/>
            <a:ext cx="6336744"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Grant's Core Capabilities</a:t>
            </a:r>
            <a:endParaRPr lang="en-US" sz="3900" dirty="0"/>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2775109"/>
            <a:ext cx="496133" cy="496133"/>
          </a:xfrm>
          <a:prstGeom prst="rect">
            <a:avLst/>
          </a:prstGeom>
        </p:spPr>
      </p:pic>
      <p:sp>
        <p:nvSpPr>
          <p:cNvPr id="4" name="Text 1"/>
          <p:cNvSpPr/>
          <p:nvPr/>
        </p:nvSpPr>
        <p:spPr>
          <a:xfrm>
            <a:off x="793790" y="3519249"/>
            <a:ext cx="2503646"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Legislative Mastery</a:t>
            </a:r>
            <a:endParaRPr lang="en-US" sz="1950" dirty="0"/>
          </a:p>
        </p:txBody>
      </p:sp>
      <p:sp>
        <p:nvSpPr>
          <p:cNvPr id="5" name="Text 2"/>
          <p:cNvSpPr/>
          <p:nvPr/>
        </p:nvSpPr>
        <p:spPr>
          <a:xfrm>
            <a:off x="793790" y="3948470"/>
            <a:ext cx="6397347"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Decodes legislation into actionable strategy with precision</a:t>
            </a:r>
            <a:endParaRPr lang="en-US" sz="1550" dirty="0"/>
          </a:p>
        </p:txBody>
      </p:sp>
      <p:pic>
        <p:nvPicPr>
          <p:cNvPr id="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9144" y="2775109"/>
            <a:ext cx="496133" cy="496133"/>
          </a:xfrm>
          <a:prstGeom prst="rect">
            <a:avLst/>
          </a:prstGeom>
        </p:spPr>
      </p:pic>
      <p:sp>
        <p:nvSpPr>
          <p:cNvPr id="7" name="Text 3"/>
          <p:cNvSpPr/>
          <p:nvPr/>
        </p:nvSpPr>
        <p:spPr>
          <a:xfrm>
            <a:off x="7439144" y="351924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Structural Defense</a:t>
            </a:r>
            <a:endParaRPr lang="en-US" sz="1950" dirty="0"/>
          </a:p>
        </p:txBody>
      </p:sp>
      <p:sp>
        <p:nvSpPr>
          <p:cNvPr id="8" name="Text 4"/>
          <p:cNvSpPr/>
          <p:nvPr/>
        </p:nvSpPr>
        <p:spPr>
          <a:xfrm>
            <a:off x="7439144" y="3948470"/>
            <a:ext cx="6397466"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Exposes weakness before damage occurs</a:t>
            </a:r>
            <a:endParaRPr lang="en-US" sz="1550" dirty="0"/>
          </a:p>
        </p:txBody>
      </p:sp>
      <p:pic>
        <p:nvPicPr>
          <p:cNvPr id="9"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790" y="4662845"/>
            <a:ext cx="496133" cy="496133"/>
          </a:xfrm>
          <a:prstGeom prst="rect">
            <a:avLst/>
          </a:prstGeom>
        </p:spPr>
      </p:pic>
      <p:sp>
        <p:nvSpPr>
          <p:cNvPr id="10" name="Text 5"/>
          <p:cNvSpPr/>
          <p:nvPr/>
        </p:nvSpPr>
        <p:spPr>
          <a:xfrm>
            <a:off x="793790" y="540698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Integration Expert</a:t>
            </a:r>
            <a:endParaRPr lang="en-US" sz="1950" dirty="0"/>
          </a:p>
        </p:txBody>
      </p:sp>
      <p:sp>
        <p:nvSpPr>
          <p:cNvPr id="11" name="Text 6"/>
          <p:cNvSpPr/>
          <p:nvPr/>
        </p:nvSpPr>
        <p:spPr>
          <a:xfrm>
            <a:off x="793790" y="5836206"/>
            <a:ext cx="6397347"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Integrates tax, legal and wealth flows into coherent family models</a:t>
            </a:r>
            <a:endParaRPr lang="en-US" sz="1550" dirty="0"/>
          </a:p>
        </p:txBody>
      </p:sp>
      <p:pic>
        <p:nvPicPr>
          <p:cNvPr id="12"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9144" y="4662845"/>
            <a:ext cx="496133" cy="496133"/>
          </a:xfrm>
          <a:prstGeom prst="rect">
            <a:avLst/>
          </a:prstGeom>
        </p:spPr>
      </p:pic>
      <p:sp>
        <p:nvSpPr>
          <p:cNvPr id="13" name="Text 7"/>
          <p:cNvSpPr/>
          <p:nvPr/>
        </p:nvSpPr>
        <p:spPr>
          <a:xfrm>
            <a:off x="7439144" y="5406985"/>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Cycle Anticipation</a:t>
            </a:r>
            <a:endParaRPr lang="en-US" sz="1950" dirty="0"/>
          </a:p>
        </p:txBody>
      </p:sp>
      <p:sp>
        <p:nvSpPr>
          <p:cNvPr id="14" name="Text 8"/>
          <p:cNvSpPr/>
          <p:nvPr/>
        </p:nvSpPr>
        <p:spPr>
          <a:xfrm>
            <a:off x="7439144" y="5836206"/>
            <a:ext cx="6397466"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Anticipates cycles years ahead of the market</a:t>
            </a:r>
            <a:endParaRPr lang="en-US" sz="155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629251"/>
            <a:ext cx="7556421" cy="1240155"/>
          </a:xfrm>
          <a:prstGeom prst="rect">
            <a:avLst/>
          </a:prstGeom>
          <a:noFill/>
          <a:ln/>
        </p:spPr>
        <p:txBody>
          <a:bodyPr wrap="squar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Row Together, Survive Together</a:t>
            </a:r>
            <a:endParaRPr lang="en-US" sz="3900" dirty="0"/>
          </a:p>
        </p:txBody>
      </p:sp>
      <p:sp>
        <p:nvSpPr>
          <p:cNvPr id="4" name="Text 1"/>
          <p:cNvSpPr/>
          <p:nvPr/>
        </p:nvSpPr>
        <p:spPr>
          <a:xfrm>
            <a:off x="6577846" y="3390305"/>
            <a:ext cx="7258764" cy="1587698"/>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"Five historic forces are converging all at once. Together, they create a storm no adviser, no SMSF member, and no family can face alone. We get through this the same way sailors survive rough seas — in a lifeboat, rowing together, with shared tools, shared intelligence, and shared structures."</a:t>
            </a:r>
            <a:endParaRPr lang="en-US" sz="1550" dirty="0"/>
          </a:p>
        </p:txBody>
      </p:sp>
      <p:sp>
        <p:nvSpPr>
          <p:cNvPr id="5" name="Text 2"/>
          <p:cNvSpPr/>
          <p:nvPr/>
        </p:nvSpPr>
        <p:spPr>
          <a:xfrm>
            <a:off x="6577846" y="5201245"/>
            <a:ext cx="7258764" cy="317540"/>
          </a:xfrm>
          <a:prstGeom prst="rect">
            <a:avLst/>
          </a:prstGeom>
          <a:noFill/>
          <a:ln/>
        </p:spPr>
        <p:txBody>
          <a:bodyPr wrap="none" lIns="0" tIns="0" rIns="0" bIns="0" rtlCol="0" anchor="t"/>
          <a:lstStyle/>
          <a:p>
            <a:pPr marL="0" indent="0" algn="l">
              <a:lnSpc>
                <a:spcPts val="2500"/>
              </a:lnSpc>
              <a:buNone/>
            </a:pPr>
            <a:r>
              <a:rPr lang="en-US" sz="1550" b="1" dirty="0">
                <a:solidFill>
                  <a:srgbClr val="FFFFFF"/>
                </a:solidFill>
                <a:latin typeface="Montserrat" pitchFamily="34" charset="0"/>
                <a:ea typeface="Montserrat" pitchFamily="34" charset="-122"/>
                <a:cs typeface="Montserrat" pitchFamily="34" charset="-120"/>
              </a:rPr>
              <a:t>— Grant Abbott</a:t>
            </a:r>
            <a:endParaRPr lang="en-US" sz="1550" dirty="0"/>
          </a:p>
        </p:txBody>
      </p:sp>
      <p:sp>
        <p:nvSpPr>
          <p:cNvPr id="6" name="Shape 3"/>
          <p:cNvSpPr/>
          <p:nvPr/>
        </p:nvSpPr>
        <p:spPr>
          <a:xfrm>
            <a:off x="6280190" y="3167063"/>
            <a:ext cx="22860" cy="2574965"/>
          </a:xfrm>
          <a:prstGeom prst="rect">
            <a:avLst/>
          </a:prstGeom>
          <a:solidFill>
            <a:srgbClr val="34D80A"/>
          </a:solidFill>
          <a:ln/>
        </p:spPr>
        <p:txBody>
          <a:bodyPr/>
          <a:lstStyle/>
          <a:p>
            <a:endParaRPr lang="en-AU"/>
          </a:p>
        </p:txBody>
      </p:sp>
      <p:sp>
        <p:nvSpPr>
          <p:cNvPr id="7" name="Text 4"/>
          <p:cNvSpPr/>
          <p:nvPr/>
        </p:nvSpPr>
        <p:spPr>
          <a:xfrm>
            <a:off x="6280190" y="5965269"/>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Collaboration is no longer optional — it is the strategy that will protect Australian families for the next decade.</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4355544"/>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Grant's Mission</a:t>
            </a:r>
            <a:endParaRPr lang="en-US" sz="3900" dirty="0"/>
          </a:p>
        </p:txBody>
      </p:sp>
      <p:sp>
        <p:nvSpPr>
          <p:cNvPr id="4" name="Text 1"/>
          <p:cNvSpPr/>
          <p:nvPr/>
        </p:nvSpPr>
        <p:spPr>
          <a:xfrm>
            <a:off x="1091446" y="5496520"/>
            <a:ext cx="12745164" cy="63507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To protect Australian families from the Five Waves coming in 2026–2030, and to build a new generation of advisers capable of guiding those families safely forward.</a:t>
            </a:r>
            <a:endParaRPr lang="en-US" sz="1550" dirty="0"/>
          </a:p>
        </p:txBody>
      </p:sp>
      <p:sp>
        <p:nvSpPr>
          <p:cNvPr id="5" name="Shape 2"/>
          <p:cNvSpPr/>
          <p:nvPr/>
        </p:nvSpPr>
        <p:spPr>
          <a:xfrm>
            <a:off x="793790" y="5273278"/>
            <a:ext cx="22860" cy="1081564"/>
          </a:xfrm>
          <a:prstGeom prst="rect">
            <a:avLst/>
          </a:prstGeom>
          <a:solidFill>
            <a:srgbClr val="34D80A"/>
          </a:solidFill>
          <a:ln/>
        </p:spPr>
        <p:txBody>
          <a:bodyPr/>
          <a:lstStyle/>
          <a:p>
            <a:endParaRPr lang="en-AU"/>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2268022"/>
            <a:ext cx="5057180"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Grant's Core Beliefs</a:t>
            </a:r>
            <a:endParaRPr lang="en-US" sz="3900" dirty="0"/>
          </a:p>
        </p:txBody>
      </p:sp>
      <p:sp>
        <p:nvSpPr>
          <p:cNvPr id="3" name="Shape 1"/>
          <p:cNvSpPr/>
          <p:nvPr/>
        </p:nvSpPr>
        <p:spPr>
          <a:xfrm>
            <a:off x="793790" y="3284934"/>
            <a:ext cx="6422231" cy="759976"/>
          </a:xfrm>
          <a:prstGeom prst="roundRect">
            <a:avLst>
              <a:gd name="adj" fmla="val 14438"/>
            </a:avLst>
          </a:prstGeom>
          <a:solidFill>
            <a:srgbClr val="1A1A1A"/>
          </a:solidFill>
          <a:ln w="22860">
            <a:solidFill>
              <a:srgbClr val="36931F"/>
            </a:solidFill>
            <a:prstDash val="solid"/>
          </a:ln>
        </p:spPr>
        <p:txBody>
          <a:bodyPr/>
          <a:lstStyle/>
          <a:p>
            <a:endParaRPr lang="en-AU"/>
          </a:p>
        </p:txBody>
      </p:sp>
      <p:sp>
        <p:nvSpPr>
          <p:cNvPr id="4" name="Shape 2"/>
          <p:cNvSpPr/>
          <p:nvPr/>
        </p:nvSpPr>
        <p:spPr>
          <a:xfrm>
            <a:off x="770930" y="3284934"/>
            <a:ext cx="91440" cy="759976"/>
          </a:xfrm>
          <a:prstGeom prst="roundRect">
            <a:avLst>
              <a:gd name="adj" fmla="val 91163"/>
            </a:avLst>
          </a:prstGeom>
          <a:solidFill>
            <a:srgbClr val="34D80A"/>
          </a:solidFill>
          <a:ln/>
        </p:spPr>
        <p:txBody>
          <a:bodyPr/>
          <a:lstStyle/>
          <a:p>
            <a:endParaRPr lang="en-AU"/>
          </a:p>
        </p:txBody>
      </p:sp>
      <p:sp>
        <p:nvSpPr>
          <p:cNvPr id="5" name="Text 3"/>
          <p:cNvSpPr/>
          <p:nvPr/>
        </p:nvSpPr>
        <p:spPr>
          <a:xfrm>
            <a:off x="1083588" y="3506153"/>
            <a:ext cx="591121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Wealth must be </a:t>
            </a:r>
            <a:r>
              <a:rPr lang="en-US" sz="1550" b="1" dirty="0">
                <a:solidFill>
                  <a:srgbClr val="FFFFFF"/>
                </a:solidFill>
                <a:latin typeface="Montserrat" pitchFamily="34" charset="0"/>
                <a:ea typeface="Montserrat" pitchFamily="34" charset="-122"/>
                <a:cs typeface="Montserrat" pitchFamily="34" charset="-120"/>
              </a:rPr>
              <a:t>protected</a:t>
            </a:r>
            <a:r>
              <a:rPr lang="en-US" sz="1550" dirty="0">
                <a:solidFill>
                  <a:srgbClr val="FFFFFF"/>
                </a:solidFill>
                <a:latin typeface="Montserrat" pitchFamily="34" charset="0"/>
                <a:ea typeface="Montserrat" pitchFamily="34" charset="-122"/>
                <a:cs typeface="Montserrat" pitchFamily="34" charset="-120"/>
              </a:rPr>
              <a:t>, not merely earned</a:t>
            </a:r>
            <a:endParaRPr lang="en-US" sz="1550" dirty="0"/>
          </a:p>
        </p:txBody>
      </p:sp>
      <p:sp>
        <p:nvSpPr>
          <p:cNvPr id="6" name="Shape 4"/>
          <p:cNvSpPr/>
          <p:nvPr/>
        </p:nvSpPr>
        <p:spPr>
          <a:xfrm>
            <a:off x="7414379" y="3284934"/>
            <a:ext cx="6422231" cy="759976"/>
          </a:xfrm>
          <a:prstGeom prst="roundRect">
            <a:avLst>
              <a:gd name="adj" fmla="val 14438"/>
            </a:avLst>
          </a:prstGeom>
          <a:solidFill>
            <a:srgbClr val="1A1A1A"/>
          </a:solidFill>
          <a:ln w="22860">
            <a:solidFill>
              <a:srgbClr val="36931F"/>
            </a:solidFill>
            <a:prstDash val="solid"/>
          </a:ln>
        </p:spPr>
        <p:txBody>
          <a:bodyPr/>
          <a:lstStyle/>
          <a:p>
            <a:endParaRPr lang="en-AU"/>
          </a:p>
        </p:txBody>
      </p:sp>
      <p:sp>
        <p:nvSpPr>
          <p:cNvPr id="7" name="Shape 5"/>
          <p:cNvSpPr/>
          <p:nvPr/>
        </p:nvSpPr>
        <p:spPr>
          <a:xfrm>
            <a:off x="7391519" y="3284934"/>
            <a:ext cx="91440" cy="759976"/>
          </a:xfrm>
          <a:prstGeom prst="roundRect">
            <a:avLst>
              <a:gd name="adj" fmla="val 91163"/>
            </a:avLst>
          </a:prstGeom>
          <a:solidFill>
            <a:srgbClr val="34D80A"/>
          </a:solidFill>
          <a:ln/>
        </p:spPr>
        <p:txBody>
          <a:bodyPr/>
          <a:lstStyle/>
          <a:p>
            <a:endParaRPr lang="en-AU"/>
          </a:p>
        </p:txBody>
      </p:sp>
      <p:sp>
        <p:nvSpPr>
          <p:cNvPr id="8" name="Text 6"/>
          <p:cNvSpPr/>
          <p:nvPr/>
        </p:nvSpPr>
        <p:spPr>
          <a:xfrm>
            <a:off x="7704177" y="3506153"/>
            <a:ext cx="591121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Family governance is as important as tax strategy</a:t>
            </a:r>
            <a:endParaRPr lang="en-US" sz="1550" dirty="0"/>
          </a:p>
        </p:txBody>
      </p:sp>
      <p:sp>
        <p:nvSpPr>
          <p:cNvPr id="9" name="Shape 7"/>
          <p:cNvSpPr/>
          <p:nvPr/>
        </p:nvSpPr>
        <p:spPr>
          <a:xfrm>
            <a:off x="793790" y="4243268"/>
            <a:ext cx="6422231" cy="759976"/>
          </a:xfrm>
          <a:prstGeom prst="roundRect">
            <a:avLst>
              <a:gd name="adj" fmla="val 14438"/>
            </a:avLst>
          </a:prstGeom>
          <a:solidFill>
            <a:srgbClr val="1A1A1A"/>
          </a:solidFill>
          <a:ln w="22860">
            <a:solidFill>
              <a:srgbClr val="36931F"/>
            </a:solidFill>
            <a:prstDash val="solid"/>
          </a:ln>
        </p:spPr>
        <p:txBody>
          <a:bodyPr/>
          <a:lstStyle/>
          <a:p>
            <a:endParaRPr lang="en-AU"/>
          </a:p>
        </p:txBody>
      </p:sp>
      <p:sp>
        <p:nvSpPr>
          <p:cNvPr id="10" name="Shape 8"/>
          <p:cNvSpPr/>
          <p:nvPr/>
        </p:nvSpPr>
        <p:spPr>
          <a:xfrm>
            <a:off x="770930" y="4243268"/>
            <a:ext cx="91440" cy="759976"/>
          </a:xfrm>
          <a:prstGeom prst="roundRect">
            <a:avLst>
              <a:gd name="adj" fmla="val 91163"/>
            </a:avLst>
          </a:prstGeom>
          <a:solidFill>
            <a:srgbClr val="34D80A"/>
          </a:solidFill>
          <a:ln/>
        </p:spPr>
        <p:txBody>
          <a:bodyPr/>
          <a:lstStyle/>
          <a:p>
            <a:endParaRPr lang="en-AU"/>
          </a:p>
        </p:txBody>
      </p:sp>
      <p:sp>
        <p:nvSpPr>
          <p:cNvPr id="11" name="Text 9"/>
          <p:cNvSpPr/>
          <p:nvPr/>
        </p:nvSpPr>
        <p:spPr>
          <a:xfrm>
            <a:off x="1083588" y="4464487"/>
            <a:ext cx="591121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SMSFs are the engine of intergenerational legacy</a:t>
            </a:r>
            <a:endParaRPr lang="en-US" sz="1550" dirty="0"/>
          </a:p>
        </p:txBody>
      </p:sp>
      <p:sp>
        <p:nvSpPr>
          <p:cNvPr id="12" name="Shape 10"/>
          <p:cNvSpPr/>
          <p:nvPr/>
        </p:nvSpPr>
        <p:spPr>
          <a:xfrm>
            <a:off x="7414379" y="4243268"/>
            <a:ext cx="6422231" cy="759976"/>
          </a:xfrm>
          <a:prstGeom prst="roundRect">
            <a:avLst>
              <a:gd name="adj" fmla="val 14438"/>
            </a:avLst>
          </a:prstGeom>
          <a:solidFill>
            <a:srgbClr val="1A1A1A"/>
          </a:solidFill>
          <a:ln w="22860">
            <a:solidFill>
              <a:srgbClr val="36931F"/>
            </a:solidFill>
            <a:prstDash val="solid"/>
          </a:ln>
        </p:spPr>
        <p:txBody>
          <a:bodyPr/>
          <a:lstStyle/>
          <a:p>
            <a:endParaRPr lang="en-AU"/>
          </a:p>
        </p:txBody>
      </p:sp>
      <p:sp>
        <p:nvSpPr>
          <p:cNvPr id="13" name="Shape 11"/>
          <p:cNvSpPr/>
          <p:nvPr/>
        </p:nvSpPr>
        <p:spPr>
          <a:xfrm>
            <a:off x="7391519" y="4243268"/>
            <a:ext cx="91440" cy="759976"/>
          </a:xfrm>
          <a:prstGeom prst="roundRect">
            <a:avLst>
              <a:gd name="adj" fmla="val 91163"/>
            </a:avLst>
          </a:prstGeom>
          <a:solidFill>
            <a:srgbClr val="34D80A"/>
          </a:solidFill>
          <a:ln/>
        </p:spPr>
        <p:txBody>
          <a:bodyPr/>
          <a:lstStyle/>
          <a:p>
            <a:endParaRPr lang="en-AU"/>
          </a:p>
        </p:txBody>
      </p:sp>
      <p:sp>
        <p:nvSpPr>
          <p:cNvPr id="14" name="Text 12"/>
          <p:cNvSpPr/>
          <p:nvPr/>
        </p:nvSpPr>
        <p:spPr>
          <a:xfrm>
            <a:off x="7704177" y="4464487"/>
            <a:ext cx="591121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Trusts must evolve to Family Protection Trusts</a:t>
            </a:r>
            <a:endParaRPr lang="en-US" sz="1550" dirty="0"/>
          </a:p>
        </p:txBody>
      </p:sp>
      <p:sp>
        <p:nvSpPr>
          <p:cNvPr id="15" name="Shape 13"/>
          <p:cNvSpPr/>
          <p:nvPr/>
        </p:nvSpPr>
        <p:spPr>
          <a:xfrm>
            <a:off x="793790" y="5201603"/>
            <a:ext cx="6422231" cy="759976"/>
          </a:xfrm>
          <a:prstGeom prst="roundRect">
            <a:avLst>
              <a:gd name="adj" fmla="val 14438"/>
            </a:avLst>
          </a:prstGeom>
          <a:solidFill>
            <a:srgbClr val="1A1A1A"/>
          </a:solidFill>
          <a:ln w="22860">
            <a:solidFill>
              <a:srgbClr val="36931F"/>
            </a:solidFill>
            <a:prstDash val="solid"/>
          </a:ln>
        </p:spPr>
        <p:txBody>
          <a:bodyPr/>
          <a:lstStyle/>
          <a:p>
            <a:endParaRPr lang="en-AU"/>
          </a:p>
        </p:txBody>
      </p:sp>
      <p:sp>
        <p:nvSpPr>
          <p:cNvPr id="16" name="Shape 14"/>
          <p:cNvSpPr/>
          <p:nvPr/>
        </p:nvSpPr>
        <p:spPr>
          <a:xfrm>
            <a:off x="770930" y="5201603"/>
            <a:ext cx="91440" cy="759976"/>
          </a:xfrm>
          <a:prstGeom prst="roundRect">
            <a:avLst>
              <a:gd name="adj" fmla="val 91163"/>
            </a:avLst>
          </a:prstGeom>
          <a:solidFill>
            <a:srgbClr val="34D80A"/>
          </a:solidFill>
          <a:ln/>
        </p:spPr>
        <p:txBody>
          <a:bodyPr/>
          <a:lstStyle/>
          <a:p>
            <a:endParaRPr lang="en-AU"/>
          </a:p>
        </p:txBody>
      </p:sp>
      <p:sp>
        <p:nvSpPr>
          <p:cNvPr id="17" name="Text 15"/>
          <p:cNvSpPr/>
          <p:nvPr/>
        </p:nvSpPr>
        <p:spPr>
          <a:xfrm>
            <a:off x="1083588" y="5422821"/>
            <a:ext cx="591121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Advisers must evolve into strategists</a:t>
            </a:r>
            <a:endParaRPr lang="en-US" sz="1550" dirty="0"/>
          </a:p>
        </p:txBody>
      </p:sp>
      <p:sp>
        <p:nvSpPr>
          <p:cNvPr id="18" name="Shape 16"/>
          <p:cNvSpPr/>
          <p:nvPr/>
        </p:nvSpPr>
        <p:spPr>
          <a:xfrm>
            <a:off x="7414379" y="5201603"/>
            <a:ext cx="6422231" cy="759976"/>
          </a:xfrm>
          <a:prstGeom prst="roundRect">
            <a:avLst>
              <a:gd name="adj" fmla="val 14438"/>
            </a:avLst>
          </a:prstGeom>
          <a:solidFill>
            <a:srgbClr val="1A1A1A"/>
          </a:solidFill>
          <a:ln w="22860">
            <a:solidFill>
              <a:srgbClr val="36931F"/>
            </a:solidFill>
            <a:prstDash val="solid"/>
          </a:ln>
        </p:spPr>
        <p:txBody>
          <a:bodyPr/>
          <a:lstStyle/>
          <a:p>
            <a:endParaRPr lang="en-AU"/>
          </a:p>
        </p:txBody>
      </p:sp>
      <p:sp>
        <p:nvSpPr>
          <p:cNvPr id="19" name="Shape 17"/>
          <p:cNvSpPr/>
          <p:nvPr/>
        </p:nvSpPr>
        <p:spPr>
          <a:xfrm>
            <a:off x="7391519" y="5201603"/>
            <a:ext cx="91440" cy="759976"/>
          </a:xfrm>
          <a:prstGeom prst="roundRect">
            <a:avLst>
              <a:gd name="adj" fmla="val 91163"/>
            </a:avLst>
          </a:prstGeom>
          <a:solidFill>
            <a:srgbClr val="34D80A"/>
          </a:solidFill>
          <a:ln/>
        </p:spPr>
        <p:txBody>
          <a:bodyPr/>
          <a:lstStyle/>
          <a:p>
            <a:endParaRPr lang="en-AU"/>
          </a:p>
        </p:txBody>
      </p:sp>
      <p:sp>
        <p:nvSpPr>
          <p:cNvPr id="20" name="Text 18"/>
          <p:cNvSpPr/>
          <p:nvPr/>
        </p:nvSpPr>
        <p:spPr>
          <a:xfrm>
            <a:off x="7704177" y="5422821"/>
            <a:ext cx="5911215"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Collaboration is the only way to survive what is coming</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249210"/>
            <a:ext cx="7556421" cy="2480786"/>
          </a:xfrm>
          <a:prstGeom prst="rect">
            <a:avLst/>
          </a:prstGeom>
          <a:noFill/>
          <a:ln/>
        </p:spPr>
        <p:txBody>
          <a:bodyPr wrap="square" lIns="0" tIns="0" rIns="0" bIns="0" rtlCol="0" anchor="t"/>
          <a:lstStyle/>
          <a:p>
            <a:pPr marL="0" indent="0" algn="l">
              <a:lnSpc>
                <a:spcPts val="9750"/>
              </a:lnSpc>
              <a:buNone/>
            </a:pPr>
            <a:r>
              <a:rPr lang="en-US" sz="7800" b="1" dirty="0">
                <a:solidFill>
                  <a:srgbClr val="FFFFFF"/>
                </a:solidFill>
                <a:latin typeface="Montserrat Bold" pitchFamily="34" charset="0"/>
                <a:ea typeface="Montserrat Bold" pitchFamily="34" charset="-122"/>
                <a:cs typeface="Montserrat Bold" pitchFamily="34" charset="-120"/>
              </a:rPr>
              <a:t>The Brutal Truth</a:t>
            </a:r>
            <a:endParaRPr lang="en-US" sz="7800" dirty="0"/>
          </a:p>
        </p:txBody>
      </p:sp>
      <p:sp>
        <p:nvSpPr>
          <p:cNvPr id="4" name="Text 1"/>
          <p:cNvSpPr/>
          <p:nvPr/>
        </p:nvSpPr>
        <p:spPr>
          <a:xfrm>
            <a:off x="6280190" y="5027652"/>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Australia is walking into the most dangerous five-year period in 70 years, and most people have absolutely no idea. The signs were visible years ago — but in 2026 they collide at the same time.</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629483"/>
            <a:ext cx="4961811" cy="620078"/>
          </a:xfrm>
          <a:prstGeom prst="rect">
            <a:avLst/>
          </a:prstGeom>
          <a:noFill/>
          <a:ln/>
        </p:spPr>
        <p:txBody>
          <a:bodyPr wrap="none" lIns="0" tIns="0" rIns="0" bIns="0" rtlCol="0" anchor="t"/>
          <a:lstStyle/>
          <a:p>
            <a:pPr marL="0" indent="0" algn="l">
              <a:lnSpc>
                <a:spcPts val="4850"/>
              </a:lnSpc>
              <a:buNone/>
            </a:pPr>
            <a:r>
              <a:rPr lang="en-US" sz="3900" b="1" dirty="0">
                <a:solidFill>
                  <a:srgbClr val="FFFFFF"/>
                </a:solidFill>
                <a:latin typeface="Montserrat Bold" pitchFamily="34" charset="0"/>
                <a:ea typeface="Montserrat Bold" pitchFamily="34" charset="-122"/>
                <a:cs typeface="Montserrat Bold" pitchFamily="34" charset="-120"/>
              </a:rPr>
              <a:t>The Five Waves</a:t>
            </a:r>
            <a:endParaRPr lang="en-US" sz="3900" dirty="0"/>
          </a:p>
        </p:txBody>
      </p:sp>
      <p:pic>
        <p:nvPicPr>
          <p:cNvPr id="3" name="Image 0" descr="preencoded.png"/>
          <p:cNvPicPr>
            <a:picLocks noChangeAspect="1"/>
          </p:cNvPicPr>
          <p:nvPr/>
        </p:nvPicPr>
        <p:blipFill>
          <a:blip r:embed="rId3"/>
          <a:stretch>
            <a:fillRect/>
          </a:stretch>
        </p:blipFill>
        <p:spPr>
          <a:xfrm>
            <a:off x="793790" y="1646396"/>
            <a:ext cx="992267" cy="1190744"/>
          </a:xfrm>
          <a:prstGeom prst="rect">
            <a:avLst/>
          </a:prstGeom>
        </p:spPr>
      </p:pic>
      <p:sp>
        <p:nvSpPr>
          <p:cNvPr id="4" name="Text 1"/>
          <p:cNvSpPr/>
          <p:nvPr/>
        </p:nvSpPr>
        <p:spPr>
          <a:xfrm>
            <a:off x="1984415" y="1844754"/>
            <a:ext cx="2486263"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Property Cycle End</a:t>
            </a:r>
            <a:endParaRPr lang="en-US" sz="1950" dirty="0"/>
          </a:p>
        </p:txBody>
      </p:sp>
      <p:sp>
        <p:nvSpPr>
          <p:cNvPr id="5" name="Text 2"/>
          <p:cNvSpPr/>
          <p:nvPr/>
        </p:nvSpPr>
        <p:spPr>
          <a:xfrm>
            <a:off x="1984415" y="2273975"/>
            <a:ext cx="11852196"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Global real estate valuation reset 2026-2028</a:t>
            </a:r>
            <a:endParaRPr lang="en-US" sz="1550" dirty="0"/>
          </a:p>
        </p:txBody>
      </p:sp>
      <p:pic>
        <p:nvPicPr>
          <p:cNvPr id="6" name="Image 1" descr="preencoded.png"/>
          <p:cNvPicPr>
            <a:picLocks noChangeAspect="1"/>
          </p:cNvPicPr>
          <p:nvPr/>
        </p:nvPicPr>
        <p:blipFill>
          <a:blip r:embed="rId4"/>
          <a:stretch>
            <a:fillRect/>
          </a:stretch>
        </p:blipFill>
        <p:spPr>
          <a:xfrm>
            <a:off x="793790" y="2837140"/>
            <a:ext cx="992267" cy="1190744"/>
          </a:xfrm>
          <a:prstGeom prst="rect">
            <a:avLst/>
          </a:prstGeom>
        </p:spPr>
      </p:pic>
      <p:sp>
        <p:nvSpPr>
          <p:cNvPr id="7" name="Text 3"/>
          <p:cNvSpPr/>
          <p:nvPr/>
        </p:nvSpPr>
        <p:spPr>
          <a:xfrm>
            <a:off x="1984415" y="3035498"/>
            <a:ext cx="2581037"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AI Workforce Shock</a:t>
            </a:r>
            <a:endParaRPr lang="en-US" sz="1950" dirty="0"/>
          </a:p>
        </p:txBody>
      </p:sp>
      <p:sp>
        <p:nvSpPr>
          <p:cNvPr id="8" name="Text 4"/>
          <p:cNvSpPr/>
          <p:nvPr/>
        </p:nvSpPr>
        <p:spPr>
          <a:xfrm>
            <a:off x="1984415" y="3464719"/>
            <a:ext cx="11852196"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30-50% of white-collar tasks automated by 2031</a:t>
            </a:r>
            <a:endParaRPr lang="en-US" sz="1550" dirty="0"/>
          </a:p>
        </p:txBody>
      </p:sp>
      <p:pic>
        <p:nvPicPr>
          <p:cNvPr id="9" name="Image 2" descr="preencoded.png"/>
          <p:cNvPicPr>
            <a:picLocks noChangeAspect="1"/>
          </p:cNvPicPr>
          <p:nvPr/>
        </p:nvPicPr>
        <p:blipFill>
          <a:blip r:embed="rId5"/>
          <a:stretch>
            <a:fillRect/>
          </a:stretch>
        </p:blipFill>
        <p:spPr>
          <a:xfrm>
            <a:off x="793790" y="4027884"/>
            <a:ext cx="992267" cy="1190744"/>
          </a:xfrm>
          <a:prstGeom prst="rect">
            <a:avLst/>
          </a:prstGeom>
        </p:spPr>
      </p:pic>
      <p:sp>
        <p:nvSpPr>
          <p:cNvPr id="10" name="Text 5"/>
          <p:cNvSpPr/>
          <p:nvPr/>
        </p:nvSpPr>
        <p:spPr>
          <a:xfrm>
            <a:off x="1984415" y="4226243"/>
            <a:ext cx="2905244"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China Engine Collapse</a:t>
            </a:r>
            <a:endParaRPr lang="en-US" sz="1950" dirty="0"/>
          </a:p>
        </p:txBody>
      </p:sp>
      <p:sp>
        <p:nvSpPr>
          <p:cNvPr id="11" name="Text 6"/>
          <p:cNvSpPr/>
          <p:nvPr/>
        </p:nvSpPr>
        <p:spPr>
          <a:xfrm>
            <a:off x="1984415" y="4655463"/>
            <a:ext cx="11852196"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Property boom over, iron ore demand shifting</a:t>
            </a:r>
            <a:endParaRPr lang="en-US" sz="1550" dirty="0"/>
          </a:p>
        </p:txBody>
      </p:sp>
      <p:pic>
        <p:nvPicPr>
          <p:cNvPr id="12" name="Image 3" descr="preencoded.png"/>
          <p:cNvPicPr>
            <a:picLocks noChangeAspect="1"/>
          </p:cNvPicPr>
          <p:nvPr/>
        </p:nvPicPr>
        <p:blipFill>
          <a:blip r:embed="rId6"/>
          <a:stretch>
            <a:fillRect/>
          </a:stretch>
        </p:blipFill>
        <p:spPr>
          <a:xfrm>
            <a:off x="793790" y="5218628"/>
            <a:ext cx="992267" cy="1190744"/>
          </a:xfrm>
          <a:prstGeom prst="rect">
            <a:avLst/>
          </a:prstGeom>
        </p:spPr>
      </p:pic>
      <p:sp>
        <p:nvSpPr>
          <p:cNvPr id="13" name="Text 7"/>
          <p:cNvSpPr/>
          <p:nvPr/>
        </p:nvSpPr>
        <p:spPr>
          <a:xfrm>
            <a:off x="1984415" y="5416987"/>
            <a:ext cx="3148489"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NDIS + Boomer Tsunami</a:t>
            </a:r>
            <a:endParaRPr lang="en-US" sz="1950" dirty="0"/>
          </a:p>
        </p:txBody>
      </p:sp>
      <p:sp>
        <p:nvSpPr>
          <p:cNvPr id="14" name="Text 8"/>
          <p:cNvSpPr/>
          <p:nvPr/>
        </p:nvSpPr>
        <p:spPr>
          <a:xfrm>
            <a:off x="1984415" y="5846207"/>
            <a:ext cx="11852196"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$100B NDIS + 1.2M Boomers over 80</a:t>
            </a:r>
            <a:endParaRPr lang="en-US" sz="1550" dirty="0"/>
          </a:p>
        </p:txBody>
      </p:sp>
      <p:pic>
        <p:nvPicPr>
          <p:cNvPr id="15" name="Image 4" descr="preencoded.png"/>
          <p:cNvPicPr>
            <a:picLocks noChangeAspect="1"/>
          </p:cNvPicPr>
          <p:nvPr/>
        </p:nvPicPr>
        <p:blipFill>
          <a:blip r:embed="rId7"/>
          <a:stretch>
            <a:fillRect/>
          </a:stretch>
        </p:blipFill>
        <p:spPr>
          <a:xfrm>
            <a:off x="793790" y="6409373"/>
            <a:ext cx="992267" cy="1190744"/>
          </a:xfrm>
          <a:prstGeom prst="rect">
            <a:avLst/>
          </a:prstGeom>
        </p:spPr>
      </p:pic>
      <p:sp>
        <p:nvSpPr>
          <p:cNvPr id="16" name="Text 9"/>
          <p:cNvSpPr/>
          <p:nvPr/>
        </p:nvSpPr>
        <p:spPr>
          <a:xfrm>
            <a:off x="1984415" y="6607731"/>
            <a:ext cx="2788087"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Montserrat Bold" pitchFamily="34" charset="0"/>
                <a:ea typeface="Montserrat Bold" pitchFamily="34" charset="-122"/>
                <a:cs typeface="Montserrat Bold" pitchFamily="34" charset="-120"/>
              </a:rPr>
              <a:t>Intergenerational Tax</a:t>
            </a:r>
            <a:endParaRPr lang="en-US" sz="1950" dirty="0"/>
          </a:p>
        </p:txBody>
      </p:sp>
      <p:sp>
        <p:nvSpPr>
          <p:cNvPr id="17" name="Text 10"/>
          <p:cNvSpPr/>
          <p:nvPr/>
        </p:nvSpPr>
        <p:spPr>
          <a:xfrm>
            <a:off x="1984415" y="7036951"/>
            <a:ext cx="11852196" cy="317540"/>
          </a:xfrm>
          <a:prstGeom prst="rect">
            <a:avLst/>
          </a:prstGeom>
          <a:noFill/>
          <a:ln/>
        </p:spPr>
        <p:txBody>
          <a:bodyPr wrap="none" lIns="0" tIns="0" rIns="0" bIns="0" rtlCol="0" anchor="t"/>
          <a:lstStyle/>
          <a:p>
            <a:pPr marL="0" indent="0" algn="l">
              <a:lnSpc>
                <a:spcPts val="2500"/>
              </a:lnSpc>
              <a:buNone/>
            </a:pPr>
            <a:r>
              <a:rPr lang="en-US" sz="1550" dirty="0">
                <a:solidFill>
                  <a:srgbClr val="FFFFFF"/>
                </a:solidFill>
                <a:latin typeface="Montserrat" pitchFamily="34" charset="0"/>
                <a:ea typeface="Montserrat" pitchFamily="34" charset="-122"/>
                <a:cs typeface="Montserrat" pitchFamily="34" charset="-120"/>
              </a:rPr>
              <a:t>Inheritance and wealth taxes inevitable</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3309</Words>
  <Application>Microsoft Office PowerPoint</Application>
  <PresentationFormat>Custom</PresentationFormat>
  <Paragraphs>446</Paragraphs>
  <Slides>50</Slides>
  <Notes>50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Montserrat Bold</vt:lpstr>
      <vt:lpstr>Montserrat Light</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grantley abbott</cp:lastModifiedBy>
  <cp:revision>1</cp:revision>
  <dcterms:created xsi:type="dcterms:W3CDTF">2025-12-09T22:41:45Z</dcterms:created>
  <dcterms:modified xsi:type="dcterms:W3CDTF">2025-12-09T22:44:00Z</dcterms:modified>
</cp:coreProperties>
</file>