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3"/>
  </p:notesMasterIdLst>
  <p:sldIdLst>
    <p:sldId id="256" r:id="rId5"/>
    <p:sldId id="257" r:id="rId6"/>
    <p:sldId id="297" r:id="rId7"/>
    <p:sldId id="296" r:id="rId8"/>
    <p:sldId id="263" r:id="rId9"/>
    <p:sldId id="299" r:id="rId10"/>
    <p:sldId id="271" r:id="rId11"/>
    <p:sldId id="301" r:id="rId12"/>
    <p:sldId id="298" r:id="rId13"/>
    <p:sldId id="270" r:id="rId14"/>
    <p:sldId id="300" r:id="rId15"/>
    <p:sldId id="267" r:id="rId16"/>
    <p:sldId id="272" r:id="rId17"/>
    <p:sldId id="273" r:id="rId18"/>
    <p:sldId id="274" r:id="rId19"/>
    <p:sldId id="290" r:id="rId20"/>
    <p:sldId id="294" r:id="rId21"/>
    <p:sldId id="295" r:id="rId22"/>
  </p:sldIdLst>
  <p:sldSz cx="9144000" cy="5143500" type="screen16x9"/>
  <p:notesSz cx="7010400" cy="9296400"/>
  <p:embeddedFontLst>
    <p:embeddedFont>
      <p:font typeface="Calibri" panose="020F0502020204030204" pitchFamily="34" charset="0"/>
      <p:regular r:id="rId24"/>
      <p:bold r:id="rId25"/>
      <p:italic r:id="rId26"/>
      <p:boldItalic r:id="rId27"/>
    </p:embeddedFont>
    <p:embeddedFont>
      <p:font typeface="Encode Sans" panose="020B0604020202020204" charset="0"/>
      <p:regular r:id="rId28"/>
      <p:bold r:id="rId29"/>
    </p:embeddedFont>
    <p:embeddedFont>
      <p:font typeface="Encode Sans Medium" panose="020B0604020202020204" charset="0"/>
      <p:regular r:id="rId30"/>
      <p:bold r:id="rId31"/>
    </p:embeddedFont>
    <p:embeddedFont>
      <p:font typeface="Helvetica Neue"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54">
          <p15:clr>
            <a:srgbClr val="9AA0A6"/>
          </p15:clr>
        </p15:guide>
        <p15:guide id="4" orient="horz" pos="469">
          <p15:clr>
            <a:srgbClr val="9AA0A6"/>
          </p15:clr>
        </p15:guide>
        <p15:guide id="5" orient="horz" pos="2786">
          <p15:clr>
            <a:srgbClr val="9AA0A6"/>
          </p15:clr>
        </p15:guide>
        <p15:guide id="6" pos="530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4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FEDE9-5BE5-46C4-8C86-CB1EDCD19EA7}" v="13" dt="2023-05-17T23:00:41.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26" y="282"/>
      </p:cViewPr>
      <p:guideLst>
        <p:guide orient="horz" pos="1620"/>
        <p:guide pos="2880"/>
        <p:guide pos="454"/>
        <p:guide orient="horz" pos="469"/>
        <p:guide orient="horz" pos="2786"/>
        <p:guide pos="53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60939ed7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960939ed7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27849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960939ed7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960939ed7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163131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960939ed7_0_1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960939ed7_0_1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60939ed7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960939ed7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25893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60939ed7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960939ed7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200252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60939ed7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960939ed7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20676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960939ed7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960939ed7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2184631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960939ed7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960939ed7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965006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960939ed7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960939ed7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104812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960939ed7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960939ed7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960939ed7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960939ed7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73946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60939ed7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960939ed7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3483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960939ed7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960939ed7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60939ed7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960939ed7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136608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960939ed7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960939ed7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390230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960939ed7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960939ed7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189549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960939ed7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960939ed7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AU"/>
          </a:p>
        </p:txBody>
      </p:sp>
    </p:spTree>
    <p:extLst>
      <p:ext uri="{BB962C8B-B14F-4D97-AF65-F5344CB8AC3E}">
        <p14:creationId xmlns:p14="http://schemas.microsoft.com/office/powerpoint/2010/main" val="102446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mailto:blaise@eventumoptimum.com.a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8"/>
        <p:cNvGrpSpPr/>
        <p:nvPr/>
      </p:nvGrpSpPr>
      <p:grpSpPr>
        <a:xfrm>
          <a:off x="0" y="0"/>
          <a:ext cx="0" cy="0"/>
          <a:chOff x="0" y="0"/>
          <a:chExt cx="0" cy="0"/>
        </a:xfrm>
      </p:grpSpPr>
      <p:sp>
        <p:nvSpPr>
          <p:cNvPr id="4" name="Subtitle 3">
            <a:extLst>
              <a:ext uri="{FF2B5EF4-FFF2-40B4-BE49-F238E27FC236}">
                <a16:creationId xmlns:a16="http://schemas.microsoft.com/office/drawing/2014/main" id="{C6B468CC-B778-AF0A-3D4D-4903173858E8}"/>
              </a:ext>
            </a:extLst>
          </p:cNvPr>
          <p:cNvSpPr>
            <a:spLocks noGrp="1"/>
          </p:cNvSpPr>
          <p:nvPr>
            <p:ph type="subTitle" idx="1"/>
          </p:nvPr>
        </p:nvSpPr>
        <p:spPr/>
        <p:txBody>
          <a:bodyPr/>
          <a:lstStyle/>
          <a:p>
            <a:endParaRPr lang="en-AU"/>
          </a:p>
        </p:txBody>
      </p:sp>
      <p:sp>
        <p:nvSpPr>
          <p:cNvPr id="6" name="Subtitle 5">
            <a:extLst>
              <a:ext uri="{FF2B5EF4-FFF2-40B4-BE49-F238E27FC236}">
                <a16:creationId xmlns:a16="http://schemas.microsoft.com/office/drawing/2014/main" id="{48B9FBC8-E92F-68FC-4B06-356FAD0B37A5}"/>
              </a:ext>
            </a:extLst>
          </p:cNvPr>
          <p:cNvSpPr>
            <a:spLocks noGrp="1"/>
          </p:cNvSpPr>
          <p:nvPr>
            <p:ph type="subTitle" idx="1"/>
          </p:nvPr>
        </p:nvSpPr>
        <p:spPr/>
        <p:txBody>
          <a:bodyPr/>
          <a:lstStyle/>
          <a:p>
            <a:endParaRPr lang="en-AU"/>
          </a:p>
        </p:txBody>
      </p:sp>
      <p:sp>
        <p:nvSpPr>
          <p:cNvPr id="3" name="Title 2">
            <a:extLst>
              <a:ext uri="{FF2B5EF4-FFF2-40B4-BE49-F238E27FC236}">
                <a16:creationId xmlns:a16="http://schemas.microsoft.com/office/drawing/2014/main" id="{40B7E092-194B-AC9E-86AF-A35E1A2EFBC7}"/>
              </a:ext>
            </a:extLst>
          </p:cNvPr>
          <p:cNvSpPr>
            <a:spLocks noGrp="1"/>
          </p:cNvSpPr>
          <p:nvPr>
            <p:ph type="ctrTitle"/>
          </p:nvPr>
        </p:nvSpPr>
        <p:spPr/>
        <p:txBody>
          <a:bodyPr/>
          <a:lstStyle/>
          <a:p>
            <a:endParaRPr lang="en-AU"/>
          </a:p>
        </p:txBody>
      </p:sp>
      <p:pic>
        <p:nvPicPr>
          <p:cNvPr id="7" name="Picture 6" descr="Graphical user interface, text&#10;&#10;Description automatically generated">
            <a:extLst>
              <a:ext uri="{FF2B5EF4-FFF2-40B4-BE49-F238E27FC236}">
                <a16:creationId xmlns:a16="http://schemas.microsoft.com/office/drawing/2014/main" id="{2FBAD230-D936-9837-F5E2-5AB9C788890E}"/>
              </a:ext>
            </a:extLst>
          </p:cNvPr>
          <p:cNvPicPr>
            <a:picLocks noChangeAspect="1"/>
          </p:cNvPicPr>
          <p:nvPr/>
        </p:nvPicPr>
        <p:blipFill>
          <a:blip r:embed="rId3"/>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AC3D3DF6-BA19-1E6E-F0A4-D16781556DC9}"/>
              </a:ext>
            </a:extLst>
          </p:cNvPr>
          <p:cNvPicPr>
            <a:picLocks noChangeAspect="1"/>
          </p:cNvPicPr>
          <p:nvPr/>
        </p:nvPicPr>
        <p:blipFill>
          <a:blip r:embed="rId4"/>
          <a:stretch>
            <a:fillRect/>
          </a:stretch>
        </p:blipFill>
        <p:spPr>
          <a:xfrm>
            <a:off x="1955148" y="2571750"/>
            <a:ext cx="3061896" cy="1089212"/>
          </a:xfrm>
          <a:prstGeom prst="rect">
            <a:avLst/>
          </a:prstGeom>
        </p:spPr>
      </p:pic>
      <p:pic>
        <p:nvPicPr>
          <p:cNvPr id="10" name="Picture 9">
            <a:extLst>
              <a:ext uri="{FF2B5EF4-FFF2-40B4-BE49-F238E27FC236}">
                <a16:creationId xmlns:a16="http://schemas.microsoft.com/office/drawing/2014/main" id="{062EACEA-CE5C-0D6B-3B42-ADEA6D78C3E1}"/>
              </a:ext>
            </a:extLst>
          </p:cNvPr>
          <p:cNvPicPr>
            <a:picLocks noChangeAspect="1"/>
          </p:cNvPicPr>
          <p:nvPr/>
        </p:nvPicPr>
        <p:blipFill>
          <a:blip r:embed="rId5"/>
          <a:stretch>
            <a:fillRect/>
          </a:stretch>
        </p:blipFill>
        <p:spPr>
          <a:xfrm>
            <a:off x="7634399" y="184135"/>
            <a:ext cx="1353755" cy="1866541"/>
          </a:xfrm>
          <a:prstGeom prst="rect">
            <a:avLst/>
          </a:prstGeom>
        </p:spPr>
      </p:pic>
      <p:pic>
        <p:nvPicPr>
          <p:cNvPr id="5" name="Picture 4">
            <a:extLst>
              <a:ext uri="{FF2B5EF4-FFF2-40B4-BE49-F238E27FC236}">
                <a16:creationId xmlns:a16="http://schemas.microsoft.com/office/drawing/2014/main" id="{468A133E-5DF4-9F9C-C906-8D4C480D137B}"/>
              </a:ext>
            </a:extLst>
          </p:cNvPr>
          <p:cNvPicPr>
            <a:picLocks noChangeAspect="1"/>
          </p:cNvPicPr>
          <p:nvPr/>
        </p:nvPicPr>
        <p:blipFill>
          <a:blip r:embed="rId6"/>
          <a:stretch>
            <a:fillRect/>
          </a:stretch>
        </p:blipFill>
        <p:spPr>
          <a:xfrm>
            <a:off x="0" y="19847"/>
            <a:ext cx="9144000" cy="5103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0D"/>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idx="4294967295"/>
          </p:nvPr>
        </p:nvSpPr>
        <p:spPr>
          <a:xfrm>
            <a:off x="372006" y="497075"/>
            <a:ext cx="2036337" cy="750300"/>
          </a:xfrm>
          <a:prstGeom prst="rect">
            <a:avLst/>
          </a:prstGeom>
        </p:spPr>
        <p:txBody>
          <a:bodyPr spcFirstLastPara="1" wrap="square" lIns="91425" tIns="91425" rIns="91425" bIns="91425" anchor="t" anchorCtr="0">
            <a:noAutofit/>
          </a:bodyPr>
          <a:lstStyle/>
          <a:p>
            <a:pPr lvl="0" algn="ctr" rtl="0">
              <a:spcBef>
                <a:spcPts val="0"/>
              </a:spcBef>
              <a:spcAft>
                <a:spcPts val="0"/>
              </a:spcAft>
              <a:buClr>
                <a:schemeClr val="lt1"/>
              </a:buClr>
              <a:buSzPts val="3900"/>
            </a:pPr>
            <a:r>
              <a:rPr lang="en-AU" sz="3000" b="1">
                <a:solidFill>
                  <a:schemeClr val="lt1"/>
                </a:solidFill>
                <a:latin typeface="Encode Sans"/>
                <a:ea typeface="Encode Sans"/>
                <a:cs typeface="Encode Sans"/>
                <a:sym typeface="Encode Sans"/>
              </a:rPr>
              <a:t>Facts</a:t>
            </a:r>
            <a:endParaRPr sz="3000" b="1">
              <a:solidFill>
                <a:schemeClr val="lt1"/>
              </a:solidFill>
              <a:latin typeface="Encode Sans"/>
              <a:ea typeface="Encode Sans"/>
              <a:cs typeface="Encode Sans"/>
              <a:sym typeface="Encode Sans"/>
            </a:endParaRPr>
          </a:p>
        </p:txBody>
      </p:sp>
      <p:pic>
        <p:nvPicPr>
          <p:cNvPr id="79" name="Google Shape;79;p16"/>
          <p:cNvPicPr preferRelativeResize="0"/>
          <p:nvPr/>
        </p:nvPicPr>
        <p:blipFill>
          <a:blip r:embed="rId3">
            <a:alphaModFix/>
          </a:blip>
          <a:stretch>
            <a:fillRect/>
          </a:stretch>
        </p:blipFill>
        <p:spPr>
          <a:xfrm>
            <a:off x="720011" y="4423503"/>
            <a:ext cx="1763245" cy="320100"/>
          </a:xfrm>
          <a:prstGeom prst="rect">
            <a:avLst/>
          </a:prstGeom>
          <a:noFill/>
          <a:ln>
            <a:noFill/>
          </a:ln>
        </p:spPr>
      </p:pic>
      <p:pic>
        <p:nvPicPr>
          <p:cNvPr id="80" name="Google Shape;80;p16"/>
          <p:cNvPicPr preferRelativeResize="0"/>
          <p:nvPr/>
        </p:nvPicPr>
        <p:blipFill>
          <a:blip r:embed="rId4">
            <a:alphaModFix/>
          </a:blip>
          <a:stretch>
            <a:fillRect/>
          </a:stretch>
        </p:blipFill>
        <p:spPr>
          <a:xfrm>
            <a:off x="7201913" y="2810395"/>
            <a:ext cx="1153449" cy="750300"/>
          </a:xfrm>
          <a:prstGeom prst="rect">
            <a:avLst/>
          </a:prstGeom>
          <a:noFill/>
          <a:ln>
            <a:noFill/>
          </a:ln>
        </p:spPr>
      </p:pic>
      <p:pic>
        <p:nvPicPr>
          <p:cNvPr id="81" name="Google Shape;81;p16"/>
          <p:cNvPicPr preferRelativeResize="0"/>
          <p:nvPr/>
        </p:nvPicPr>
        <p:blipFill>
          <a:blip r:embed="rId5">
            <a:alphaModFix/>
          </a:blip>
          <a:stretch>
            <a:fillRect/>
          </a:stretch>
        </p:blipFill>
        <p:spPr>
          <a:xfrm>
            <a:off x="7201913" y="742925"/>
            <a:ext cx="289800" cy="258600"/>
          </a:xfrm>
          <a:prstGeom prst="rect">
            <a:avLst/>
          </a:prstGeom>
          <a:noFill/>
          <a:ln>
            <a:noFill/>
          </a:ln>
        </p:spPr>
      </p:pic>
      <p:sp>
        <p:nvSpPr>
          <p:cNvPr id="3" name="TextBox 2">
            <a:extLst>
              <a:ext uri="{FF2B5EF4-FFF2-40B4-BE49-F238E27FC236}">
                <a16:creationId xmlns:a16="http://schemas.microsoft.com/office/drawing/2014/main" id="{E1E19448-0397-D12B-08CD-696EA0A0FB4E}"/>
              </a:ext>
            </a:extLst>
          </p:cNvPr>
          <p:cNvSpPr txBox="1"/>
          <p:nvPr/>
        </p:nvSpPr>
        <p:spPr>
          <a:xfrm>
            <a:off x="618411" y="1169201"/>
            <a:ext cx="5925908" cy="2862322"/>
          </a:xfrm>
          <a:prstGeom prst="rect">
            <a:avLst/>
          </a:prstGeom>
          <a:noFill/>
        </p:spPr>
        <p:txBody>
          <a:bodyPr wrap="square">
            <a:spAutoFit/>
          </a:bodyPr>
          <a:lstStyle/>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Franchise company (national franchise chain).</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Had two locations under one franchisor.</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First location closed down and had legacy debt transferred to new business (Westpac loan).</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Second location traded profitably but was hampered by legacy debt from first business.</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Additionally, client had unsuccessful property development which added to debt.</a:t>
            </a:r>
          </a:p>
          <a:p>
            <a:pPr marL="285750" indent="-285750" algn="l">
              <a:buClr>
                <a:schemeClr val="bg1"/>
              </a:buClr>
              <a:buFont typeface="Arial" panose="020B0604020202020204" pitchFamily="34" charset="0"/>
              <a:buChar char="•"/>
            </a:pPr>
            <a:r>
              <a:rPr lang="en-GB" sz="1800" b="1" i="0">
                <a:solidFill>
                  <a:schemeClr val="bg1"/>
                </a:solidFill>
                <a:effectLst/>
                <a:latin typeface="Calibri" panose="020F0502020204030204" pitchFamily="34" charset="0"/>
                <a:cs typeface="Calibri" panose="020F0502020204030204" pitchFamily="34" charset="0"/>
              </a:rPr>
              <a:t>Overall, Westpac had $1.5M debt </a:t>
            </a:r>
            <a:r>
              <a:rPr lang="en-GB" sz="1800" b="0" i="0">
                <a:solidFill>
                  <a:schemeClr val="bg1"/>
                </a:solidFill>
                <a:effectLst/>
                <a:latin typeface="Calibri" panose="020F0502020204030204" pitchFamily="34" charset="0"/>
                <a:cs typeface="Calibri" panose="020F0502020204030204" pitchFamily="34" charset="0"/>
              </a:rPr>
              <a:t>over company and personal guarantees over director.</a:t>
            </a:r>
          </a:p>
        </p:txBody>
      </p:sp>
      <p:pic>
        <p:nvPicPr>
          <p:cNvPr id="5" name="Picture 4" descr="Icon&#10;&#10;Description automatically generated">
            <a:extLst>
              <a:ext uri="{FF2B5EF4-FFF2-40B4-BE49-F238E27FC236}">
                <a16:creationId xmlns:a16="http://schemas.microsoft.com/office/drawing/2014/main" id="{3C6CA2F7-BFE4-276A-6356-A7DB8502B678}"/>
              </a:ext>
            </a:extLst>
          </p:cNvPr>
          <p:cNvPicPr>
            <a:picLocks noChangeAspect="1"/>
          </p:cNvPicPr>
          <p:nvPr/>
        </p:nvPicPr>
        <p:blipFill>
          <a:blip r:embed="rId6"/>
          <a:stretch>
            <a:fillRect/>
          </a:stretch>
        </p:blipFill>
        <p:spPr>
          <a:xfrm>
            <a:off x="6265400" y="4199199"/>
            <a:ext cx="2452626" cy="695429"/>
          </a:xfrm>
          <a:prstGeom prst="rect">
            <a:avLst/>
          </a:prstGeom>
        </p:spPr>
      </p:pic>
    </p:spTree>
    <p:extLst>
      <p:ext uri="{BB962C8B-B14F-4D97-AF65-F5344CB8AC3E}">
        <p14:creationId xmlns:p14="http://schemas.microsoft.com/office/powerpoint/2010/main" val="133154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idx="4294967295"/>
          </p:nvPr>
        </p:nvSpPr>
        <p:spPr>
          <a:xfrm>
            <a:off x="604650" y="345376"/>
            <a:ext cx="4501800" cy="9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b="1">
                <a:solidFill>
                  <a:srgbClr val="26455E"/>
                </a:solidFill>
                <a:latin typeface="Encode Sans"/>
                <a:ea typeface="Encode Sans"/>
                <a:cs typeface="Encode Sans"/>
                <a:sym typeface="Encode Sans"/>
              </a:rPr>
              <a:t>Summary</a:t>
            </a:r>
            <a:endParaRPr sz="3000" b="1">
              <a:solidFill>
                <a:srgbClr val="26455E"/>
              </a:solidFill>
              <a:latin typeface="Encode Sans"/>
              <a:ea typeface="Encode Sans"/>
              <a:cs typeface="Encode Sans"/>
              <a:sym typeface="Encode Sans"/>
            </a:endParaRPr>
          </a:p>
        </p:txBody>
      </p:sp>
      <p:sp>
        <p:nvSpPr>
          <p:cNvPr id="69" name="Google Shape;69;p15"/>
          <p:cNvSpPr txBox="1">
            <a:spLocks noGrp="1"/>
          </p:cNvSpPr>
          <p:nvPr>
            <p:ph type="subTitle" idx="4294967295"/>
          </p:nvPr>
        </p:nvSpPr>
        <p:spPr>
          <a:xfrm>
            <a:off x="604650" y="912739"/>
            <a:ext cx="5465950" cy="2161800"/>
          </a:xfrm>
          <a:prstGeom prst="rect">
            <a:avLst/>
          </a:prstGeom>
        </p:spPr>
        <p:txBody>
          <a:bodyPr spcFirstLastPara="1" wrap="square" lIns="91425" tIns="91425" rIns="91425" bIns="91425" anchor="t" anchorCtr="0">
            <a:noAutofit/>
          </a:bodyPr>
          <a:lstStyle/>
          <a:p>
            <a:pPr marL="114300" indent="0" algn="l">
              <a:buNone/>
            </a:pPr>
            <a:r>
              <a:rPr lang="en-GB" sz="1600" b="0" i="0">
                <a:solidFill>
                  <a:srgbClr val="222222"/>
                </a:solidFill>
                <a:effectLst/>
                <a:latin typeface="Calibri" panose="020F0502020204030204" pitchFamily="34" charset="0"/>
                <a:cs typeface="Calibri" panose="020F0502020204030204" pitchFamily="34" charset="0"/>
              </a:rPr>
              <a:t>ATO debt (lodged)  $300,000</a:t>
            </a:r>
          </a:p>
          <a:p>
            <a:pPr marL="114300" indent="0" algn="l">
              <a:buNone/>
            </a:pPr>
            <a:r>
              <a:rPr lang="en-GB" sz="1600" b="0" i="0">
                <a:solidFill>
                  <a:srgbClr val="222222"/>
                </a:solidFill>
                <a:effectLst/>
                <a:latin typeface="Calibri" panose="020F0502020204030204" pitchFamily="34" charset="0"/>
                <a:cs typeface="Calibri" panose="020F0502020204030204" pitchFamily="34" charset="0"/>
              </a:rPr>
              <a:t>Rent Arrears               $80,000</a:t>
            </a:r>
          </a:p>
          <a:p>
            <a:pPr marL="114300" indent="0" algn="l">
              <a:buNone/>
            </a:pPr>
            <a:r>
              <a:rPr lang="en-GB" sz="1600" b="0" i="0">
                <a:solidFill>
                  <a:srgbClr val="222222"/>
                </a:solidFill>
                <a:effectLst/>
                <a:latin typeface="Calibri" panose="020F0502020204030204" pitchFamily="34" charset="0"/>
                <a:cs typeface="Calibri" panose="020F0502020204030204" pitchFamily="34" charset="0"/>
              </a:rPr>
              <a:t>Directors Loans         $400,000</a:t>
            </a:r>
          </a:p>
          <a:p>
            <a:pPr marL="114300" indent="0" algn="l">
              <a:buNone/>
            </a:pPr>
            <a:r>
              <a:rPr lang="en-GB" sz="1600" b="0" i="0">
                <a:solidFill>
                  <a:srgbClr val="222222"/>
                </a:solidFill>
                <a:effectLst/>
                <a:latin typeface="Calibri" panose="020F0502020204030204" pitchFamily="34" charset="0"/>
                <a:cs typeface="Calibri" panose="020F0502020204030204" pitchFamily="34" charset="0"/>
              </a:rPr>
              <a:t>Franchise Fees          $60,000</a:t>
            </a:r>
          </a:p>
          <a:p>
            <a:pPr marL="114300" indent="0" algn="l">
              <a:buNone/>
            </a:pPr>
            <a:r>
              <a:rPr lang="en-GB" sz="1600" b="0" i="0">
                <a:solidFill>
                  <a:srgbClr val="222222"/>
                </a:solidFill>
                <a:effectLst/>
                <a:latin typeface="Calibri" panose="020F0502020204030204" pitchFamily="34" charset="0"/>
                <a:cs typeface="Calibri" panose="020F0502020204030204" pitchFamily="34" charset="0"/>
              </a:rPr>
              <a:t>Accounts Payable   $60,000 (some with personal guarantees)</a:t>
            </a:r>
          </a:p>
          <a:p>
            <a:pPr>
              <a:buFont typeface="Arial" panose="020B0604020202020204" pitchFamily="34" charset="0"/>
              <a:buChar char="•"/>
            </a:pPr>
            <a:r>
              <a:rPr lang="en-GB" sz="1600" b="0" i="0">
                <a:solidFill>
                  <a:srgbClr val="222222"/>
                </a:solidFill>
                <a:effectLst/>
                <a:latin typeface="Calibri" panose="020F0502020204030204" pitchFamily="34" charset="0"/>
                <a:cs typeface="Calibri" panose="020F0502020204030204" pitchFamily="34" charset="0"/>
              </a:rPr>
              <a:t>Monies lent to business by mother-in-law $300,000</a:t>
            </a:r>
          </a:p>
          <a:p>
            <a:pPr>
              <a:buFont typeface="Arial" panose="020B0604020202020204" pitchFamily="34" charset="0"/>
              <a:buChar char="•"/>
            </a:pPr>
            <a:r>
              <a:rPr lang="en-GB" sz="1600" b="0" i="0">
                <a:solidFill>
                  <a:srgbClr val="222222"/>
                </a:solidFill>
                <a:effectLst/>
                <a:latin typeface="Calibri" panose="020F0502020204030204" pitchFamily="34" charset="0"/>
                <a:cs typeface="Calibri" panose="020F0502020204030204" pitchFamily="34" charset="0"/>
              </a:rPr>
              <a:t>No personal assets in directors name (we already protected and with wife)</a:t>
            </a:r>
          </a:p>
          <a:p>
            <a:pPr algn="l">
              <a:buFont typeface="Arial" panose="020B0604020202020204" pitchFamily="34" charset="0"/>
              <a:buChar char="•"/>
            </a:pPr>
            <a:r>
              <a:rPr lang="en-GB" sz="1600" b="0" i="0">
                <a:solidFill>
                  <a:srgbClr val="222222"/>
                </a:solidFill>
                <a:effectLst/>
                <a:latin typeface="Calibri" panose="020F0502020204030204" pitchFamily="34" charset="0"/>
                <a:cs typeface="Calibri" panose="020F0502020204030204" pitchFamily="34" charset="0"/>
              </a:rPr>
              <a:t>Client had 50 employees, an underlying profitable business, Covid and legacy issues jeopardising business survival.</a:t>
            </a:r>
          </a:p>
          <a:p>
            <a:pPr algn="l">
              <a:buFont typeface="Arial" panose="020B0604020202020204" pitchFamily="34" charset="0"/>
              <a:buChar char="•"/>
            </a:pPr>
            <a:r>
              <a:rPr lang="en-GB" sz="1600" b="0" i="0">
                <a:solidFill>
                  <a:srgbClr val="222222"/>
                </a:solidFill>
                <a:effectLst/>
                <a:latin typeface="Calibri" panose="020F0502020204030204" pitchFamily="34" charset="0"/>
                <a:cs typeface="Calibri" panose="020F0502020204030204" pitchFamily="34" charset="0"/>
              </a:rPr>
              <a:t>ATO, landlord and Westpac bank threatening/commencing collection/legal action.</a:t>
            </a:r>
          </a:p>
          <a:p>
            <a:pPr marL="114300" indent="0" algn="l">
              <a:buNone/>
            </a:pPr>
            <a:endParaRPr lang="en-GB" sz="1400" b="0" i="0">
              <a:solidFill>
                <a:srgbClr val="222222"/>
              </a:solidFill>
              <a:effectLst/>
              <a:latin typeface="Arial" panose="020B0604020202020204" pitchFamily="34" charset="0"/>
            </a:endParaRPr>
          </a:p>
        </p:txBody>
      </p:sp>
      <p:pic>
        <p:nvPicPr>
          <p:cNvPr id="71" name="Google Shape;71;p15"/>
          <p:cNvPicPr preferRelativeResize="0"/>
          <p:nvPr/>
        </p:nvPicPr>
        <p:blipFill>
          <a:blip r:embed="rId3">
            <a:alphaModFix/>
          </a:blip>
          <a:stretch>
            <a:fillRect/>
          </a:stretch>
        </p:blipFill>
        <p:spPr>
          <a:xfrm>
            <a:off x="4961550" y="504913"/>
            <a:ext cx="289800" cy="258600"/>
          </a:xfrm>
          <a:prstGeom prst="rect">
            <a:avLst/>
          </a:prstGeom>
          <a:noFill/>
          <a:ln>
            <a:noFill/>
          </a:ln>
        </p:spPr>
      </p:pic>
      <p:pic>
        <p:nvPicPr>
          <p:cNvPr id="2" name="Picture 1">
            <a:extLst>
              <a:ext uri="{FF2B5EF4-FFF2-40B4-BE49-F238E27FC236}">
                <a16:creationId xmlns:a16="http://schemas.microsoft.com/office/drawing/2014/main" id="{7115AA37-6B8A-C8F7-22C9-CF810B17D978}"/>
              </a:ext>
            </a:extLst>
          </p:cNvPr>
          <p:cNvPicPr>
            <a:picLocks noChangeAspect="1"/>
          </p:cNvPicPr>
          <p:nvPr/>
        </p:nvPicPr>
        <p:blipFill>
          <a:blip r:embed="rId4"/>
          <a:stretch>
            <a:fillRect/>
          </a:stretch>
        </p:blipFill>
        <p:spPr>
          <a:xfrm>
            <a:off x="6394600" y="4199641"/>
            <a:ext cx="2272839" cy="791744"/>
          </a:xfrm>
          <a:prstGeom prst="rect">
            <a:avLst/>
          </a:prstGeom>
        </p:spPr>
      </p:pic>
      <p:pic>
        <p:nvPicPr>
          <p:cNvPr id="3" name="LY logos_horizontal colour.pdf" descr="LY logos_horizontal colour.pdf">
            <a:extLst>
              <a:ext uri="{FF2B5EF4-FFF2-40B4-BE49-F238E27FC236}">
                <a16:creationId xmlns:a16="http://schemas.microsoft.com/office/drawing/2014/main" id="{CEAFA1D5-46DB-E35C-AC42-759C69528CEA}"/>
              </a:ext>
            </a:extLst>
          </p:cNvPr>
          <p:cNvPicPr>
            <a:picLocks noChangeAspect="1"/>
          </p:cNvPicPr>
          <p:nvPr/>
        </p:nvPicPr>
        <p:blipFill>
          <a:blip r:embed="rId5"/>
          <a:stretch>
            <a:fillRect/>
          </a:stretch>
        </p:blipFill>
        <p:spPr>
          <a:xfrm>
            <a:off x="6496200" y="3688512"/>
            <a:ext cx="1845192" cy="411325"/>
          </a:xfrm>
          <a:prstGeom prst="rect">
            <a:avLst/>
          </a:prstGeom>
          <a:ln w="12700">
            <a:miter lim="400000"/>
          </a:ln>
        </p:spPr>
      </p:pic>
      <p:pic>
        <p:nvPicPr>
          <p:cNvPr id="7" name="Picture 6" descr="A picture containing text, clipart, vector graphics&#10;&#10;Description automatically generated">
            <a:extLst>
              <a:ext uri="{FF2B5EF4-FFF2-40B4-BE49-F238E27FC236}">
                <a16:creationId xmlns:a16="http://schemas.microsoft.com/office/drawing/2014/main" id="{CB27F197-CA62-F54F-225F-0FA8D1B8621F}"/>
              </a:ext>
            </a:extLst>
          </p:cNvPr>
          <p:cNvPicPr>
            <a:picLocks noChangeAspect="1"/>
          </p:cNvPicPr>
          <p:nvPr/>
        </p:nvPicPr>
        <p:blipFill>
          <a:blip r:embed="rId6"/>
          <a:stretch>
            <a:fillRect/>
          </a:stretch>
        </p:blipFill>
        <p:spPr>
          <a:xfrm>
            <a:off x="6393603" y="1993639"/>
            <a:ext cx="1785685" cy="1359659"/>
          </a:xfrm>
          <a:prstGeom prst="rect">
            <a:avLst/>
          </a:prstGeom>
        </p:spPr>
      </p:pic>
    </p:spTree>
    <p:extLst>
      <p:ext uri="{BB962C8B-B14F-4D97-AF65-F5344CB8AC3E}">
        <p14:creationId xmlns:p14="http://schemas.microsoft.com/office/powerpoint/2010/main" val="388469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455E"/>
        </a:solidFill>
        <a:effectLst/>
      </p:bgPr>
    </p:bg>
    <p:spTree>
      <p:nvGrpSpPr>
        <p:cNvPr id="1" name="Shape 198"/>
        <p:cNvGrpSpPr/>
        <p:nvPr/>
      </p:nvGrpSpPr>
      <p:grpSpPr>
        <a:xfrm>
          <a:off x="0" y="0"/>
          <a:ext cx="0" cy="0"/>
          <a:chOff x="0" y="0"/>
          <a:chExt cx="0" cy="0"/>
        </a:xfrm>
      </p:grpSpPr>
      <p:sp>
        <p:nvSpPr>
          <p:cNvPr id="200" name="Google Shape;200;p25"/>
          <p:cNvSpPr txBox="1">
            <a:spLocks noGrp="1"/>
          </p:cNvSpPr>
          <p:nvPr>
            <p:ph type="ctrTitle" idx="4294967295"/>
          </p:nvPr>
        </p:nvSpPr>
        <p:spPr>
          <a:xfrm>
            <a:off x="-1777611" y="357573"/>
            <a:ext cx="77040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sz="3000" b="1">
                <a:solidFill>
                  <a:schemeClr val="bg1"/>
                </a:solidFill>
                <a:latin typeface="Encode Sans"/>
                <a:ea typeface="Encode Sans"/>
                <a:cs typeface="Encode Sans"/>
                <a:sym typeface="Encode Sans"/>
              </a:rPr>
              <a:t>What to do?</a:t>
            </a:r>
            <a:endParaRPr sz="3000" b="1">
              <a:solidFill>
                <a:schemeClr val="bg1"/>
              </a:solidFill>
              <a:latin typeface="Encode Sans"/>
              <a:ea typeface="Encode Sans"/>
              <a:cs typeface="Encode Sans"/>
              <a:sym typeface="Encode Sans"/>
            </a:endParaRPr>
          </a:p>
        </p:txBody>
      </p:sp>
      <p:pic>
        <p:nvPicPr>
          <p:cNvPr id="203" name="Google Shape;203;p25"/>
          <p:cNvPicPr preferRelativeResize="0"/>
          <p:nvPr/>
        </p:nvPicPr>
        <p:blipFill>
          <a:blip r:embed="rId3">
            <a:alphaModFix/>
          </a:blip>
          <a:stretch>
            <a:fillRect/>
          </a:stretch>
        </p:blipFill>
        <p:spPr>
          <a:xfrm>
            <a:off x="7288133" y="1060558"/>
            <a:ext cx="761550" cy="756175"/>
          </a:xfrm>
          <a:prstGeom prst="rect">
            <a:avLst/>
          </a:prstGeom>
          <a:noFill/>
          <a:ln>
            <a:noFill/>
          </a:ln>
        </p:spPr>
      </p:pic>
      <p:sp>
        <p:nvSpPr>
          <p:cNvPr id="3" name="TextBox 2">
            <a:extLst>
              <a:ext uri="{FF2B5EF4-FFF2-40B4-BE49-F238E27FC236}">
                <a16:creationId xmlns:a16="http://schemas.microsoft.com/office/drawing/2014/main" id="{886ED309-1225-0599-3326-201633286F81}"/>
              </a:ext>
            </a:extLst>
          </p:cNvPr>
          <p:cNvSpPr txBox="1"/>
          <p:nvPr/>
        </p:nvSpPr>
        <p:spPr>
          <a:xfrm>
            <a:off x="496021" y="1122728"/>
            <a:ext cx="6453422" cy="3785652"/>
          </a:xfrm>
          <a:prstGeom prst="rect">
            <a:avLst/>
          </a:prstGeom>
          <a:noFill/>
        </p:spPr>
        <p:txBody>
          <a:bodyPr wrap="square">
            <a:spAutoFit/>
          </a:bodyPr>
          <a:lstStyle/>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We immediately secured mother in laws monies and circulated and refreshed loans.</a:t>
            </a:r>
          </a:p>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We immediately valued the business and all the plant and equipment.</a:t>
            </a:r>
          </a:p>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We set up new company structure – trading, asset holding and employment holding.</a:t>
            </a:r>
          </a:p>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We contacted the landlord and negotiated a new lease in the new company and a payment plan for the o/s lease monies.</a:t>
            </a:r>
          </a:p>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We contacted the Franchisor and negotiated an assignment of lease to the new company.</a:t>
            </a:r>
          </a:p>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We spoke to employees and transferred their employment and entitlements to the new employment holding company.</a:t>
            </a:r>
          </a:p>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We then sold business to new company and liquidated old company.</a:t>
            </a:r>
          </a:p>
          <a:p>
            <a:pPr marL="285750" indent="-285750" algn="l">
              <a:buClr>
                <a:schemeClr val="bg1"/>
              </a:buClr>
              <a:buFont typeface="Arial" panose="020B0604020202020204" pitchFamily="34" charset="0"/>
              <a:buChar char="•"/>
            </a:pPr>
            <a:r>
              <a:rPr lang="en-GB" sz="1600" b="0" i="0">
                <a:solidFill>
                  <a:schemeClr val="bg1"/>
                </a:solidFill>
                <a:effectLst/>
                <a:latin typeface="Calibri" panose="020F0502020204030204" pitchFamily="34" charset="0"/>
                <a:cs typeface="Calibri" panose="020F0502020204030204" pitchFamily="34" charset="0"/>
              </a:rPr>
              <a:t>The mother in law’s repaid monies were used to purchase new business and plant and equipment and provide start up working capital in the new business.</a:t>
            </a:r>
          </a:p>
        </p:txBody>
      </p:sp>
      <p:pic>
        <p:nvPicPr>
          <p:cNvPr id="8" name="Picture 7" descr="Icon&#10;&#10;Description automatically generated">
            <a:extLst>
              <a:ext uri="{FF2B5EF4-FFF2-40B4-BE49-F238E27FC236}">
                <a16:creationId xmlns:a16="http://schemas.microsoft.com/office/drawing/2014/main" id="{175E39FD-EB93-560E-E68F-50CD999E6058}"/>
              </a:ext>
            </a:extLst>
          </p:cNvPr>
          <p:cNvPicPr>
            <a:picLocks noChangeAspect="1"/>
          </p:cNvPicPr>
          <p:nvPr/>
        </p:nvPicPr>
        <p:blipFill rotWithShape="1">
          <a:blip r:embed="rId4"/>
          <a:srcRect l="27890" t="1" r="34295" b="-8735"/>
          <a:stretch/>
        </p:blipFill>
        <p:spPr>
          <a:xfrm>
            <a:off x="7533239" y="4121427"/>
            <a:ext cx="927461" cy="7561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idx="4294967295"/>
          </p:nvPr>
        </p:nvSpPr>
        <p:spPr>
          <a:xfrm>
            <a:off x="1630804" y="556021"/>
            <a:ext cx="5184060" cy="750300"/>
          </a:xfrm>
          <a:prstGeom prst="rect">
            <a:avLst/>
          </a:prstGeom>
        </p:spPr>
        <p:txBody>
          <a:bodyPr spcFirstLastPara="1" wrap="square" lIns="91425" tIns="91425" rIns="91425" bIns="91425" anchor="t" anchorCtr="0">
            <a:noAutofit/>
          </a:bodyPr>
          <a:lstStyle/>
          <a:p>
            <a:pPr lvl="0" algn="ctr" rtl="0">
              <a:spcBef>
                <a:spcPts val="0"/>
              </a:spcBef>
              <a:spcAft>
                <a:spcPts val="0"/>
              </a:spcAft>
              <a:buClr>
                <a:schemeClr val="lt1"/>
              </a:buClr>
              <a:buSzPts val="3900"/>
            </a:pPr>
            <a:r>
              <a:rPr lang="en-AU" sz="3600" b="1" dirty="0">
                <a:solidFill>
                  <a:srgbClr val="26455E"/>
                </a:solidFill>
                <a:latin typeface="Encode Sans"/>
                <a:ea typeface="Encode Sans"/>
                <a:cs typeface="Encode Sans"/>
                <a:sym typeface="Encode Sans"/>
              </a:rPr>
              <a:t>The result?</a:t>
            </a:r>
            <a:endParaRPr sz="3600" b="1" dirty="0">
              <a:solidFill>
                <a:srgbClr val="26455E"/>
              </a:solidFill>
              <a:latin typeface="Encode Sans"/>
              <a:ea typeface="Encode Sans"/>
              <a:cs typeface="Encode Sans"/>
              <a:sym typeface="Encode Sans"/>
            </a:endParaRPr>
          </a:p>
        </p:txBody>
      </p:sp>
      <p:pic>
        <p:nvPicPr>
          <p:cNvPr id="79" name="Google Shape;79;p16"/>
          <p:cNvPicPr preferRelativeResize="0"/>
          <p:nvPr/>
        </p:nvPicPr>
        <p:blipFill>
          <a:blip r:embed="rId3">
            <a:alphaModFix/>
          </a:blip>
          <a:stretch>
            <a:fillRect/>
          </a:stretch>
        </p:blipFill>
        <p:spPr>
          <a:xfrm>
            <a:off x="720011" y="4423503"/>
            <a:ext cx="1763245" cy="320100"/>
          </a:xfrm>
          <a:prstGeom prst="rect">
            <a:avLst/>
          </a:prstGeom>
          <a:noFill/>
          <a:ln>
            <a:noFill/>
          </a:ln>
        </p:spPr>
      </p:pic>
      <p:pic>
        <p:nvPicPr>
          <p:cNvPr id="81" name="Google Shape;81;p16"/>
          <p:cNvPicPr preferRelativeResize="0"/>
          <p:nvPr/>
        </p:nvPicPr>
        <p:blipFill>
          <a:blip r:embed="rId4">
            <a:alphaModFix/>
          </a:blip>
          <a:stretch>
            <a:fillRect/>
          </a:stretch>
        </p:blipFill>
        <p:spPr>
          <a:xfrm>
            <a:off x="6758679" y="882334"/>
            <a:ext cx="289800" cy="258600"/>
          </a:xfrm>
          <a:prstGeom prst="rect">
            <a:avLst/>
          </a:prstGeom>
          <a:noFill/>
          <a:ln>
            <a:noFill/>
          </a:ln>
        </p:spPr>
      </p:pic>
      <p:sp>
        <p:nvSpPr>
          <p:cNvPr id="4" name="TextBox 3">
            <a:extLst>
              <a:ext uri="{FF2B5EF4-FFF2-40B4-BE49-F238E27FC236}">
                <a16:creationId xmlns:a16="http://schemas.microsoft.com/office/drawing/2014/main" id="{C1DEEEE3-77BB-6813-A17D-E7967925527D}"/>
              </a:ext>
            </a:extLst>
          </p:cNvPr>
          <p:cNvSpPr txBox="1"/>
          <p:nvPr/>
        </p:nvSpPr>
        <p:spPr>
          <a:xfrm>
            <a:off x="1021196" y="1751098"/>
            <a:ext cx="6403276" cy="1477328"/>
          </a:xfrm>
          <a:prstGeom prst="rect">
            <a:avLst/>
          </a:prstGeom>
          <a:noFill/>
        </p:spPr>
        <p:txBody>
          <a:bodyPr wrap="square">
            <a:spAutoFit/>
          </a:bodyPr>
          <a:lstStyle/>
          <a:p>
            <a:pPr marL="342900" indent="-342900" algn="l">
              <a:buFont typeface="Arial" panose="020B0604020202020204" pitchFamily="34" charset="0"/>
              <a:buChar char="•"/>
            </a:pPr>
            <a:r>
              <a:rPr lang="en-GB" sz="1800" b="0" i="0" dirty="0">
                <a:solidFill>
                  <a:srgbClr val="222222"/>
                </a:solidFill>
                <a:effectLst/>
                <a:latin typeface="Calibri" panose="020F0502020204030204" pitchFamily="34" charset="0"/>
                <a:cs typeface="Calibri" panose="020F0502020204030204" pitchFamily="34" charset="0"/>
              </a:rPr>
              <a:t>A profitable business continued to trade.</a:t>
            </a:r>
          </a:p>
          <a:p>
            <a:pPr marL="342900" indent="-342900" algn="l">
              <a:buFont typeface="Arial" panose="020B0604020202020204" pitchFamily="34" charset="0"/>
              <a:buChar char="•"/>
            </a:pPr>
            <a:r>
              <a:rPr lang="en-GB" sz="1800" b="0" i="0" dirty="0">
                <a:solidFill>
                  <a:srgbClr val="222222"/>
                </a:solidFill>
                <a:effectLst/>
                <a:latin typeface="Calibri" panose="020F0502020204030204" pitchFamily="34" charset="0"/>
                <a:cs typeface="Calibri" panose="020F0502020204030204" pitchFamily="34" charset="0"/>
              </a:rPr>
              <a:t>All employees retained their employment.</a:t>
            </a:r>
          </a:p>
          <a:p>
            <a:pPr marL="342900" indent="-342900" algn="l">
              <a:buFont typeface="Arial" panose="020B0604020202020204" pitchFamily="34" charset="0"/>
              <a:buChar char="•"/>
            </a:pPr>
            <a:r>
              <a:rPr lang="en-GB" sz="1800" b="0" i="0" dirty="0">
                <a:solidFill>
                  <a:srgbClr val="222222"/>
                </a:solidFill>
                <a:effectLst/>
                <a:latin typeface="Calibri" panose="020F0502020204030204" pitchFamily="34" charset="0"/>
                <a:cs typeface="Calibri" panose="020F0502020204030204" pitchFamily="34" charset="0"/>
              </a:rPr>
              <a:t>The Franchisor retained the franchise operation and was paid in full.</a:t>
            </a:r>
          </a:p>
          <a:p>
            <a:pPr marL="342900" indent="-342900" algn="l">
              <a:buFont typeface="Arial" panose="020B0604020202020204" pitchFamily="34" charset="0"/>
              <a:buChar char="•"/>
            </a:pPr>
            <a:r>
              <a:rPr lang="en-GB" sz="1800" b="0" i="0" dirty="0">
                <a:solidFill>
                  <a:srgbClr val="222222"/>
                </a:solidFill>
                <a:effectLst/>
                <a:latin typeface="Calibri" panose="020F0502020204030204" pitchFamily="34" charset="0"/>
                <a:cs typeface="Calibri" panose="020F0502020204030204" pitchFamily="34" charset="0"/>
              </a:rPr>
              <a:t>The landlord got a new and better lease and got paid in full.</a:t>
            </a:r>
          </a:p>
        </p:txBody>
      </p:sp>
      <p:pic>
        <p:nvPicPr>
          <p:cNvPr id="6" name="Picture 5">
            <a:extLst>
              <a:ext uri="{FF2B5EF4-FFF2-40B4-BE49-F238E27FC236}">
                <a16:creationId xmlns:a16="http://schemas.microsoft.com/office/drawing/2014/main" id="{203809A7-FA02-21FE-96F6-9E0C722AC32D}"/>
              </a:ext>
            </a:extLst>
          </p:cNvPr>
          <p:cNvPicPr>
            <a:picLocks noChangeAspect="1"/>
          </p:cNvPicPr>
          <p:nvPr/>
        </p:nvPicPr>
        <p:blipFill>
          <a:blip r:embed="rId5"/>
          <a:stretch>
            <a:fillRect/>
          </a:stretch>
        </p:blipFill>
        <p:spPr>
          <a:xfrm>
            <a:off x="6135267" y="3974407"/>
            <a:ext cx="2578410" cy="898191"/>
          </a:xfrm>
          <a:prstGeom prst="rect">
            <a:avLst/>
          </a:prstGeom>
        </p:spPr>
      </p:pic>
      <p:pic>
        <p:nvPicPr>
          <p:cNvPr id="2" name="Google Shape;203;p25">
            <a:extLst>
              <a:ext uri="{FF2B5EF4-FFF2-40B4-BE49-F238E27FC236}">
                <a16:creationId xmlns:a16="http://schemas.microsoft.com/office/drawing/2014/main" id="{CE52DCCD-478E-C062-2A78-0344AEA36EFD}"/>
              </a:ext>
            </a:extLst>
          </p:cNvPr>
          <p:cNvPicPr preferRelativeResize="0"/>
          <p:nvPr/>
        </p:nvPicPr>
        <p:blipFill>
          <a:blip r:embed="rId6">
            <a:alphaModFix/>
          </a:blip>
          <a:stretch>
            <a:fillRect/>
          </a:stretch>
        </p:blipFill>
        <p:spPr>
          <a:xfrm>
            <a:off x="1088758" y="272891"/>
            <a:ext cx="1084092" cy="1033430"/>
          </a:xfrm>
          <a:prstGeom prst="rect">
            <a:avLst/>
          </a:prstGeom>
          <a:noFill/>
          <a:ln>
            <a:noFill/>
          </a:ln>
        </p:spPr>
      </p:pic>
    </p:spTree>
    <p:extLst>
      <p:ext uri="{BB962C8B-B14F-4D97-AF65-F5344CB8AC3E}">
        <p14:creationId xmlns:p14="http://schemas.microsoft.com/office/powerpoint/2010/main" val="75896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idx="4294967295"/>
          </p:nvPr>
        </p:nvSpPr>
        <p:spPr>
          <a:xfrm>
            <a:off x="469557" y="788344"/>
            <a:ext cx="5778844" cy="750300"/>
          </a:xfrm>
          <a:prstGeom prst="rect">
            <a:avLst/>
          </a:prstGeom>
        </p:spPr>
        <p:txBody>
          <a:bodyPr spcFirstLastPara="1" wrap="square" lIns="91425" tIns="91425" rIns="91425" bIns="91425" anchor="t" anchorCtr="0">
            <a:noAutofit/>
          </a:bodyPr>
          <a:lstStyle/>
          <a:p>
            <a:pPr lvl="0" rtl="0">
              <a:spcBef>
                <a:spcPts val="0"/>
              </a:spcBef>
              <a:spcAft>
                <a:spcPts val="0"/>
              </a:spcAft>
              <a:buClr>
                <a:schemeClr val="lt1"/>
              </a:buClr>
              <a:buSzPts val="3900"/>
            </a:pPr>
            <a:r>
              <a:rPr lang="en-AU" sz="3000" b="1">
                <a:solidFill>
                  <a:srgbClr val="26455E"/>
                </a:solidFill>
                <a:latin typeface="Encode Sans"/>
                <a:ea typeface="Encode Sans"/>
                <a:cs typeface="Encode Sans"/>
                <a:sym typeface="Encode Sans"/>
              </a:rPr>
              <a:t>What happened to the ATO and Westpac?</a:t>
            </a:r>
            <a:endParaRPr sz="3000" b="1">
              <a:solidFill>
                <a:srgbClr val="26455E"/>
              </a:solidFill>
              <a:latin typeface="Encode Sans"/>
              <a:ea typeface="Encode Sans"/>
              <a:cs typeface="Encode Sans"/>
              <a:sym typeface="Encode Sans"/>
            </a:endParaRPr>
          </a:p>
        </p:txBody>
      </p:sp>
      <p:pic>
        <p:nvPicPr>
          <p:cNvPr id="79" name="Google Shape;79;p16"/>
          <p:cNvPicPr preferRelativeResize="0"/>
          <p:nvPr/>
        </p:nvPicPr>
        <p:blipFill>
          <a:blip r:embed="rId3">
            <a:alphaModFix/>
          </a:blip>
          <a:stretch>
            <a:fillRect/>
          </a:stretch>
        </p:blipFill>
        <p:spPr>
          <a:xfrm>
            <a:off x="720011" y="4423503"/>
            <a:ext cx="1763245" cy="320100"/>
          </a:xfrm>
          <a:prstGeom prst="rect">
            <a:avLst/>
          </a:prstGeom>
          <a:noFill/>
          <a:ln>
            <a:noFill/>
          </a:ln>
        </p:spPr>
      </p:pic>
      <p:pic>
        <p:nvPicPr>
          <p:cNvPr id="81" name="Google Shape;81;p16"/>
          <p:cNvPicPr preferRelativeResize="0"/>
          <p:nvPr/>
        </p:nvPicPr>
        <p:blipFill>
          <a:blip r:embed="rId4">
            <a:alphaModFix/>
          </a:blip>
          <a:stretch>
            <a:fillRect/>
          </a:stretch>
        </p:blipFill>
        <p:spPr>
          <a:xfrm>
            <a:off x="8276951" y="219681"/>
            <a:ext cx="289800" cy="258600"/>
          </a:xfrm>
          <a:prstGeom prst="rect">
            <a:avLst/>
          </a:prstGeom>
          <a:noFill/>
          <a:ln>
            <a:noFill/>
          </a:ln>
        </p:spPr>
      </p:pic>
      <p:sp>
        <p:nvSpPr>
          <p:cNvPr id="3" name="TextBox 2">
            <a:extLst>
              <a:ext uri="{FF2B5EF4-FFF2-40B4-BE49-F238E27FC236}">
                <a16:creationId xmlns:a16="http://schemas.microsoft.com/office/drawing/2014/main" id="{81CFBD23-7822-471C-6E9C-BC1E8463CE2C}"/>
              </a:ext>
            </a:extLst>
          </p:cNvPr>
          <p:cNvSpPr txBox="1"/>
          <p:nvPr/>
        </p:nvSpPr>
        <p:spPr>
          <a:xfrm>
            <a:off x="469557" y="2036905"/>
            <a:ext cx="6248744" cy="1754326"/>
          </a:xfrm>
          <a:prstGeom prst="rect">
            <a:avLst/>
          </a:prstGeom>
          <a:noFill/>
        </p:spPr>
        <p:txBody>
          <a:bodyPr wrap="square">
            <a:spAutoFit/>
          </a:bodyPr>
          <a:lstStyle/>
          <a:p>
            <a:pPr marL="342900" indent="-342900" algn="l">
              <a:buFont typeface="Arial" panose="020B0604020202020204" pitchFamily="34" charset="0"/>
              <a:buChar char="•"/>
            </a:pPr>
            <a:r>
              <a:rPr lang="en-GB" sz="1800" b="0" i="0">
                <a:solidFill>
                  <a:srgbClr val="222222"/>
                </a:solidFill>
                <a:effectLst/>
                <a:latin typeface="Calibri" panose="020F0502020204030204" pitchFamily="34" charset="0"/>
                <a:cs typeface="Calibri" panose="020F0502020204030204" pitchFamily="34" charset="0"/>
              </a:rPr>
              <a:t>The ATO were unsecured creditors and ranked behind the Westpac Bank as a secured creditor.</a:t>
            </a:r>
          </a:p>
          <a:p>
            <a:pPr marL="342900" indent="-342900" algn="l">
              <a:buFont typeface="Arial" panose="020B0604020202020204" pitchFamily="34" charset="0"/>
              <a:buChar char="•"/>
            </a:pPr>
            <a:r>
              <a:rPr lang="en-GB" sz="1800" b="0" i="0">
                <a:solidFill>
                  <a:srgbClr val="222222"/>
                </a:solidFill>
                <a:effectLst/>
                <a:latin typeface="Calibri" panose="020F0502020204030204" pitchFamily="34" charset="0"/>
                <a:cs typeface="Calibri" panose="020F0502020204030204" pitchFamily="34" charset="0"/>
              </a:rPr>
              <a:t>The Westpac Bank, now facing a situation where the business was transferred at market price and assets distributed to a secured party, negotiated a settlement with the director. They received 10c in the dollar as full and final.</a:t>
            </a:r>
          </a:p>
        </p:txBody>
      </p:sp>
      <p:pic>
        <p:nvPicPr>
          <p:cNvPr id="6" name="Picture 5">
            <a:extLst>
              <a:ext uri="{FF2B5EF4-FFF2-40B4-BE49-F238E27FC236}">
                <a16:creationId xmlns:a16="http://schemas.microsoft.com/office/drawing/2014/main" id="{F60FACEB-5321-E314-7E16-63F7E188B0DC}"/>
              </a:ext>
            </a:extLst>
          </p:cNvPr>
          <p:cNvPicPr>
            <a:picLocks noChangeAspect="1"/>
          </p:cNvPicPr>
          <p:nvPr/>
        </p:nvPicPr>
        <p:blipFill>
          <a:blip r:embed="rId5"/>
          <a:stretch>
            <a:fillRect/>
          </a:stretch>
        </p:blipFill>
        <p:spPr>
          <a:xfrm>
            <a:off x="5953272" y="3975897"/>
            <a:ext cx="2721172" cy="947922"/>
          </a:xfrm>
          <a:prstGeom prst="rect">
            <a:avLst/>
          </a:prstGeom>
        </p:spPr>
      </p:pic>
    </p:spTree>
    <p:extLst>
      <p:ext uri="{BB962C8B-B14F-4D97-AF65-F5344CB8AC3E}">
        <p14:creationId xmlns:p14="http://schemas.microsoft.com/office/powerpoint/2010/main" val="35474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6455E"/>
        </a:solidFill>
        <a:effectLst/>
      </p:bgPr>
    </p:bg>
    <p:spTree>
      <p:nvGrpSpPr>
        <p:cNvPr id="1" name="Shape 76"/>
        <p:cNvGrpSpPr/>
        <p:nvPr/>
      </p:nvGrpSpPr>
      <p:grpSpPr>
        <a:xfrm>
          <a:off x="0" y="0"/>
          <a:ext cx="0" cy="0"/>
          <a:chOff x="0" y="0"/>
          <a:chExt cx="0" cy="0"/>
        </a:xfrm>
      </p:grpSpPr>
      <p:sp>
        <p:nvSpPr>
          <p:cNvPr id="3" name="TextBox 2">
            <a:extLst>
              <a:ext uri="{FF2B5EF4-FFF2-40B4-BE49-F238E27FC236}">
                <a16:creationId xmlns:a16="http://schemas.microsoft.com/office/drawing/2014/main" id="{E1E19448-0397-D12B-08CD-696EA0A0FB4E}"/>
              </a:ext>
            </a:extLst>
          </p:cNvPr>
          <p:cNvSpPr txBox="1"/>
          <p:nvPr/>
        </p:nvSpPr>
        <p:spPr>
          <a:xfrm>
            <a:off x="417281" y="1614664"/>
            <a:ext cx="7037620" cy="2308324"/>
          </a:xfrm>
          <a:prstGeom prst="rect">
            <a:avLst/>
          </a:prstGeom>
          <a:noFill/>
        </p:spPr>
        <p:txBody>
          <a:bodyPr wrap="square">
            <a:spAutoFit/>
          </a:bodyPr>
          <a:lstStyle/>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By securing monies lent to a company, we were able to pay these monies to the secured party first and before ALL other creditors.</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This allowed the new business to buy the old business.</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Due to the security, everything was done in accordance with the law.</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We were able to negotiate settlements with all parties, who realised, that if they did not settle, they would receive no funds at all.</a:t>
            </a:r>
          </a:p>
          <a:p>
            <a:pPr marL="285750" indent="-285750" algn="l">
              <a:buClr>
                <a:schemeClr val="bg1"/>
              </a:buClr>
              <a:buFont typeface="Arial" panose="020B0604020202020204" pitchFamily="34" charset="0"/>
              <a:buChar char="•"/>
            </a:pPr>
            <a:r>
              <a:rPr lang="en-GB" sz="1800" b="0" i="0">
                <a:solidFill>
                  <a:schemeClr val="bg1"/>
                </a:solidFill>
                <a:effectLst/>
                <a:latin typeface="Calibri" panose="020F0502020204030204" pitchFamily="34" charset="0"/>
                <a:cs typeface="Calibri" panose="020F0502020204030204" pitchFamily="34" charset="0"/>
              </a:rPr>
              <a:t>We achieved a result with the least level of impact on all parties and this business continues to trade profitably.</a:t>
            </a:r>
          </a:p>
        </p:txBody>
      </p:sp>
      <p:pic>
        <p:nvPicPr>
          <p:cNvPr id="5" name="Picture 4" descr="Icon&#10;&#10;Description automatically generated">
            <a:extLst>
              <a:ext uri="{FF2B5EF4-FFF2-40B4-BE49-F238E27FC236}">
                <a16:creationId xmlns:a16="http://schemas.microsoft.com/office/drawing/2014/main" id="{3C6CA2F7-BFE4-276A-6356-A7DB8502B678}"/>
              </a:ext>
            </a:extLst>
          </p:cNvPr>
          <p:cNvPicPr>
            <a:picLocks noChangeAspect="1"/>
          </p:cNvPicPr>
          <p:nvPr/>
        </p:nvPicPr>
        <p:blipFill rotWithShape="1">
          <a:blip r:embed="rId3"/>
          <a:srcRect l="29842" r="34387"/>
          <a:stretch/>
        </p:blipFill>
        <p:spPr>
          <a:xfrm>
            <a:off x="7823302" y="4017372"/>
            <a:ext cx="877330" cy="695429"/>
          </a:xfrm>
          <a:prstGeom prst="rect">
            <a:avLst/>
          </a:prstGeom>
        </p:spPr>
      </p:pic>
      <p:sp>
        <p:nvSpPr>
          <p:cNvPr id="2" name="Google Shape;68;p15">
            <a:extLst>
              <a:ext uri="{FF2B5EF4-FFF2-40B4-BE49-F238E27FC236}">
                <a16:creationId xmlns:a16="http://schemas.microsoft.com/office/drawing/2014/main" id="{B6FDEFED-CCA1-C8C7-FC5C-450F6FA56A43}"/>
              </a:ext>
            </a:extLst>
          </p:cNvPr>
          <p:cNvSpPr txBox="1">
            <a:spLocks/>
          </p:cNvSpPr>
          <p:nvPr/>
        </p:nvSpPr>
        <p:spPr>
          <a:xfrm>
            <a:off x="551310" y="902169"/>
            <a:ext cx="4501800" cy="98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GB" sz="3000" b="1">
                <a:solidFill>
                  <a:schemeClr val="bg1"/>
                </a:solidFill>
                <a:latin typeface="Encode Sans"/>
                <a:ea typeface="Encode Sans"/>
                <a:cs typeface="Encode Sans"/>
                <a:sym typeface="Encode Sans"/>
              </a:rPr>
              <a:t>The lesson</a:t>
            </a:r>
          </a:p>
        </p:txBody>
      </p:sp>
    </p:spTree>
    <p:extLst>
      <p:ext uri="{BB962C8B-B14F-4D97-AF65-F5344CB8AC3E}">
        <p14:creationId xmlns:p14="http://schemas.microsoft.com/office/powerpoint/2010/main" val="98398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idx="4294967295"/>
          </p:nvPr>
        </p:nvSpPr>
        <p:spPr>
          <a:xfrm>
            <a:off x="473619" y="296344"/>
            <a:ext cx="4501800" cy="9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b="1">
                <a:solidFill>
                  <a:srgbClr val="26455E"/>
                </a:solidFill>
                <a:latin typeface="Encode Sans"/>
                <a:ea typeface="Encode Sans"/>
                <a:cs typeface="Encode Sans"/>
                <a:sym typeface="Encode Sans"/>
              </a:rPr>
              <a:t>EO Value Add</a:t>
            </a:r>
            <a:endParaRPr sz="3000" b="1">
              <a:solidFill>
                <a:srgbClr val="26455E"/>
              </a:solidFill>
              <a:latin typeface="Encode Sans"/>
              <a:ea typeface="Encode Sans"/>
              <a:cs typeface="Encode Sans"/>
              <a:sym typeface="Encode Sans"/>
            </a:endParaRPr>
          </a:p>
        </p:txBody>
      </p:sp>
      <p:pic>
        <p:nvPicPr>
          <p:cNvPr id="71" name="Google Shape;71;p15"/>
          <p:cNvPicPr preferRelativeResize="0"/>
          <p:nvPr/>
        </p:nvPicPr>
        <p:blipFill>
          <a:blip r:embed="rId3">
            <a:alphaModFix/>
          </a:blip>
          <a:stretch>
            <a:fillRect/>
          </a:stretch>
        </p:blipFill>
        <p:spPr>
          <a:xfrm>
            <a:off x="7910743" y="1945345"/>
            <a:ext cx="289800" cy="258600"/>
          </a:xfrm>
          <a:prstGeom prst="rect">
            <a:avLst/>
          </a:prstGeom>
          <a:noFill/>
          <a:ln>
            <a:noFill/>
          </a:ln>
        </p:spPr>
      </p:pic>
      <p:pic>
        <p:nvPicPr>
          <p:cNvPr id="2" name="Picture 1">
            <a:extLst>
              <a:ext uri="{FF2B5EF4-FFF2-40B4-BE49-F238E27FC236}">
                <a16:creationId xmlns:a16="http://schemas.microsoft.com/office/drawing/2014/main" id="{7115AA37-6B8A-C8F7-22C9-CF810B17D978}"/>
              </a:ext>
            </a:extLst>
          </p:cNvPr>
          <p:cNvPicPr>
            <a:picLocks noChangeAspect="1"/>
          </p:cNvPicPr>
          <p:nvPr/>
        </p:nvPicPr>
        <p:blipFill>
          <a:blip r:embed="rId4"/>
          <a:stretch>
            <a:fillRect/>
          </a:stretch>
        </p:blipFill>
        <p:spPr>
          <a:xfrm>
            <a:off x="5472596" y="294177"/>
            <a:ext cx="2829049" cy="985500"/>
          </a:xfrm>
          <a:prstGeom prst="rect">
            <a:avLst/>
          </a:prstGeom>
        </p:spPr>
      </p:pic>
      <p:sp>
        <p:nvSpPr>
          <p:cNvPr id="5" name="TextBox 4">
            <a:extLst>
              <a:ext uri="{FF2B5EF4-FFF2-40B4-BE49-F238E27FC236}">
                <a16:creationId xmlns:a16="http://schemas.microsoft.com/office/drawing/2014/main" id="{C5339440-920F-1AE0-7A72-774B4A03500A}"/>
              </a:ext>
            </a:extLst>
          </p:cNvPr>
          <p:cNvSpPr txBox="1"/>
          <p:nvPr/>
        </p:nvSpPr>
        <p:spPr>
          <a:xfrm>
            <a:off x="473619" y="1083753"/>
            <a:ext cx="5800181" cy="3046988"/>
          </a:xfrm>
          <a:prstGeom prst="rect">
            <a:avLst/>
          </a:prstGeom>
          <a:noFill/>
        </p:spPr>
        <p:txBody>
          <a:bodyPr wrap="square">
            <a:spAutoFit/>
          </a:bodyPr>
          <a:lstStyle/>
          <a:p>
            <a:r>
              <a:rPr lang="en-US" sz="1600" b="1">
                <a:solidFill>
                  <a:schemeClr val="tx1"/>
                </a:solidFill>
                <a:latin typeface="Calibri" panose="020F0502020204030204" pitchFamily="34" charset="0"/>
                <a:cs typeface="Calibri" panose="020F0502020204030204" pitchFamily="34" charset="0"/>
                <a:sym typeface="Wingdings" panose="05000000000000000000" pitchFamily="2" charset="2"/>
              </a:rPr>
              <a:t>EO eBook</a:t>
            </a:r>
          </a:p>
          <a:p>
            <a:pPr marL="285750" indent="-285750">
              <a:buClr>
                <a:schemeClr val="tx1"/>
              </a:buClr>
              <a:buFont typeface="Wingdings" panose="05000000000000000000" pitchFamily="2" charset="2"/>
              <a:buChar char="§"/>
            </a:pPr>
            <a:r>
              <a:rPr lang="en-US" sz="1600">
                <a:solidFill>
                  <a:schemeClr val="tx1"/>
                </a:solidFill>
                <a:latin typeface="Calibri" panose="020F0502020204030204" pitchFamily="34" charset="0"/>
                <a:cs typeface="Calibri" panose="020F0502020204030204" pitchFamily="34" charset="0"/>
                <a:sym typeface="Wingdings" panose="05000000000000000000" pitchFamily="2" charset="2"/>
              </a:rPr>
              <a:t>eBook on EO and its services. </a:t>
            </a:r>
          </a:p>
          <a:p>
            <a:pPr marL="285750" indent="-285750">
              <a:buClr>
                <a:schemeClr val="tx1"/>
              </a:buClr>
              <a:buFont typeface="Wingdings" panose="05000000000000000000" pitchFamily="2" charset="2"/>
              <a:buChar char="§"/>
            </a:pPr>
            <a:r>
              <a:rPr lang="en-US" sz="1600">
                <a:solidFill>
                  <a:schemeClr val="tx1"/>
                </a:solidFill>
                <a:latin typeface="Calibri" panose="020F0502020204030204" pitchFamily="34" charset="0"/>
                <a:cs typeface="Calibri" panose="020F0502020204030204" pitchFamily="34" charset="0"/>
                <a:sym typeface="Wingdings" panose="05000000000000000000" pitchFamily="2" charset="2"/>
              </a:rPr>
              <a:t>EO Triage process</a:t>
            </a:r>
          </a:p>
          <a:p>
            <a:endParaRPr lang="en-US" sz="1600">
              <a:solidFill>
                <a:schemeClr val="tx1"/>
              </a:solidFill>
              <a:latin typeface="Calibri" panose="020F0502020204030204" pitchFamily="34" charset="0"/>
              <a:cs typeface="Calibri" panose="020F0502020204030204" pitchFamily="34" charset="0"/>
              <a:sym typeface="Wingdings" panose="05000000000000000000" pitchFamily="2" charset="2"/>
            </a:endParaRPr>
          </a:p>
          <a:p>
            <a:r>
              <a:rPr lang="en-US" sz="1600" b="1">
                <a:solidFill>
                  <a:schemeClr val="tx1"/>
                </a:solidFill>
                <a:latin typeface="Calibri" panose="020F0502020204030204" pitchFamily="34" charset="0"/>
                <a:cs typeface="Calibri" panose="020F0502020204030204" pitchFamily="34" charset="0"/>
                <a:sym typeface="Wingdings" panose="05000000000000000000" pitchFamily="2" charset="2"/>
              </a:rPr>
              <a:t>EO Client Risk Areas Checklist</a:t>
            </a:r>
          </a:p>
          <a:p>
            <a:pPr marL="285750" indent="-285750">
              <a:buClrTx/>
              <a:buFont typeface="Wingdings" panose="05000000000000000000" pitchFamily="2" charset="2"/>
              <a:buChar char="§"/>
            </a:pPr>
            <a:r>
              <a:rPr lang="en-US" sz="1600">
                <a:solidFill>
                  <a:schemeClr val="tx1"/>
                </a:solidFill>
                <a:latin typeface="Calibri" panose="020F0502020204030204" pitchFamily="34" charset="0"/>
                <a:cs typeface="Calibri" panose="020F0502020204030204" pitchFamily="34" charset="0"/>
              </a:rPr>
              <a:t>A checklist to review risk areas for a client from financials to HR to Structure</a:t>
            </a:r>
          </a:p>
          <a:p>
            <a:pPr marL="285750" indent="-285750">
              <a:buClrTx/>
              <a:buFont typeface="Wingdings" panose="05000000000000000000" pitchFamily="2" charset="2"/>
              <a:buChar char="§"/>
            </a:pPr>
            <a:r>
              <a:rPr lang="en-US" sz="1600">
                <a:solidFill>
                  <a:schemeClr val="tx1"/>
                </a:solidFill>
                <a:latin typeface="Calibri" panose="020F0502020204030204" pitchFamily="34" charset="0"/>
                <a:cs typeface="Calibri" panose="020F0502020204030204" pitchFamily="34" charset="0"/>
              </a:rPr>
              <a:t>Very popular for file reviews</a:t>
            </a:r>
          </a:p>
          <a:p>
            <a:endParaRPr lang="en-US" sz="1600" b="1">
              <a:solidFill>
                <a:schemeClr val="tx1"/>
              </a:solidFill>
              <a:latin typeface="Calibri" panose="020F0502020204030204" pitchFamily="34" charset="0"/>
              <a:cs typeface="Calibri" panose="020F0502020204030204" pitchFamily="34" charset="0"/>
              <a:sym typeface="Wingdings" panose="05000000000000000000" pitchFamily="2" charset="2"/>
            </a:endParaRPr>
          </a:p>
          <a:p>
            <a:r>
              <a:rPr lang="en-US" sz="1600" b="1">
                <a:solidFill>
                  <a:schemeClr val="tx1"/>
                </a:solidFill>
                <a:latin typeface="Calibri" panose="020F0502020204030204" pitchFamily="34" charset="0"/>
                <a:cs typeface="Calibri" panose="020F0502020204030204" pitchFamily="34" charset="0"/>
                <a:sym typeface="Wingdings" panose="05000000000000000000" pitchFamily="2" charset="2"/>
              </a:rPr>
              <a:t>EO Insolvency Checklist</a:t>
            </a:r>
          </a:p>
          <a:p>
            <a:pPr marL="285750" indent="-285750">
              <a:buClrTx/>
              <a:buFont typeface="Wingdings" panose="05000000000000000000" pitchFamily="2" charset="2"/>
              <a:buChar char="§"/>
            </a:pPr>
            <a:r>
              <a:rPr lang="en-US" sz="1600">
                <a:solidFill>
                  <a:schemeClr val="tx1"/>
                </a:solidFill>
                <a:latin typeface="Calibri" panose="020F0502020204030204" pitchFamily="34" charset="0"/>
                <a:cs typeface="Calibri" panose="020F0502020204030204" pitchFamily="34" charset="0"/>
              </a:rPr>
              <a:t>A checklist to review the ASIC indicators of potential solvency risks.</a:t>
            </a:r>
            <a:endParaRPr lang="en-US" sz="1600" b="1">
              <a:solidFill>
                <a:schemeClr val="tx1"/>
              </a:solidFill>
              <a:latin typeface="Calibri" panose="020F0502020204030204" pitchFamily="34" charset="0"/>
              <a:cs typeface="Calibri" panose="020F0502020204030204" pitchFamily="34" charset="0"/>
            </a:endParaRPr>
          </a:p>
        </p:txBody>
      </p:sp>
      <p:pic>
        <p:nvPicPr>
          <p:cNvPr id="10" name="Picture 9" descr="A person working on a computer&#10;&#10;Description automatically generated with low confidence">
            <a:extLst>
              <a:ext uri="{FF2B5EF4-FFF2-40B4-BE49-F238E27FC236}">
                <a16:creationId xmlns:a16="http://schemas.microsoft.com/office/drawing/2014/main" id="{9D6AFDB8-8116-519C-BD64-12FB7861F9FE}"/>
              </a:ext>
            </a:extLst>
          </p:cNvPr>
          <p:cNvPicPr>
            <a:picLocks noChangeAspect="1"/>
          </p:cNvPicPr>
          <p:nvPr/>
        </p:nvPicPr>
        <p:blipFill rotWithShape="1">
          <a:blip r:embed="rId5"/>
          <a:srcRect l="27037" t="33939" r="31234" b="27901"/>
          <a:stretch/>
        </p:blipFill>
        <p:spPr>
          <a:xfrm>
            <a:off x="6690282" y="2287723"/>
            <a:ext cx="1882218" cy="1721263"/>
          </a:xfrm>
          <a:prstGeom prst="rect">
            <a:avLst/>
          </a:prstGeom>
        </p:spPr>
      </p:pic>
      <p:pic>
        <p:nvPicPr>
          <p:cNvPr id="3" name="Picture 2" descr="Icon&#10;&#10;Description automatically generated">
            <a:extLst>
              <a:ext uri="{FF2B5EF4-FFF2-40B4-BE49-F238E27FC236}">
                <a16:creationId xmlns:a16="http://schemas.microsoft.com/office/drawing/2014/main" id="{F8D40013-CF50-8616-B6C0-03012DC7532D}"/>
              </a:ext>
            </a:extLst>
          </p:cNvPr>
          <p:cNvPicPr>
            <a:picLocks noChangeAspect="1"/>
          </p:cNvPicPr>
          <p:nvPr/>
        </p:nvPicPr>
        <p:blipFill>
          <a:blip r:embed="rId6"/>
          <a:stretch>
            <a:fillRect/>
          </a:stretch>
        </p:blipFill>
        <p:spPr>
          <a:xfrm>
            <a:off x="3287806" y="348429"/>
            <a:ext cx="646375" cy="664330"/>
          </a:xfrm>
          <a:prstGeom prst="rect">
            <a:avLst/>
          </a:prstGeom>
        </p:spPr>
      </p:pic>
    </p:spTree>
    <p:extLst>
      <p:ext uri="{BB962C8B-B14F-4D97-AF65-F5344CB8AC3E}">
        <p14:creationId xmlns:p14="http://schemas.microsoft.com/office/powerpoint/2010/main" val="189202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455E"/>
        </a:solidFill>
        <a:effectLst/>
      </p:bgPr>
    </p:bg>
    <p:spTree>
      <p:nvGrpSpPr>
        <p:cNvPr id="1" name="Shape 120"/>
        <p:cNvGrpSpPr/>
        <p:nvPr/>
      </p:nvGrpSpPr>
      <p:grpSpPr>
        <a:xfrm>
          <a:off x="0" y="0"/>
          <a:ext cx="0" cy="0"/>
          <a:chOff x="0" y="0"/>
          <a:chExt cx="0" cy="0"/>
        </a:xfrm>
      </p:grpSpPr>
      <p:sp>
        <p:nvSpPr>
          <p:cNvPr id="122" name="Google Shape;122;p21"/>
          <p:cNvSpPr txBox="1">
            <a:spLocks noGrp="1"/>
          </p:cNvSpPr>
          <p:nvPr>
            <p:ph type="ctrTitle" idx="4294967295"/>
          </p:nvPr>
        </p:nvSpPr>
        <p:spPr>
          <a:xfrm>
            <a:off x="482945" y="1911151"/>
            <a:ext cx="77040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b="1">
                <a:solidFill>
                  <a:schemeClr val="bg1"/>
                </a:solidFill>
                <a:latin typeface="Encode Sans"/>
                <a:ea typeface="Encode Sans"/>
                <a:cs typeface="Encode Sans"/>
                <a:sym typeface="Encode Sans"/>
              </a:rPr>
              <a:t>Q&amp;A</a:t>
            </a:r>
            <a:endParaRPr sz="4000" b="1">
              <a:solidFill>
                <a:schemeClr val="bg1"/>
              </a:solidFill>
              <a:latin typeface="Encode Sans"/>
              <a:ea typeface="Encode Sans"/>
              <a:cs typeface="Encode Sans"/>
              <a:sym typeface="Encode Sans"/>
            </a:endParaRPr>
          </a:p>
        </p:txBody>
      </p:sp>
      <p:pic>
        <p:nvPicPr>
          <p:cNvPr id="124" name="Google Shape;124;p21"/>
          <p:cNvPicPr preferRelativeResize="0"/>
          <p:nvPr/>
        </p:nvPicPr>
        <p:blipFill rotWithShape="1">
          <a:blip r:embed="rId3">
            <a:alphaModFix/>
          </a:blip>
          <a:srcRect t="1" r="84988" b="-21748"/>
          <a:stretch/>
        </p:blipFill>
        <p:spPr>
          <a:xfrm>
            <a:off x="247183" y="4054288"/>
            <a:ext cx="741176" cy="820477"/>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id="{41230463-EFA0-B366-68A0-3C596E20AAAA}"/>
              </a:ext>
            </a:extLst>
          </p:cNvPr>
          <p:cNvPicPr>
            <a:picLocks noChangeAspect="1"/>
          </p:cNvPicPr>
          <p:nvPr/>
        </p:nvPicPr>
        <p:blipFill rotWithShape="1">
          <a:blip r:embed="rId4"/>
          <a:srcRect l="30323" r="31359"/>
          <a:stretch/>
        </p:blipFill>
        <p:spPr>
          <a:xfrm>
            <a:off x="7745507" y="297614"/>
            <a:ext cx="1110876" cy="822020"/>
          </a:xfrm>
          <a:prstGeom prst="rect">
            <a:avLst/>
          </a:prstGeom>
        </p:spPr>
      </p:pic>
      <p:sp>
        <p:nvSpPr>
          <p:cNvPr id="5" name="TextBox 4">
            <a:extLst>
              <a:ext uri="{FF2B5EF4-FFF2-40B4-BE49-F238E27FC236}">
                <a16:creationId xmlns:a16="http://schemas.microsoft.com/office/drawing/2014/main" id="{DF9C64FA-E973-B7C1-BF33-73376CFC7C38}"/>
              </a:ext>
            </a:extLst>
          </p:cNvPr>
          <p:cNvSpPr txBox="1"/>
          <p:nvPr/>
        </p:nvSpPr>
        <p:spPr>
          <a:xfrm>
            <a:off x="2574287" y="2763219"/>
            <a:ext cx="5737140" cy="470000"/>
          </a:xfrm>
          <a:prstGeom prst="rect">
            <a:avLst/>
          </a:prstGeom>
          <a:noFill/>
        </p:spPr>
        <p:txBody>
          <a:bodyPr wrap="square">
            <a:spAutoFit/>
          </a:bodyPr>
          <a:lstStyle/>
          <a:p>
            <a:pPr>
              <a:lnSpc>
                <a:spcPct val="107000"/>
              </a:lnSpc>
              <a:spcAft>
                <a:spcPts val="800"/>
              </a:spcAft>
            </a:pPr>
            <a:r>
              <a:rPr lang="en-AU" sz="2400">
                <a:solidFill>
                  <a:schemeClr val="bg1"/>
                </a:solidFill>
                <a:effectLst/>
                <a:latin typeface="Calibri" panose="020F0502020204030204" pitchFamily="34" charset="0"/>
                <a:ea typeface="DengXian" panose="02010600030101010101" pitchFamily="2" charset="-122"/>
                <a:cs typeface="Cordia New" panose="020B0304020202020204" pitchFamily="34" charset="-34"/>
              </a:rPr>
              <a:t>Do you hav</a:t>
            </a:r>
            <a:r>
              <a:rPr lang="en-AU" sz="2400">
                <a:solidFill>
                  <a:schemeClr val="bg1"/>
                </a:solidFill>
                <a:latin typeface="Calibri" panose="020F0502020204030204" pitchFamily="34" charset="0"/>
                <a:ea typeface="DengXian" panose="02010600030101010101" pitchFamily="2" charset="-122"/>
                <a:cs typeface="Cordia New" panose="020B0304020202020204" pitchFamily="34" charset="-34"/>
              </a:rPr>
              <a:t>e any questions?</a:t>
            </a:r>
            <a:endParaRPr lang="en-AU" sz="2400">
              <a:solidFill>
                <a:schemeClr val="bg1"/>
              </a:solidFill>
              <a:effectLst/>
              <a:latin typeface="Calibri" panose="020F0502020204030204" pitchFamily="34" charset="0"/>
              <a:ea typeface="DengXian" panose="02010600030101010101" pitchFamily="2" charset="-122"/>
              <a:cs typeface="Cordia New" panose="020B0304020202020204" pitchFamily="34" charset="-34"/>
            </a:endParaRPr>
          </a:p>
        </p:txBody>
      </p:sp>
      <p:pic>
        <p:nvPicPr>
          <p:cNvPr id="8" name="Google Shape;203;p25">
            <a:extLst>
              <a:ext uri="{FF2B5EF4-FFF2-40B4-BE49-F238E27FC236}">
                <a16:creationId xmlns:a16="http://schemas.microsoft.com/office/drawing/2014/main" id="{178E09FA-8CEA-C062-EE27-32E2FA34B943}"/>
              </a:ext>
            </a:extLst>
          </p:cNvPr>
          <p:cNvPicPr preferRelativeResize="0"/>
          <p:nvPr/>
        </p:nvPicPr>
        <p:blipFill>
          <a:blip r:embed="rId5">
            <a:alphaModFix/>
          </a:blip>
          <a:stretch>
            <a:fillRect/>
          </a:stretch>
        </p:blipFill>
        <p:spPr>
          <a:xfrm>
            <a:off x="2574287" y="1192629"/>
            <a:ext cx="1046577" cy="1093672"/>
          </a:xfrm>
          <a:prstGeom prst="rect">
            <a:avLst/>
          </a:prstGeom>
          <a:noFill/>
          <a:ln>
            <a:noFill/>
          </a:ln>
        </p:spPr>
      </p:pic>
    </p:spTree>
    <p:extLst>
      <p:ext uri="{BB962C8B-B14F-4D97-AF65-F5344CB8AC3E}">
        <p14:creationId xmlns:p14="http://schemas.microsoft.com/office/powerpoint/2010/main" val="50818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idx="4294967295"/>
          </p:nvPr>
        </p:nvSpPr>
        <p:spPr>
          <a:xfrm>
            <a:off x="880315" y="549957"/>
            <a:ext cx="4501800" cy="9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b="1">
                <a:solidFill>
                  <a:srgbClr val="282525"/>
                </a:solidFill>
                <a:latin typeface="Encode Sans"/>
                <a:ea typeface="Encode Sans"/>
                <a:cs typeface="Encode Sans"/>
                <a:sym typeface="Encode Sans"/>
              </a:rPr>
              <a:t>Call to Action</a:t>
            </a:r>
            <a:endParaRPr sz="3000" b="1">
              <a:solidFill>
                <a:srgbClr val="282525"/>
              </a:solidFill>
              <a:latin typeface="Encode Sans"/>
              <a:ea typeface="Encode Sans"/>
              <a:cs typeface="Encode Sans"/>
              <a:sym typeface="Encode Sans"/>
            </a:endParaRPr>
          </a:p>
        </p:txBody>
      </p:sp>
      <p:sp>
        <p:nvSpPr>
          <p:cNvPr id="69" name="Google Shape;69;p15"/>
          <p:cNvSpPr txBox="1">
            <a:spLocks noGrp="1"/>
          </p:cNvSpPr>
          <p:nvPr>
            <p:ph type="subTitle" idx="4294967295"/>
          </p:nvPr>
        </p:nvSpPr>
        <p:spPr>
          <a:xfrm>
            <a:off x="448174" y="1935588"/>
            <a:ext cx="5075933" cy="2161800"/>
          </a:xfrm>
          <a:prstGeom prst="rect">
            <a:avLst/>
          </a:prstGeom>
        </p:spPr>
        <p:txBody>
          <a:bodyPr spcFirstLastPara="1" wrap="square" lIns="91425" tIns="91425" rIns="91425" bIns="91425" anchor="t" anchorCtr="0">
            <a:noAutofit/>
          </a:bodyPr>
          <a:lstStyle/>
          <a:p>
            <a:pPr marL="457200" lvl="0" indent="-311150" algn="l" rtl="0">
              <a:lnSpc>
                <a:spcPct val="114000"/>
              </a:lnSpc>
              <a:spcBef>
                <a:spcPts val="0"/>
              </a:spcBef>
              <a:spcAft>
                <a:spcPts val="0"/>
              </a:spcAft>
              <a:buClr>
                <a:srgbClr val="282525"/>
              </a:buClr>
              <a:buSzPts val="1300"/>
              <a:buFont typeface="Helvetica Neue"/>
              <a:buAutoNum type="arabicPeriod"/>
            </a:pPr>
            <a:endParaRPr lang="en-AU" dirty="0">
              <a:solidFill>
                <a:srgbClr val="282525"/>
              </a:solidFill>
              <a:latin typeface="Calibri" panose="020F0502020204030204" pitchFamily="34" charset="0"/>
              <a:ea typeface="Encode Sans"/>
              <a:cs typeface="Calibri" panose="020F0502020204030204" pitchFamily="34" charset="0"/>
              <a:sym typeface="Encode Sans"/>
            </a:endParaRPr>
          </a:p>
          <a:p>
            <a:pPr marL="431800" indent="-285750">
              <a:lnSpc>
                <a:spcPct val="114000"/>
              </a:lnSpc>
              <a:buClr>
                <a:srgbClr val="282525"/>
              </a:buClr>
              <a:buSzPts val="1300"/>
            </a:pPr>
            <a:r>
              <a:rPr lang="en-AU" b="1" dirty="0">
                <a:solidFill>
                  <a:srgbClr val="282525"/>
                </a:solidFill>
                <a:latin typeface="Calibri" panose="020F0502020204030204" pitchFamily="34" charset="0"/>
                <a:ea typeface="Encode Sans"/>
                <a:cs typeface="Calibri" panose="020F0502020204030204" pitchFamily="34" charset="0"/>
                <a:sym typeface="Encode Sans"/>
              </a:rPr>
              <a:t>Email </a:t>
            </a:r>
            <a:r>
              <a:rPr lang="en-AU" b="1" dirty="0">
                <a:solidFill>
                  <a:srgbClr val="282525"/>
                </a:solidFill>
                <a:latin typeface="Calibri" panose="020F0502020204030204" pitchFamily="34" charset="0"/>
                <a:ea typeface="Encode Sans"/>
                <a:cs typeface="Calibri" panose="020F0502020204030204" pitchFamily="34" charset="0"/>
                <a:sym typeface="Encode Sans"/>
                <a:hlinkClick r:id="rId3"/>
              </a:rPr>
              <a:t>blaise@eventumoptimum.com.au</a:t>
            </a:r>
            <a:r>
              <a:rPr lang="en-AU" b="1" dirty="0">
                <a:solidFill>
                  <a:srgbClr val="282525"/>
                </a:solidFill>
                <a:latin typeface="Calibri" panose="020F0502020204030204" pitchFamily="34" charset="0"/>
                <a:ea typeface="Encode Sans"/>
                <a:cs typeface="Calibri" panose="020F0502020204030204" pitchFamily="34" charset="0"/>
                <a:sym typeface="Encode Sans"/>
              </a:rPr>
              <a:t> to book in a free asset protection &amp; client review session with Rod Peters (valued at $1,000)</a:t>
            </a:r>
          </a:p>
          <a:p>
            <a:pPr marL="146050" indent="0">
              <a:lnSpc>
                <a:spcPct val="114000"/>
              </a:lnSpc>
              <a:buClr>
                <a:srgbClr val="282525"/>
              </a:buClr>
              <a:buSzPts val="1300"/>
              <a:buNone/>
            </a:pPr>
            <a:endParaRPr dirty="0">
              <a:solidFill>
                <a:srgbClr val="282525"/>
              </a:solidFill>
              <a:latin typeface="Calibri" panose="020F0502020204030204" pitchFamily="34" charset="0"/>
              <a:ea typeface="Encode Sans"/>
              <a:cs typeface="Calibri" panose="020F0502020204030204" pitchFamily="34" charset="0"/>
              <a:sym typeface="Encode Sans"/>
            </a:endParaRPr>
          </a:p>
        </p:txBody>
      </p:sp>
      <p:sp>
        <p:nvSpPr>
          <p:cNvPr id="70" name="Google Shape;70;p15"/>
          <p:cNvSpPr txBox="1">
            <a:spLocks noGrp="1"/>
          </p:cNvSpPr>
          <p:nvPr>
            <p:ph type="ctrTitle" idx="4294967295"/>
          </p:nvPr>
        </p:nvSpPr>
        <p:spPr>
          <a:xfrm>
            <a:off x="802362" y="1356240"/>
            <a:ext cx="4803124" cy="9854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000" b="1">
                <a:solidFill>
                  <a:srgbClr val="00B00D"/>
                </a:solidFill>
                <a:latin typeface="Encode Sans Medium"/>
                <a:ea typeface="Encode Sans Medium"/>
                <a:cs typeface="Encode Sans Medium"/>
                <a:sym typeface="Encode Sans Medium"/>
              </a:rPr>
              <a:t>1:1 Asset Protection &amp; Client review session with Rod Peters </a:t>
            </a:r>
            <a:endParaRPr sz="2000" b="1">
              <a:solidFill>
                <a:srgbClr val="00B00D"/>
              </a:solidFill>
              <a:latin typeface="Encode Sans Medium"/>
              <a:ea typeface="Encode Sans Medium"/>
              <a:cs typeface="Encode Sans Medium"/>
              <a:sym typeface="Encode Sans Medium"/>
            </a:endParaRPr>
          </a:p>
        </p:txBody>
      </p:sp>
      <p:pic>
        <p:nvPicPr>
          <p:cNvPr id="5" name="Picture 4" descr="A person wearing glasses&#10;&#10;Description automatically generated with low confidence">
            <a:extLst>
              <a:ext uri="{FF2B5EF4-FFF2-40B4-BE49-F238E27FC236}">
                <a16:creationId xmlns:a16="http://schemas.microsoft.com/office/drawing/2014/main" id="{11ACDDE9-FC69-D1F5-F1E6-C3D4666F14C6}"/>
              </a:ext>
            </a:extLst>
          </p:cNvPr>
          <p:cNvPicPr>
            <a:picLocks noChangeAspect="1"/>
          </p:cNvPicPr>
          <p:nvPr/>
        </p:nvPicPr>
        <p:blipFill rotWithShape="1">
          <a:blip r:embed="rId4"/>
          <a:srcRect l="6050" t="27408" r="14565"/>
          <a:stretch/>
        </p:blipFill>
        <p:spPr>
          <a:xfrm>
            <a:off x="5602060" y="1195195"/>
            <a:ext cx="3178992" cy="2906965"/>
          </a:xfrm>
          <a:prstGeom prst="rect">
            <a:avLst/>
          </a:prstGeom>
        </p:spPr>
      </p:pic>
      <p:pic>
        <p:nvPicPr>
          <p:cNvPr id="6" name="Picture 5" descr="Icon&#10;&#10;Description automatically generated">
            <a:extLst>
              <a:ext uri="{FF2B5EF4-FFF2-40B4-BE49-F238E27FC236}">
                <a16:creationId xmlns:a16="http://schemas.microsoft.com/office/drawing/2014/main" id="{162D2B1D-7C70-04AA-D895-A8CA11E21872}"/>
              </a:ext>
            </a:extLst>
          </p:cNvPr>
          <p:cNvPicPr>
            <a:picLocks noChangeAspect="1"/>
          </p:cNvPicPr>
          <p:nvPr/>
        </p:nvPicPr>
        <p:blipFill>
          <a:blip r:embed="rId5"/>
          <a:stretch>
            <a:fillRect/>
          </a:stretch>
        </p:blipFill>
        <p:spPr>
          <a:xfrm>
            <a:off x="3730732" y="549957"/>
            <a:ext cx="559628" cy="575173"/>
          </a:xfrm>
          <a:prstGeom prst="rect">
            <a:avLst/>
          </a:prstGeom>
        </p:spPr>
      </p:pic>
    </p:spTree>
    <p:extLst>
      <p:ext uri="{BB962C8B-B14F-4D97-AF65-F5344CB8AC3E}">
        <p14:creationId xmlns:p14="http://schemas.microsoft.com/office/powerpoint/2010/main" val="9358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idx="4294967295"/>
          </p:nvPr>
        </p:nvSpPr>
        <p:spPr>
          <a:xfrm>
            <a:off x="604650" y="668375"/>
            <a:ext cx="4501800" cy="9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b="1">
                <a:solidFill>
                  <a:srgbClr val="282525"/>
                </a:solidFill>
                <a:latin typeface="Encode Sans"/>
                <a:ea typeface="Encode Sans"/>
                <a:cs typeface="Encode Sans"/>
                <a:sym typeface="Encode Sans"/>
              </a:rPr>
              <a:t>Today’s Session</a:t>
            </a:r>
            <a:endParaRPr sz="3000" b="1">
              <a:solidFill>
                <a:srgbClr val="282525"/>
              </a:solidFill>
              <a:latin typeface="Encode Sans"/>
              <a:ea typeface="Encode Sans"/>
              <a:cs typeface="Encode Sans"/>
              <a:sym typeface="Encode Sans"/>
            </a:endParaRPr>
          </a:p>
        </p:txBody>
      </p:sp>
      <p:sp>
        <p:nvSpPr>
          <p:cNvPr id="69" name="Google Shape;69;p15"/>
          <p:cNvSpPr txBox="1">
            <a:spLocks noGrp="1"/>
          </p:cNvSpPr>
          <p:nvPr>
            <p:ph type="subTitle" idx="4294967295"/>
          </p:nvPr>
        </p:nvSpPr>
        <p:spPr>
          <a:xfrm>
            <a:off x="537850" y="1867125"/>
            <a:ext cx="5541690" cy="2790936"/>
          </a:xfrm>
          <a:prstGeom prst="rect">
            <a:avLst/>
          </a:prstGeom>
        </p:spPr>
        <p:txBody>
          <a:bodyPr spcFirstLastPara="1" wrap="square" lIns="91425" tIns="91425" rIns="91425" bIns="91425" anchor="t" anchorCtr="0">
            <a:noAutofit/>
          </a:bodyPr>
          <a:lstStyle/>
          <a:p>
            <a:pPr marL="457200" lvl="0" indent="-311150" algn="l" rtl="0">
              <a:lnSpc>
                <a:spcPct val="114000"/>
              </a:lnSpc>
              <a:spcBef>
                <a:spcPts val="0"/>
              </a:spcBef>
              <a:spcAft>
                <a:spcPts val="0"/>
              </a:spcAft>
              <a:buClr>
                <a:srgbClr val="282525"/>
              </a:buClr>
              <a:buSzPts val="1300"/>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Asset protection strategies</a:t>
            </a:r>
          </a:p>
          <a:p>
            <a:pPr marL="457200" lvl="0" indent="-311150" algn="l" rtl="0">
              <a:lnSpc>
                <a:spcPct val="114000"/>
              </a:lnSpc>
              <a:spcBef>
                <a:spcPts val="0"/>
              </a:spcBef>
              <a:spcAft>
                <a:spcPts val="0"/>
              </a:spcAft>
              <a:buClr>
                <a:srgbClr val="282525"/>
              </a:buClr>
              <a:buSzPts val="1300"/>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Economic conditions - interest rates and bad debts</a:t>
            </a:r>
          </a:p>
          <a:p>
            <a:pPr marL="457200" lvl="0" indent="-311150" algn="l" rtl="0">
              <a:lnSpc>
                <a:spcPct val="114000"/>
              </a:lnSpc>
              <a:spcBef>
                <a:spcPts val="0"/>
              </a:spcBef>
              <a:spcAft>
                <a:spcPts val="0"/>
              </a:spcAft>
              <a:buClr>
                <a:srgbClr val="282525"/>
              </a:buClr>
              <a:buSzPts val="1300"/>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ATO - current actions and what to do</a:t>
            </a:r>
          </a:p>
          <a:p>
            <a:pPr marL="457200" lvl="0" indent="-311150" algn="l" rtl="0">
              <a:lnSpc>
                <a:spcPct val="114000"/>
              </a:lnSpc>
              <a:spcBef>
                <a:spcPts val="0"/>
              </a:spcBef>
              <a:spcAft>
                <a:spcPts val="0"/>
              </a:spcAft>
              <a:buClr>
                <a:srgbClr val="282525"/>
              </a:buClr>
              <a:buSzPts val="1300"/>
              <a:buFont typeface="Arial" panose="020B0604020202020204" pitchFamily="34" charset="0"/>
              <a:buChar char="•"/>
            </a:pPr>
            <a:r>
              <a:rPr lang="en-US" b="0" i="0" dirty="0">
                <a:solidFill>
                  <a:srgbClr val="000000"/>
                </a:solidFill>
                <a:effectLst/>
                <a:latin typeface="Calibri" panose="020F0502020204030204" pitchFamily="34" charset="0"/>
                <a:cs typeface="Calibri" panose="020F0502020204030204" pitchFamily="34" charset="0"/>
              </a:rPr>
              <a:t>DPN’s - credit bureau warnings from ATO</a:t>
            </a:r>
          </a:p>
          <a:p>
            <a:pPr marL="457200" lvl="0" indent="-311150" algn="l" rtl="0">
              <a:lnSpc>
                <a:spcPct val="114000"/>
              </a:lnSpc>
              <a:spcBef>
                <a:spcPts val="0"/>
              </a:spcBef>
              <a:spcAft>
                <a:spcPts val="0"/>
              </a:spcAft>
              <a:buClr>
                <a:srgbClr val="282525"/>
              </a:buClr>
              <a:buSzPts val="1300"/>
              <a:buFont typeface="Arial" panose="020B0604020202020204" pitchFamily="34" charset="0"/>
              <a:buChar char="•"/>
            </a:pPr>
            <a:r>
              <a:rPr lang="en-US" b="0" i="0" dirty="0" err="1">
                <a:solidFill>
                  <a:srgbClr val="000000"/>
                </a:solidFill>
                <a:effectLst/>
                <a:latin typeface="Calibri" panose="020F0502020204030204" pitchFamily="34" charset="0"/>
                <a:cs typeface="Calibri" panose="020F0502020204030204" pitchFamily="34" charset="0"/>
              </a:rPr>
              <a:t>Div</a:t>
            </a:r>
            <a:r>
              <a:rPr lang="en-US" b="0" i="0" dirty="0">
                <a:solidFill>
                  <a:srgbClr val="000000"/>
                </a:solidFill>
                <a:effectLst/>
                <a:latin typeface="Calibri" panose="020F0502020204030204" pitchFamily="34" charset="0"/>
                <a:cs typeface="Calibri" panose="020F0502020204030204" pitchFamily="34" charset="0"/>
              </a:rPr>
              <a:t> 7A Loans</a:t>
            </a:r>
          </a:p>
          <a:p>
            <a:pPr marL="457200" lvl="0" indent="-311150" algn="l" rtl="0">
              <a:lnSpc>
                <a:spcPct val="114000"/>
              </a:lnSpc>
              <a:spcBef>
                <a:spcPts val="0"/>
              </a:spcBef>
              <a:spcAft>
                <a:spcPts val="0"/>
              </a:spcAft>
              <a:buClr>
                <a:srgbClr val="282525"/>
              </a:buClr>
              <a:buSzPts val="1300"/>
              <a:buFont typeface="Arial" panose="020B0604020202020204" pitchFamily="34" charset="0"/>
              <a:buChar char="•"/>
            </a:pPr>
            <a:r>
              <a:rPr lang="en-AU" dirty="0">
                <a:solidFill>
                  <a:srgbClr val="000000"/>
                </a:solidFill>
                <a:latin typeface="Calibri" panose="020F0502020204030204" pitchFamily="34" charset="0"/>
                <a:ea typeface="Encode Sans"/>
                <a:cs typeface="Calibri" panose="020F0502020204030204" pitchFamily="34" charset="0"/>
                <a:sym typeface="Encode Sans"/>
              </a:rPr>
              <a:t>Q&amp;A</a:t>
            </a:r>
          </a:p>
          <a:p>
            <a:pPr marL="457200" lvl="0" indent="-311150" algn="l" rtl="0">
              <a:lnSpc>
                <a:spcPct val="114000"/>
              </a:lnSpc>
              <a:spcBef>
                <a:spcPts val="0"/>
              </a:spcBef>
              <a:spcAft>
                <a:spcPts val="0"/>
              </a:spcAft>
              <a:buClr>
                <a:srgbClr val="282525"/>
              </a:buClr>
              <a:buSzPts val="1300"/>
              <a:buFont typeface="Arial" panose="020B0604020202020204" pitchFamily="34" charset="0"/>
              <a:buChar char="•"/>
            </a:pPr>
            <a:r>
              <a:rPr lang="en-AU" dirty="0">
                <a:solidFill>
                  <a:srgbClr val="000000"/>
                </a:solidFill>
                <a:latin typeface="Calibri" panose="020F0502020204030204" pitchFamily="34" charset="0"/>
                <a:ea typeface="Encode Sans"/>
                <a:cs typeface="Calibri" panose="020F0502020204030204" pitchFamily="34" charset="0"/>
                <a:sym typeface="Encode Sans"/>
              </a:rPr>
              <a:t>Call to Action</a:t>
            </a:r>
            <a:endParaRPr dirty="0">
              <a:solidFill>
                <a:srgbClr val="000000"/>
              </a:solidFill>
              <a:latin typeface="Calibri" panose="020F0502020204030204" pitchFamily="34" charset="0"/>
              <a:ea typeface="Encode Sans"/>
              <a:cs typeface="Calibri" panose="020F0502020204030204" pitchFamily="34" charset="0"/>
              <a:sym typeface="Encode Sans"/>
            </a:endParaRPr>
          </a:p>
        </p:txBody>
      </p:sp>
      <p:sp>
        <p:nvSpPr>
          <p:cNvPr id="70" name="Google Shape;70;p15"/>
          <p:cNvSpPr txBox="1">
            <a:spLocks noGrp="1"/>
          </p:cNvSpPr>
          <p:nvPr>
            <p:ph type="ctrTitle" idx="4294967295"/>
          </p:nvPr>
        </p:nvSpPr>
        <p:spPr>
          <a:xfrm>
            <a:off x="604650" y="1302600"/>
            <a:ext cx="4501800" cy="4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000" dirty="0">
                <a:solidFill>
                  <a:srgbClr val="00B00D"/>
                </a:solidFill>
                <a:latin typeface="Encode Sans Medium"/>
                <a:ea typeface="Encode Sans Medium"/>
                <a:cs typeface="Encode Sans Medium"/>
                <a:sym typeface="Encode Sans Medium"/>
              </a:rPr>
              <a:t>Eventum Optimum x LightYear Docs</a:t>
            </a:r>
            <a:endParaRPr sz="2000" dirty="0">
              <a:solidFill>
                <a:srgbClr val="00B00D"/>
              </a:solidFill>
              <a:latin typeface="Encode Sans Medium"/>
              <a:ea typeface="Encode Sans Medium"/>
              <a:cs typeface="Encode Sans Medium"/>
              <a:sym typeface="Encode Sans Medium"/>
            </a:endParaRPr>
          </a:p>
        </p:txBody>
      </p:sp>
      <p:pic>
        <p:nvPicPr>
          <p:cNvPr id="71" name="Google Shape;71;p15"/>
          <p:cNvPicPr preferRelativeResize="0"/>
          <p:nvPr/>
        </p:nvPicPr>
        <p:blipFill>
          <a:blip r:embed="rId3">
            <a:alphaModFix/>
          </a:blip>
          <a:stretch>
            <a:fillRect/>
          </a:stretch>
        </p:blipFill>
        <p:spPr>
          <a:xfrm>
            <a:off x="4784950" y="902525"/>
            <a:ext cx="289800" cy="258600"/>
          </a:xfrm>
          <a:prstGeom prst="rect">
            <a:avLst/>
          </a:prstGeom>
          <a:noFill/>
          <a:ln>
            <a:noFill/>
          </a:ln>
        </p:spPr>
      </p:pic>
      <p:pic>
        <p:nvPicPr>
          <p:cNvPr id="72" name="Google Shape;72;p15"/>
          <p:cNvPicPr preferRelativeResize="0"/>
          <p:nvPr/>
        </p:nvPicPr>
        <p:blipFill>
          <a:blip r:embed="rId4">
            <a:alphaModFix/>
          </a:blip>
          <a:stretch>
            <a:fillRect/>
          </a:stretch>
        </p:blipFill>
        <p:spPr>
          <a:xfrm>
            <a:off x="5648917" y="2375602"/>
            <a:ext cx="2590875" cy="2386271"/>
          </a:xfrm>
          <a:prstGeom prst="rect">
            <a:avLst/>
          </a:prstGeom>
          <a:noFill/>
          <a:ln>
            <a:noFill/>
          </a:ln>
        </p:spPr>
      </p:pic>
      <p:pic>
        <p:nvPicPr>
          <p:cNvPr id="2" name="Picture 1">
            <a:extLst>
              <a:ext uri="{FF2B5EF4-FFF2-40B4-BE49-F238E27FC236}">
                <a16:creationId xmlns:a16="http://schemas.microsoft.com/office/drawing/2014/main" id="{7115AA37-6B8A-C8F7-22C9-CF810B17D978}"/>
              </a:ext>
            </a:extLst>
          </p:cNvPr>
          <p:cNvPicPr>
            <a:picLocks noChangeAspect="1"/>
          </p:cNvPicPr>
          <p:nvPr/>
        </p:nvPicPr>
        <p:blipFill>
          <a:blip r:embed="rId5"/>
          <a:stretch>
            <a:fillRect/>
          </a:stretch>
        </p:blipFill>
        <p:spPr>
          <a:xfrm>
            <a:off x="6079540" y="1188638"/>
            <a:ext cx="2671087" cy="930474"/>
          </a:xfrm>
          <a:prstGeom prst="rect">
            <a:avLst/>
          </a:prstGeom>
        </p:spPr>
      </p:pic>
      <p:pic>
        <p:nvPicPr>
          <p:cNvPr id="3" name="LY logos_horizontal colour.pdf" descr="LY logos_horizontal colour.pdf">
            <a:extLst>
              <a:ext uri="{FF2B5EF4-FFF2-40B4-BE49-F238E27FC236}">
                <a16:creationId xmlns:a16="http://schemas.microsoft.com/office/drawing/2014/main" id="{CEAFA1D5-46DB-E35C-AC42-759C69528CEA}"/>
              </a:ext>
            </a:extLst>
          </p:cNvPr>
          <p:cNvPicPr>
            <a:picLocks noChangeAspect="1"/>
          </p:cNvPicPr>
          <p:nvPr/>
        </p:nvPicPr>
        <p:blipFill>
          <a:blip r:embed="rId6"/>
          <a:stretch>
            <a:fillRect/>
          </a:stretch>
        </p:blipFill>
        <p:spPr>
          <a:xfrm>
            <a:off x="6394600" y="462712"/>
            <a:ext cx="1845192" cy="411325"/>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ctrTitle" idx="4294967295"/>
          </p:nvPr>
        </p:nvSpPr>
        <p:spPr>
          <a:xfrm>
            <a:off x="1371600" y="890224"/>
            <a:ext cx="70524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900" b="1" dirty="0">
                <a:solidFill>
                  <a:srgbClr val="68FF06"/>
                </a:solidFill>
                <a:latin typeface="Encode Sans"/>
                <a:ea typeface="Encode Sans"/>
                <a:cs typeface="Encode Sans"/>
                <a:sym typeface="Encode Sans"/>
              </a:rPr>
              <a:t>Asset Protection Strategies </a:t>
            </a:r>
            <a:endParaRPr sz="3900" b="1" dirty="0">
              <a:solidFill>
                <a:srgbClr val="68FF06"/>
              </a:solidFill>
              <a:latin typeface="Encode Sans"/>
              <a:ea typeface="Encode Sans"/>
              <a:cs typeface="Encode Sans"/>
              <a:sym typeface="Encode Sans"/>
            </a:endParaRPr>
          </a:p>
        </p:txBody>
      </p:sp>
      <p:pic>
        <p:nvPicPr>
          <p:cNvPr id="124" name="Google Shape;124;p21"/>
          <p:cNvPicPr preferRelativeResize="0"/>
          <p:nvPr/>
        </p:nvPicPr>
        <p:blipFill rotWithShape="1">
          <a:blip r:embed="rId3">
            <a:alphaModFix/>
          </a:blip>
          <a:srcRect t="1" r="84988" b="-21748"/>
          <a:stretch/>
        </p:blipFill>
        <p:spPr>
          <a:xfrm>
            <a:off x="247183" y="4000500"/>
            <a:ext cx="768070" cy="874265"/>
          </a:xfrm>
          <a:prstGeom prst="rect">
            <a:avLst/>
          </a:prstGeom>
          <a:noFill/>
          <a:ln>
            <a:noFill/>
          </a:ln>
        </p:spPr>
      </p:pic>
      <p:sp>
        <p:nvSpPr>
          <p:cNvPr id="3" name="TextBox 2">
            <a:extLst>
              <a:ext uri="{FF2B5EF4-FFF2-40B4-BE49-F238E27FC236}">
                <a16:creationId xmlns:a16="http://schemas.microsoft.com/office/drawing/2014/main" id="{F36FBF66-0FEA-C317-F518-3C2B97F99CDC}"/>
              </a:ext>
            </a:extLst>
          </p:cNvPr>
          <p:cNvSpPr txBox="1"/>
          <p:nvPr/>
        </p:nvSpPr>
        <p:spPr>
          <a:xfrm>
            <a:off x="1603410" y="1966916"/>
            <a:ext cx="5187355" cy="1701107"/>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rPr>
              <a:t>Personal asset protection </a:t>
            </a:r>
            <a:endParaRPr lang="en-US"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rPr>
              <a:t>Business asset protection </a:t>
            </a:r>
            <a:endParaRPr lang="en-US"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rPr>
              <a:t>PPSR’s </a:t>
            </a:r>
            <a:endParaRPr lang="en-US"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Calibri" panose="020F0502020204030204" pitchFamily="34" charset="0"/>
              </a:rPr>
              <a:t>Mortgages </a:t>
            </a:r>
            <a:endParaRPr lang="en-US" sz="2000" dirty="0">
              <a:effectLst/>
              <a:latin typeface="Calibri" panose="020F0502020204030204" pitchFamily="34" charset="0"/>
              <a:ea typeface="Calibri" panose="020F0502020204030204" pitchFamily="34" charset="0"/>
            </a:endParaRPr>
          </a:p>
          <a:p>
            <a:pPr>
              <a:lnSpc>
                <a:spcPct val="107000"/>
              </a:lnSpc>
              <a:spcAft>
                <a:spcPts val="800"/>
              </a:spcAft>
            </a:pPr>
            <a:r>
              <a:rPr lang="en-AU" sz="2400" dirty="0">
                <a:solidFill>
                  <a:schemeClr val="bg1"/>
                </a:solidFill>
                <a:effectLst/>
                <a:latin typeface="Calibri" panose="020F0502020204030204" pitchFamily="34" charset="0"/>
                <a:ea typeface="DengXian" panose="02010600030101010101" pitchFamily="2" charset="-122"/>
                <a:cs typeface="Cordia New" panose="020B0304020202020204" pitchFamily="34" charset="-34"/>
              </a:rPr>
              <a:t>ng assets protects your clients</a:t>
            </a:r>
          </a:p>
        </p:txBody>
      </p:sp>
      <p:pic>
        <p:nvPicPr>
          <p:cNvPr id="2" name="Google Shape;203;p25">
            <a:extLst>
              <a:ext uri="{FF2B5EF4-FFF2-40B4-BE49-F238E27FC236}">
                <a16:creationId xmlns:a16="http://schemas.microsoft.com/office/drawing/2014/main" id="{DD4A22D6-7265-8A41-ADA1-5F99244E7F84}"/>
              </a:ext>
            </a:extLst>
          </p:cNvPr>
          <p:cNvPicPr preferRelativeResize="0"/>
          <p:nvPr/>
        </p:nvPicPr>
        <p:blipFill>
          <a:blip r:embed="rId4">
            <a:alphaModFix/>
          </a:blip>
          <a:stretch>
            <a:fillRect/>
          </a:stretch>
        </p:blipFill>
        <p:spPr>
          <a:xfrm>
            <a:off x="89172" y="709414"/>
            <a:ext cx="1084092" cy="1033430"/>
          </a:xfrm>
          <a:prstGeom prst="rect">
            <a:avLst/>
          </a:prstGeom>
          <a:noFill/>
          <a:ln>
            <a:noFill/>
          </a:ln>
        </p:spPr>
      </p:pic>
      <p:pic>
        <p:nvPicPr>
          <p:cNvPr id="5" name="Picture 4">
            <a:extLst>
              <a:ext uri="{FF2B5EF4-FFF2-40B4-BE49-F238E27FC236}">
                <a16:creationId xmlns:a16="http://schemas.microsoft.com/office/drawing/2014/main" id="{912DF32F-A1E0-5EE0-A5F9-4FBAEA47EFBB}"/>
              </a:ext>
            </a:extLst>
          </p:cNvPr>
          <p:cNvPicPr>
            <a:picLocks noChangeAspect="1"/>
          </p:cNvPicPr>
          <p:nvPr/>
        </p:nvPicPr>
        <p:blipFill>
          <a:blip r:embed="rId5"/>
          <a:stretch>
            <a:fillRect/>
          </a:stretch>
        </p:blipFill>
        <p:spPr>
          <a:xfrm>
            <a:off x="5832143" y="3729083"/>
            <a:ext cx="2670279" cy="932769"/>
          </a:xfrm>
          <a:prstGeom prst="rect">
            <a:avLst/>
          </a:prstGeom>
        </p:spPr>
      </p:pic>
      <p:pic>
        <p:nvPicPr>
          <p:cNvPr id="6" name="Google Shape;80;p16">
            <a:extLst>
              <a:ext uri="{FF2B5EF4-FFF2-40B4-BE49-F238E27FC236}">
                <a16:creationId xmlns:a16="http://schemas.microsoft.com/office/drawing/2014/main" id="{E76BF2F2-5B05-BA4A-35C2-2493476233D1}"/>
              </a:ext>
            </a:extLst>
          </p:cNvPr>
          <p:cNvPicPr preferRelativeResize="0"/>
          <p:nvPr/>
        </p:nvPicPr>
        <p:blipFill>
          <a:blip r:embed="rId6">
            <a:alphaModFix/>
          </a:blip>
          <a:stretch>
            <a:fillRect/>
          </a:stretch>
        </p:blipFill>
        <p:spPr>
          <a:xfrm>
            <a:off x="6328340" y="2255540"/>
            <a:ext cx="1153449" cy="750300"/>
          </a:xfrm>
          <a:prstGeom prst="rect">
            <a:avLst/>
          </a:prstGeom>
          <a:noFill/>
          <a:ln>
            <a:noFill/>
          </a:ln>
        </p:spPr>
      </p:pic>
    </p:spTree>
    <p:extLst>
      <p:ext uri="{BB962C8B-B14F-4D97-AF65-F5344CB8AC3E}">
        <p14:creationId xmlns:p14="http://schemas.microsoft.com/office/powerpoint/2010/main" val="368764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ctrTitle" idx="4294967295"/>
          </p:nvPr>
        </p:nvSpPr>
        <p:spPr>
          <a:xfrm>
            <a:off x="372006" y="497075"/>
            <a:ext cx="2036337" cy="750300"/>
          </a:xfrm>
          <a:prstGeom prst="rect">
            <a:avLst/>
          </a:prstGeom>
        </p:spPr>
        <p:txBody>
          <a:bodyPr spcFirstLastPara="1" wrap="square" lIns="91425" tIns="91425" rIns="91425" bIns="91425" anchor="t" anchorCtr="0">
            <a:noAutofit/>
          </a:bodyPr>
          <a:lstStyle/>
          <a:p>
            <a:pPr lvl="0" algn="ctr" rtl="0">
              <a:spcBef>
                <a:spcPts val="0"/>
              </a:spcBef>
              <a:spcAft>
                <a:spcPts val="0"/>
              </a:spcAft>
              <a:buClr>
                <a:schemeClr val="lt1"/>
              </a:buClr>
              <a:buSzPts val="3900"/>
            </a:pPr>
            <a:r>
              <a:rPr lang="en-AU" sz="3000" b="1">
                <a:solidFill>
                  <a:schemeClr val="lt1"/>
                </a:solidFill>
                <a:latin typeface="Encode Sans"/>
                <a:ea typeface="Encode Sans"/>
                <a:cs typeface="Encode Sans"/>
                <a:sym typeface="Encode Sans"/>
              </a:rPr>
              <a:t>Facts</a:t>
            </a:r>
            <a:endParaRPr sz="3000" b="1">
              <a:solidFill>
                <a:schemeClr val="lt1"/>
              </a:solidFill>
              <a:latin typeface="Encode Sans"/>
              <a:ea typeface="Encode Sans"/>
              <a:cs typeface="Encode Sans"/>
              <a:sym typeface="Encode Sans"/>
            </a:endParaRPr>
          </a:p>
        </p:txBody>
      </p:sp>
      <p:pic>
        <p:nvPicPr>
          <p:cNvPr id="79" name="Google Shape;79;p16"/>
          <p:cNvPicPr preferRelativeResize="0"/>
          <p:nvPr/>
        </p:nvPicPr>
        <p:blipFill>
          <a:blip r:embed="rId3">
            <a:alphaModFix/>
          </a:blip>
          <a:stretch>
            <a:fillRect/>
          </a:stretch>
        </p:blipFill>
        <p:spPr>
          <a:xfrm>
            <a:off x="6947730" y="4535639"/>
            <a:ext cx="1763245" cy="320100"/>
          </a:xfrm>
          <a:prstGeom prst="rect">
            <a:avLst/>
          </a:prstGeom>
          <a:noFill/>
          <a:ln>
            <a:noFill/>
          </a:ln>
        </p:spPr>
      </p:pic>
      <p:pic>
        <p:nvPicPr>
          <p:cNvPr id="80" name="Google Shape;80;p16"/>
          <p:cNvPicPr preferRelativeResize="0"/>
          <p:nvPr/>
        </p:nvPicPr>
        <p:blipFill>
          <a:blip r:embed="rId4">
            <a:alphaModFix/>
          </a:blip>
          <a:stretch>
            <a:fillRect/>
          </a:stretch>
        </p:blipFill>
        <p:spPr>
          <a:xfrm>
            <a:off x="7252627" y="1958074"/>
            <a:ext cx="1153449" cy="750300"/>
          </a:xfrm>
          <a:prstGeom prst="rect">
            <a:avLst/>
          </a:prstGeom>
          <a:noFill/>
          <a:ln>
            <a:noFill/>
          </a:ln>
        </p:spPr>
      </p:pic>
      <p:pic>
        <p:nvPicPr>
          <p:cNvPr id="81" name="Google Shape;81;p16"/>
          <p:cNvPicPr preferRelativeResize="0"/>
          <p:nvPr/>
        </p:nvPicPr>
        <p:blipFill>
          <a:blip r:embed="rId5">
            <a:alphaModFix/>
          </a:blip>
          <a:stretch>
            <a:fillRect/>
          </a:stretch>
        </p:blipFill>
        <p:spPr>
          <a:xfrm>
            <a:off x="7252627" y="656542"/>
            <a:ext cx="289800" cy="258600"/>
          </a:xfrm>
          <a:prstGeom prst="rect">
            <a:avLst/>
          </a:prstGeom>
          <a:noFill/>
          <a:ln>
            <a:noFill/>
          </a:ln>
        </p:spPr>
      </p:pic>
      <p:sp>
        <p:nvSpPr>
          <p:cNvPr id="3" name="TextBox 2">
            <a:extLst>
              <a:ext uri="{FF2B5EF4-FFF2-40B4-BE49-F238E27FC236}">
                <a16:creationId xmlns:a16="http://schemas.microsoft.com/office/drawing/2014/main" id="{E1E19448-0397-D12B-08CD-696EA0A0FB4E}"/>
              </a:ext>
            </a:extLst>
          </p:cNvPr>
          <p:cNvSpPr txBox="1"/>
          <p:nvPr/>
        </p:nvSpPr>
        <p:spPr>
          <a:xfrm>
            <a:off x="1021822" y="1639848"/>
            <a:ext cx="5925908" cy="1754326"/>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Choose directorships with asset protection in mind </a:t>
            </a:r>
            <a:endParaRPr lang="en-US"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Avoid unnecessary directorships </a:t>
            </a:r>
            <a:endParaRPr lang="en-US"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Avoid unnecessary PG’s </a:t>
            </a:r>
            <a:endParaRPr lang="en-US"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Avoid related party loan accounts </a:t>
            </a:r>
            <a:endParaRPr lang="en-US"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Avoid tax grouping </a:t>
            </a:r>
            <a:endParaRPr lang="en-US"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Separate personal assets from company assets </a:t>
            </a:r>
            <a:endParaRPr lang="en-US" sz="1800" dirty="0">
              <a:effectLst/>
              <a:latin typeface="Calibri" panose="020F0502020204030204" pitchFamily="34" charset="0"/>
              <a:ea typeface="Calibri" panose="020F0502020204030204" pitchFamily="34" charset="0"/>
            </a:endParaRPr>
          </a:p>
        </p:txBody>
      </p:sp>
      <p:sp>
        <p:nvSpPr>
          <p:cNvPr id="2" name="Google Shape;122;p21">
            <a:extLst>
              <a:ext uri="{FF2B5EF4-FFF2-40B4-BE49-F238E27FC236}">
                <a16:creationId xmlns:a16="http://schemas.microsoft.com/office/drawing/2014/main" id="{B6FF4BB1-4A10-C26F-A452-91AC0D661F98}"/>
              </a:ext>
            </a:extLst>
          </p:cNvPr>
          <p:cNvSpPr txBox="1">
            <a:spLocks/>
          </p:cNvSpPr>
          <p:nvPr/>
        </p:nvSpPr>
        <p:spPr>
          <a:xfrm>
            <a:off x="560391" y="497075"/>
            <a:ext cx="6692236" cy="750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3900" b="1" dirty="0">
                <a:solidFill>
                  <a:srgbClr val="68FF06"/>
                </a:solidFill>
                <a:latin typeface="Encode Sans"/>
                <a:ea typeface="Encode Sans"/>
                <a:cs typeface="Encode Sans"/>
                <a:sym typeface="Encode Sans"/>
              </a:rPr>
              <a:t>Corporate structures</a:t>
            </a:r>
          </a:p>
        </p:txBody>
      </p:sp>
      <p:pic>
        <p:nvPicPr>
          <p:cNvPr id="6" name="Picture 5">
            <a:extLst>
              <a:ext uri="{FF2B5EF4-FFF2-40B4-BE49-F238E27FC236}">
                <a16:creationId xmlns:a16="http://schemas.microsoft.com/office/drawing/2014/main" id="{007E7594-9145-F38B-E5AD-A7247A9EE9FC}"/>
              </a:ext>
            </a:extLst>
          </p:cNvPr>
          <p:cNvPicPr>
            <a:picLocks noChangeAspect="1"/>
          </p:cNvPicPr>
          <p:nvPr/>
        </p:nvPicPr>
        <p:blipFill>
          <a:blip r:embed="rId6"/>
          <a:stretch>
            <a:fillRect/>
          </a:stretch>
        </p:blipFill>
        <p:spPr>
          <a:xfrm>
            <a:off x="260272" y="4338904"/>
            <a:ext cx="1633551" cy="570624"/>
          </a:xfrm>
          <a:prstGeom prst="rect">
            <a:avLst/>
          </a:prstGeom>
        </p:spPr>
      </p:pic>
    </p:spTree>
    <p:extLst>
      <p:ext uri="{BB962C8B-B14F-4D97-AF65-F5344CB8AC3E}">
        <p14:creationId xmlns:p14="http://schemas.microsoft.com/office/powerpoint/2010/main" val="277764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2525"/>
        </a:solidFill>
        <a:effectLst/>
      </p:bgPr>
    </p:bg>
    <p:spTree>
      <p:nvGrpSpPr>
        <p:cNvPr id="1" name="Shape 120"/>
        <p:cNvGrpSpPr/>
        <p:nvPr/>
      </p:nvGrpSpPr>
      <p:grpSpPr>
        <a:xfrm>
          <a:off x="0" y="0"/>
          <a:ext cx="0" cy="0"/>
          <a:chOff x="0" y="0"/>
          <a:chExt cx="0" cy="0"/>
        </a:xfrm>
      </p:grpSpPr>
      <p:sp>
        <p:nvSpPr>
          <p:cNvPr id="122" name="Google Shape;122;p21"/>
          <p:cNvSpPr txBox="1">
            <a:spLocks noGrp="1"/>
          </p:cNvSpPr>
          <p:nvPr>
            <p:ph type="ctrTitle" idx="4294967295"/>
          </p:nvPr>
        </p:nvSpPr>
        <p:spPr>
          <a:xfrm>
            <a:off x="1349737" y="327013"/>
            <a:ext cx="6444526" cy="12636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900" b="1" dirty="0">
                <a:solidFill>
                  <a:srgbClr val="68FF06"/>
                </a:solidFill>
                <a:latin typeface="Encode Sans"/>
                <a:ea typeface="Encode Sans"/>
                <a:cs typeface="Encode Sans"/>
                <a:sym typeface="Encode Sans"/>
              </a:rPr>
              <a:t>Economic Conditions </a:t>
            </a:r>
            <a:br>
              <a:rPr lang="en-GB" sz="3900" b="1" dirty="0">
                <a:solidFill>
                  <a:srgbClr val="68FF06"/>
                </a:solidFill>
                <a:latin typeface="Encode Sans"/>
                <a:ea typeface="Encode Sans"/>
                <a:cs typeface="Encode Sans"/>
                <a:sym typeface="Encode Sans"/>
              </a:rPr>
            </a:br>
            <a:r>
              <a:rPr lang="en-GB" sz="1600" b="1" dirty="0">
                <a:solidFill>
                  <a:srgbClr val="68FF06"/>
                </a:solidFill>
                <a:latin typeface="Encode Sans"/>
                <a:ea typeface="Encode Sans"/>
                <a:cs typeface="Encode Sans"/>
                <a:sym typeface="Encode Sans"/>
              </a:rPr>
              <a:t>interest rates &amp; bad debts</a:t>
            </a:r>
            <a:endParaRPr sz="1600" b="1" dirty="0">
              <a:solidFill>
                <a:srgbClr val="68FF06"/>
              </a:solidFill>
              <a:latin typeface="Encode Sans"/>
              <a:ea typeface="Encode Sans"/>
              <a:cs typeface="Encode Sans"/>
              <a:sym typeface="Encode Sans"/>
            </a:endParaRPr>
          </a:p>
        </p:txBody>
      </p:sp>
      <p:pic>
        <p:nvPicPr>
          <p:cNvPr id="124" name="Google Shape;124;p21"/>
          <p:cNvPicPr preferRelativeResize="0"/>
          <p:nvPr/>
        </p:nvPicPr>
        <p:blipFill rotWithShape="1">
          <a:blip r:embed="rId3">
            <a:alphaModFix/>
          </a:blip>
          <a:srcRect t="1" r="84988" b="-21748"/>
          <a:stretch/>
        </p:blipFill>
        <p:spPr>
          <a:xfrm>
            <a:off x="247183" y="4274988"/>
            <a:ext cx="471524" cy="599777"/>
          </a:xfrm>
          <a:prstGeom prst="rect">
            <a:avLst/>
          </a:prstGeom>
          <a:noFill/>
          <a:ln>
            <a:noFill/>
          </a:ln>
        </p:spPr>
      </p:pic>
      <p:sp>
        <p:nvSpPr>
          <p:cNvPr id="3" name="TextBox 2">
            <a:extLst>
              <a:ext uri="{FF2B5EF4-FFF2-40B4-BE49-F238E27FC236}">
                <a16:creationId xmlns:a16="http://schemas.microsoft.com/office/drawing/2014/main" id="{F36FBF66-0FEA-C317-F518-3C2B97F99CDC}"/>
              </a:ext>
            </a:extLst>
          </p:cNvPr>
          <p:cNvSpPr txBox="1"/>
          <p:nvPr/>
        </p:nvSpPr>
        <p:spPr>
          <a:xfrm>
            <a:off x="1703430" y="1689665"/>
            <a:ext cx="5737140" cy="2585323"/>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Supply side issues – labor and materials</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Macro events </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War in Ukraine </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Food shortages </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Inflationary pressures </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Interest rate rises </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Post Covid climate </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Construction sector – “the profitless boom” </a:t>
            </a:r>
          </a:p>
          <a:p>
            <a:pPr marL="342900" lvl="0" indent="-342900">
              <a:buSzPts val="1000"/>
              <a:buFont typeface="Symbol" panose="05050102010706020507" pitchFamily="18" charset="2"/>
              <a:buChar char=""/>
              <a:tabLst>
                <a:tab pos="457200" algn="l"/>
              </a:tabLst>
            </a:pPr>
            <a:r>
              <a:rPr lang="en-US" sz="1800" dirty="0">
                <a:solidFill>
                  <a:schemeClr val="bg1"/>
                </a:solidFill>
                <a:effectLst/>
                <a:latin typeface="Calibri" panose="020F0502020204030204" pitchFamily="34" charset="0"/>
                <a:ea typeface="Calibri" panose="020F0502020204030204" pitchFamily="34" charset="0"/>
              </a:rPr>
              <a:t>Bad debts – domino effect </a:t>
            </a:r>
          </a:p>
        </p:txBody>
      </p:sp>
      <p:pic>
        <p:nvPicPr>
          <p:cNvPr id="4" name="Picture 3" descr="Icon&#10;&#10;Description automatically generated">
            <a:extLst>
              <a:ext uri="{FF2B5EF4-FFF2-40B4-BE49-F238E27FC236}">
                <a16:creationId xmlns:a16="http://schemas.microsoft.com/office/drawing/2014/main" id="{41230463-EFA0-B366-68A0-3C596E20AAAA}"/>
              </a:ext>
            </a:extLst>
          </p:cNvPr>
          <p:cNvPicPr>
            <a:picLocks noChangeAspect="1"/>
          </p:cNvPicPr>
          <p:nvPr/>
        </p:nvPicPr>
        <p:blipFill>
          <a:blip r:embed="rId4"/>
          <a:stretch>
            <a:fillRect/>
          </a:stretch>
        </p:blipFill>
        <p:spPr>
          <a:xfrm>
            <a:off x="6285014" y="4179336"/>
            <a:ext cx="2452626" cy="695429"/>
          </a:xfrm>
          <a:prstGeom prst="rect">
            <a:avLst/>
          </a:prstGeom>
        </p:spPr>
      </p:pic>
      <p:pic>
        <p:nvPicPr>
          <p:cNvPr id="2" name="Google Shape;203;p25">
            <a:extLst>
              <a:ext uri="{FF2B5EF4-FFF2-40B4-BE49-F238E27FC236}">
                <a16:creationId xmlns:a16="http://schemas.microsoft.com/office/drawing/2014/main" id="{DD4A22D6-7265-8A41-ADA1-5F99244E7F84}"/>
              </a:ext>
            </a:extLst>
          </p:cNvPr>
          <p:cNvPicPr preferRelativeResize="0"/>
          <p:nvPr/>
        </p:nvPicPr>
        <p:blipFill>
          <a:blip r:embed="rId5">
            <a:alphaModFix/>
          </a:blip>
          <a:stretch>
            <a:fillRect/>
          </a:stretch>
        </p:blipFill>
        <p:spPr>
          <a:xfrm>
            <a:off x="375693" y="894906"/>
            <a:ext cx="1084092" cy="10334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0D"/>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idx="4294967295"/>
          </p:nvPr>
        </p:nvSpPr>
        <p:spPr>
          <a:xfrm>
            <a:off x="472858" y="494606"/>
            <a:ext cx="7860437" cy="750300"/>
          </a:xfrm>
          <a:prstGeom prst="rect">
            <a:avLst/>
          </a:prstGeom>
        </p:spPr>
        <p:txBody>
          <a:bodyPr spcFirstLastPara="1" wrap="square" lIns="91425" tIns="91425" rIns="91425" bIns="91425" anchor="t" anchorCtr="0">
            <a:noAutofit/>
          </a:bodyPr>
          <a:lstStyle/>
          <a:p>
            <a:pPr lvl="0" algn="ctr" rtl="0">
              <a:spcBef>
                <a:spcPts val="0"/>
              </a:spcBef>
              <a:spcAft>
                <a:spcPts val="0"/>
              </a:spcAft>
              <a:buClr>
                <a:schemeClr val="lt1"/>
              </a:buClr>
              <a:buSzPts val="3900"/>
            </a:pPr>
            <a:r>
              <a:rPr lang="en-AU" sz="3000" b="1" dirty="0">
                <a:solidFill>
                  <a:schemeClr val="lt1"/>
                </a:solidFill>
                <a:latin typeface="Encode Sans"/>
                <a:ea typeface="Encode Sans"/>
                <a:cs typeface="Encode Sans"/>
                <a:sym typeface="Encode Sans"/>
              </a:rPr>
              <a:t>ATO Collections Actions And What To Do  </a:t>
            </a:r>
            <a:endParaRPr sz="3000" b="1" dirty="0">
              <a:solidFill>
                <a:schemeClr val="lt1"/>
              </a:solidFill>
              <a:latin typeface="Encode Sans"/>
              <a:ea typeface="Encode Sans"/>
              <a:cs typeface="Encode Sans"/>
              <a:sym typeface="Encode Sans"/>
            </a:endParaRPr>
          </a:p>
        </p:txBody>
      </p:sp>
      <p:pic>
        <p:nvPicPr>
          <p:cNvPr id="79" name="Google Shape;79;p16"/>
          <p:cNvPicPr preferRelativeResize="0"/>
          <p:nvPr/>
        </p:nvPicPr>
        <p:blipFill>
          <a:blip r:embed="rId3">
            <a:alphaModFix/>
          </a:blip>
          <a:stretch>
            <a:fillRect/>
          </a:stretch>
        </p:blipFill>
        <p:spPr>
          <a:xfrm>
            <a:off x="720011" y="4423503"/>
            <a:ext cx="1763245" cy="320100"/>
          </a:xfrm>
          <a:prstGeom prst="rect">
            <a:avLst/>
          </a:prstGeom>
          <a:noFill/>
          <a:ln>
            <a:noFill/>
          </a:ln>
        </p:spPr>
      </p:pic>
      <p:pic>
        <p:nvPicPr>
          <p:cNvPr id="80" name="Google Shape;80;p16"/>
          <p:cNvPicPr preferRelativeResize="0"/>
          <p:nvPr/>
        </p:nvPicPr>
        <p:blipFill>
          <a:blip r:embed="rId4">
            <a:alphaModFix/>
          </a:blip>
          <a:stretch>
            <a:fillRect/>
          </a:stretch>
        </p:blipFill>
        <p:spPr>
          <a:xfrm>
            <a:off x="6338264" y="2196600"/>
            <a:ext cx="1153449" cy="750300"/>
          </a:xfrm>
          <a:prstGeom prst="rect">
            <a:avLst/>
          </a:prstGeom>
          <a:noFill/>
          <a:ln>
            <a:noFill/>
          </a:ln>
        </p:spPr>
      </p:pic>
      <p:pic>
        <p:nvPicPr>
          <p:cNvPr id="81" name="Google Shape;81;p16"/>
          <p:cNvPicPr preferRelativeResize="0"/>
          <p:nvPr/>
        </p:nvPicPr>
        <p:blipFill>
          <a:blip r:embed="rId5">
            <a:alphaModFix/>
          </a:blip>
          <a:stretch>
            <a:fillRect/>
          </a:stretch>
        </p:blipFill>
        <p:spPr>
          <a:xfrm>
            <a:off x="8428226" y="611156"/>
            <a:ext cx="289800" cy="258600"/>
          </a:xfrm>
          <a:prstGeom prst="rect">
            <a:avLst/>
          </a:prstGeom>
          <a:noFill/>
          <a:ln>
            <a:noFill/>
          </a:ln>
        </p:spPr>
      </p:pic>
      <p:sp>
        <p:nvSpPr>
          <p:cNvPr id="3" name="TextBox 2">
            <a:extLst>
              <a:ext uri="{FF2B5EF4-FFF2-40B4-BE49-F238E27FC236}">
                <a16:creationId xmlns:a16="http://schemas.microsoft.com/office/drawing/2014/main" id="{E1E19448-0397-D12B-08CD-696EA0A0FB4E}"/>
              </a:ext>
            </a:extLst>
          </p:cNvPr>
          <p:cNvSpPr txBox="1"/>
          <p:nvPr/>
        </p:nvSpPr>
        <p:spPr>
          <a:xfrm>
            <a:off x="1326659" y="1344704"/>
            <a:ext cx="3675648" cy="2215991"/>
          </a:xfrm>
          <a:prstGeom prst="rect">
            <a:avLst/>
          </a:prstGeom>
          <a:noFill/>
        </p:spPr>
        <p:txBody>
          <a:bodyPr wrap="square">
            <a:spAutoFit/>
          </a:bodyPr>
          <a:lstStyle/>
          <a:p>
            <a:endParaRPr lang="en-US" sz="1800" dirty="0">
              <a:solidFill>
                <a:schemeClr val="bg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2000" dirty="0">
                <a:solidFill>
                  <a:schemeClr val="bg1"/>
                </a:solidFill>
                <a:effectLst/>
                <a:latin typeface="Calibri" panose="020F0502020204030204" pitchFamily="34" charset="0"/>
                <a:ea typeface="Calibri" panose="020F0502020204030204" pitchFamily="34" charset="0"/>
              </a:rPr>
              <a:t>Early Warning DPN’s </a:t>
            </a:r>
          </a:p>
          <a:p>
            <a:pPr marL="342900" lvl="0" indent="-342900">
              <a:buSzPts val="1000"/>
              <a:buFont typeface="Symbol" panose="05050102010706020507" pitchFamily="18" charset="2"/>
              <a:buChar char=""/>
              <a:tabLst>
                <a:tab pos="457200" algn="l"/>
              </a:tabLst>
            </a:pPr>
            <a:r>
              <a:rPr lang="en-US" sz="2000" dirty="0">
                <a:solidFill>
                  <a:schemeClr val="bg1"/>
                </a:solidFill>
                <a:effectLst/>
                <a:latin typeface="Calibri" panose="020F0502020204030204" pitchFamily="34" charset="0"/>
                <a:ea typeface="Calibri" panose="020F0502020204030204" pitchFamily="34" charset="0"/>
              </a:rPr>
              <a:t>Credit bureau notifications </a:t>
            </a:r>
          </a:p>
          <a:p>
            <a:pPr marL="342900" lvl="0" indent="-342900">
              <a:buSzPts val="1000"/>
              <a:buFont typeface="Symbol" panose="05050102010706020507" pitchFamily="18" charset="2"/>
              <a:buChar char=""/>
              <a:tabLst>
                <a:tab pos="457200" algn="l"/>
              </a:tabLst>
            </a:pPr>
            <a:r>
              <a:rPr lang="en-US" sz="2000" dirty="0">
                <a:solidFill>
                  <a:schemeClr val="bg1"/>
                </a:solidFill>
                <a:effectLst/>
                <a:latin typeface="Calibri" panose="020F0502020204030204" pitchFamily="34" charset="0"/>
                <a:ea typeface="Calibri" panose="020F0502020204030204" pitchFamily="34" charset="0"/>
              </a:rPr>
              <a:t>Debtor/creditor notifications </a:t>
            </a:r>
          </a:p>
          <a:p>
            <a:pPr marL="342900" lvl="0" indent="-342900">
              <a:buSzPts val="1000"/>
              <a:buFont typeface="Symbol" panose="05050102010706020507" pitchFamily="18" charset="2"/>
              <a:buChar char=""/>
              <a:tabLst>
                <a:tab pos="457200" algn="l"/>
              </a:tabLst>
            </a:pPr>
            <a:r>
              <a:rPr lang="en-US" sz="2000" dirty="0">
                <a:solidFill>
                  <a:schemeClr val="bg1"/>
                </a:solidFill>
                <a:effectLst/>
                <a:latin typeface="Calibri" panose="020F0502020204030204" pitchFamily="34" charset="0"/>
                <a:ea typeface="Calibri" panose="020F0502020204030204" pitchFamily="34" charset="0"/>
              </a:rPr>
              <a:t>Garnishee orders </a:t>
            </a:r>
          </a:p>
          <a:p>
            <a:pPr marL="342900" lvl="0" indent="-342900">
              <a:buSzPts val="1000"/>
              <a:buFont typeface="Symbol" panose="05050102010706020507" pitchFamily="18" charset="2"/>
              <a:buChar char=""/>
              <a:tabLst>
                <a:tab pos="457200" algn="l"/>
              </a:tabLst>
            </a:pPr>
            <a:r>
              <a:rPr lang="en-US" sz="2000" dirty="0">
                <a:solidFill>
                  <a:schemeClr val="bg1"/>
                </a:solidFill>
                <a:effectLst/>
                <a:latin typeface="Calibri" panose="020F0502020204030204" pitchFamily="34" charset="0"/>
                <a:ea typeface="Calibri" panose="020F0502020204030204" pitchFamily="34" charset="0"/>
              </a:rPr>
              <a:t>Statement of claim </a:t>
            </a:r>
          </a:p>
          <a:p>
            <a:pPr marL="342900" lvl="0" indent="-342900">
              <a:buSzPts val="1000"/>
              <a:buFont typeface="Symbol" panose="05050102010706020507" pitchFamily="18" charset="2"/>
              <a:buChar char=""/>
              <a:tabLst>
                <a:tab pos="457200" algn="l"/>
              </a:tabLst>
            </a:pPr>
            <a:r>
              <a:rPr lang="en-US" sz="2000" dirty="0">
                <a:solidFill>
                  <a:schemeClr val="bg1"/>
                </a:solidFill>
                <a:effectLst/>
                <a:latin typeface="Calibri" panose="020F0502020204030204" pitchFamily="34" charset="0"/>
                <a:ea typeface="Calibri" panose="020F0502020204030204" pitchFamily="34" charset="0"/>
              </a:rPr>
              <a:t>Creditor statutory demands </a:t>
            </a:r>
          </a:p>
        </p:txBody>
      </p:sp>
      <p:pic>
        <p:nvPicPr>
          <p:cNvPr id="5" name="Picture 4" descr="Icon&#10;&#10;Description automatically generated">
            <a:extLst>
              <a:ext uri="{FF2B5EF4-FFF2-40B4-BE49-F238E27FC236}">
                <a16:creationId xmlns:a16="http://schemas.microsoft.com/office/drawing/2014/main" id="{3C6CA2F7-BFE4-276A-6356-A7DB8502B678}"/>
              </a:ext>
            </a:extLst>
          </p:cNvPr>
          <p:cNvPicPr>
            <a:picLocks noChangeAspect="1"/>
          </p:cNvPicPr>
          <p:nvPr/>
        </p:nvPicPr>
        <p:blipFill>
          <a:blip r:embed="rId6"/>
          <a:stretch>
            <a:fillRect/>
          </a:stretch>
        </p:blipFill>
        <p:spPr>
          <a:xfrm>
            <a:off x="6265400" y="4199199"/>
            <a:ext cx="2452626" cy="695429"/>
          </a:xfrm>
          <a:prstGeom prst="rect">
            <a:avLst/>
          </a:prstGeom>
        </p:spPr>
      </p:pic>
    </p:spTree>
    <p:extLst>
      <p:ext uri="{BB962C8B-B14F-4D97-AF65-F5344CB8AC3E}">
        <p14:creationId xmlns:p14="http://schemas.microsoft.com/office/powerpoint/2010/main" val="365006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idx="4294967295"/>
          </p:nvPr>
        </p:nvSpPr>
        <p:spPr>
          <a:xfrm>
            <a:off x="490350" y="251919"/>
            <a:ext cx="3523597" cy="6698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00" b="1" dirty="0">
                <a:solidFill>
                  <a:srgbClr val="26455E"/>
                </a:solidFill>
                <a:latin typeface="Encode Sans"/>
                <a:ea typeface="Encode Sans"/>
                <a:cs typeface="Encode Sans"/>
                <a:sym typeface="Encode Sans"/>
              </a:rPr>
              <a:t>What is a DPN?</a:t>
            </a:r>
            <a:endParaRPr sz="3000" b="1" dirty="0">
              <a:solidFill>
                <a:srgbClr val="26455E"/>
              </a:solidFill>
              <a:latin typeface="Encode Sans"/>
              <a:ea typeface="Encode Sans"/>
              <a:cs typeface="Encode Sans"/>
              <a:sym typeface="Encode Sans"/>
            </a:endParaRPr>
          </a:p>
        </p:txBody>
      </p:sp>
      <p:sp>
        <p:nvSpPr>
          <p:cNvPr id="69" name="Google Shape;69;p15"/>
          <p:cNvSpPr txBox="1">
            <a:spLocks noGrp="1"/>
          </p:cNvSpPr>
          <p:nvPr>
            <p:ph type="subTitle" idx="4294967295"/>
          </p:nvPr>
        </p:nvSpPr>
        <p:spPr>
          <a:xfrm>
            <a:off x="194846" y="1108119"/>
            <a:ext cx="8503608" cy="3087364"/>
          </a:xfrm>
          <a:prstGeom prst="rect">
            <a:avLst/>
          </a:prstGeom>
        </p:spPr>
        <p:txBody>
          <a:bodyPr spcFirstLastPara="1" wrap="square" lIns="91425" tIns="91425" rIns="91425" bIns="91425" anchor="t" anchorCtr="0">
            <a:noAutofit/>
          </a:bodyPr>
          <a:lstStyle/>
          <a:p>
            <a:pPr marL="342900" lvl="0" indent="-342900">
              <a:buSzPts val="1000"/>
              <a:buFont typeface="Symbol" panose="05050102010706020507" pitchFamily="18" charset="2"/>
              <a:buChar char=""/>
              <a:tabLst>
                <a:tab pos="457200" algn="l"/>
              </a:tabLst>
            </a:pPr>
            <a:r>
              <a:rPr lang="en-AU" sz="1200" dirty="0">
                <a:solidFill>
                  <a:srgbClr val="414042"/>
                </a:solidFill>
                <a:effectLst/>
                <a:latin typeface="Calibri" panose="020F0502020204030204" pitchFamily="34" charset="0"/>
                <a:ea typeface="Calibri" panose="020F0502020204030204" pitchFamily="34" charset="0"/>
              </a:rPr>
              <a:t>The ATO rolled up the sleeves in 2022, ending its debt recovery hiatus by issuing a claimed 50,000 Director Penalty Notice (DPN) warning letters and almost 18,500 actual DPNs….and the ATO has flagged firmer action to recover unpaid debt.</a:t>
            </a:r>
          </a:p>
          <a:p>
            <a:pPr marL="0" lvl="0" indent="0">
              <a:buSzPts val="1000"/>
              <a:buNone/>
              <a:tabLst>
                <a:tab pos="457200" algn="l"/>
              </a:tabLst>
            </a:pPr>
            <a:endParaRPr lang="en-US"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200" dirty="0">
                <a:solidFill>
                  <a:srgbClr val="414042"/>
                </a:solidFill>
                <a:effectLst/>
                <a:latin typeface="Calibri" panose="020F0502020204030204" pitchFamily="34" charset="0"/>
                <a:ea typeface="Calibri" panose="020F0502020204030204" pitchFamily="34" charset="0"/>
              </a:rPr>
              <a:t>If the DPN liability is not paid or cannot be avoided, the ATO can pursue directors personally for the DPN debt owed. This can involve:</a:t>
            </a:r>
            <a:endParaRPr lang="en-US" sz="1200" dirty="0">
              <a:effectLst/>
              <a:latin typeface="Calibri" panose="020F0502020204030204" pitchFamily="34" charset="0"/>
              <a:ea typeface="Calibri" panose="020F0502020204030204" pitchFamily="34" charset="0"/>
            </a:endParaRPr>
          </a:p>
          <a:p>
            <a:pPr marL="628650" lvl="1" indent="-171450">
              <a:buSzPts val="1000"/>
              <a:buFont typeface="Courier New" panose="02070309020205020404" pitchFamily="49" charset="0"/>
              <a:buChar char="o"/>
              <a:tabLst>
                <a:tab pos="457200" algn="l"/>
              </a:tabLst>
            </a:pPr>
            <a:r>
              <a:rPr lang="en-AU" sz="1000" dirty="0">
                <a:effectLst/>
                <a:latin typeface="Calibri" panose="020F0502020204030204" pitchFamily="34" charset="0"/>
                <a:ea typeface="Calibri" panose="020F0502020204030204" pitchFamily="34" charset="0"/>
              </a:rPr>
              <a:t>Issuing a notice to garnishee assets or income</a:t>
            </a:r>
            <a:endParaRPr lang="en-US" sz="1000" dirty="0">
              <a:effectLst/>
              <a:latin typeface="Calibri" panose="020F0502020204030204" pitchFamily="34" charset="0"/>
              <a:ea typeface="Calibri" panose="020F0502020204030204" pitchFamily="34" charset="0"/>
            </a:endParaRPr>
          </a:p>
          <a:p>
            <a:pPr marL="628650" lvl="1" indent="-171450">
              <a:buSzPts val="1000"/>
              <a:buFont typeface="Courier New" panose="02070309020205020404" pitchFamily="49" charset="0"/>
              <a:buChar char="o"/>
              <a:tabLst>
                <a:tab pos="457200" algn="l"/>
              </a:tabLst>
            </a:pPr>
            <a:r>
              <a:rPr lang="en-AU" sz="1000" dirty="0">
                <a:effectLst/>
                <a:latin typeface="Calibri" panose="020F0502020204030204" pitchFamily="34" charset="0"/>
                <a:ea typeface="Calibri" panose="020F0502020204030204" pitchFamily="34" charset="0"/>
              </a:rPr>
              <a:t>Withholding taxation refunds to offset/reduce the debt owed</a:t>
            </a:r>
            <a:endParaRPr lang="en-US" sz="1000" dirty="0">
              <a:effectLst/>
              <a:latin typeface="Calibri" panose="020F0502020204030204" pitchFamily="34" charset="0"/>
              <a:ea typeface="Calibri" panose="020F0502020204030204" pitchFamily="34" charset="0"/>
            </a:endParaRPr>
          </a:p>
          <a:p>
            <a:pPr marL="628650" lvl="1" indent="-171450">
              <a:buSzPts val="1000"/>
              <a:buFont typeface="Courier New" panose="02070309020205020404" pitchFamily="49" charset="0"/>
              <a:buChar char="o"/>
              <a:tabLst>
                <a:tab pos="457200" algn="l"/>
              </a:tabLst>
            </a:pPr>
            <a:r>
              <a:rPr lang="en-AU" sz="1000" dirty="0">
                <a:effectLst/>
                <a:latin typeface="Calibri" panose="020F0502020204030204" pitchFamily="34" charset="0"/>
                <a:ea typeface="Calibri" panose="020F0502020204030204" pitchFamily="34" charset="0"/>
              </a:rPr>
              <a:t>Reporting defaults to credit reporting agencies, which may adversely impact your client’s credit rating and limit their ability to borrow money</a:t>
            </a:r>
            <a:endParaRPr lang="en-US" sz="1000" dirty="0">
              <a:effectLst/>
              <a:latin typeface="Calibri" panose="020F0502020204030204" pitchFamily="34" charset="0"/>
              <a:ea typeface="Calibri" panose="020F0502020204030204" pitchFamily="34" charset="0"/>
            </a:endParaRPr>
          </a:p>
          <a:p>
            <a:pPr marL="628650" lvl="1" indent="-171450">
              <a:buSzPts val="1000"/>
              <a:buFont typeface="Courier New" panose="02070309020205020404" pitchFamily="49" charset="0"/>
              <a:buChar char="o"/>
              <a:tabLst>
                <a:tab pos="457200" algn="l"/>
              </a:tabLst>
            </a:pPr>
            <a:r>
              <a:rPr lang="en-AU" sz="1000" dirty="0">
                <a:effectLst/>
                <a:latin typeface="Calibri" panose="020F0502020204030204" pitchFamily="34" charset="0"/>
                <a:ea typeface="Calibri" panose="020F0502020204030204" pitchFamily="34" charset="0"/>
              </a:rPr>
              <a:t>Pursuing legal proceedings to bankrupt the director</a:t>
            </a:r>
          </a:p>
          <a:p>
            <a:pPr marL="0" lvl="0" indent="0">
              <a:buSzPts val="1000"/>
              <a:buNone/>
              <a:tabLst>
                <a:tab pos="457200" algn="l"/>
              </a:tabLst>
            </a:pPr>
            <a:endParaRPr lang="en-US"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200" dirty="0">
                <a:solidFill>
                  <a:srgbClr val="414042"/>
                </a:solidFill>
                <a:effectLst/>
                <a:latin typeface="Calibri" panose="020F0502020204030204" pitchFamily="34" charset="0"/>
                <a:ea typeface="Calibri" panose="020F0502020204030204" pitchFamily="34" charset="0"/>
              </a:rPr>
              <a:t>Assets at risk can include bank accounts, cryptocurrency, vehicles, shares, property and even interests in deceased estates. The director’s share of jointly owned assets is also at risk!</a:t>
            </a:r>
          </a:p>
          <a:p>
            <a:pPr marL="342900" lvl="0" indent="-342900">
              <a:buSzPts val="1000"/>
              <a:buFont typeface="Symbol" panose="05050102010706020507" pitchFamily="18" charset="2"/>
              <a:buChar char=""/>
              <a:tabLst>
                <a:tab pos="457200" algn="l"/>
              </a:tabLst>
            </a:pPr>
            <a:endParaRPr lang="en-US"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200" dirty="0">
                <a:solidFill>
                  <a:srgbClr val="414042"/>
                </a:solidFill>
                <a:latin typeface="Calibri" panose="020F0502020204030204" pitchFamily="34" charset="0"/>
                <a:ea typeface="Calibri" panose="020F0502020204030204" pitchFamily="34" charset="0"/>
              </a:rPr>
              <a:t>T</a:t>
            </a:r>
            <a:r>
              <a:rPr lang="en-AU" sz="1200" dirty="0">
                <a:solidFill>
                  <a:srgbClr val="414042"/>
                </a:solidFill>
                <a:effectLst/>
                <a:latin typeface="Calibri" panose="020F0502020204030204" pitchFamily="34" charset="0"/>
                <a:ea typeface="Calibri" panose="020F0502020204030204" pitchFamily="34" charset="0"/>
              </a:rPr>
              <a:t>here is no time limit on the ATO pursuing debts owed (unlike most other debts where time limits</a:t>
            </a:r>
            <a:r>
              <a:rPr lang="en-AU" sz="1400" dirty="0">
                <a:solidFill>
                  <a:srgbClr val="414042"/>
                </a:solidFill>
                <a:effectLst/>
                <a:latin typeface="Calibri" panose="020F0502020204030204" pitchFamily="34" charset="0"/>
                <a:ea typeface="Calibri" panose="020F0502020204030204" pitchFamily="34" charset="0"/>
              </a:rPr>
              <a:t> apply)</a:t>
            </a:r>
            <a:endParaRPr lang="en-US" sz="1400" dirty="0">
              <a:effectLst/>
              <a:latin typeface="Calibri" panose="020F0502020204030204" pitchFamily="34" charset="0"/>
              <a:ea typeface="Calibri" panose="020F0502020204030204" pitchFamily="34" charset="0"/>
            </a:endParaRPr>
          </a:p>
          <a:p>
            <a:pPr marL="114300" indent="0" algn="l">
              <a:buNone/>
            </a:pPr>
            <a:endParaRPr lang="en-GB" sz="1400" b="0" i="0" dirty="0">
              <a:solidFill>
                <a:srgbClr val="222222"/>
              </a:solidFill>
              <a:effectLst/>
              <a:latin typeface="Arial" panose="020B0604020202020204" pitchFamily="34" charset="0"/>
            </a:endParaRPr>
          </a:p>
        </p:txBody>
      </p:sp>
      <p:pic>
        <p:nvPicPr>
          <p:cNvPr id="71" name="Google Shape;71;p15"/>
          <p:cNvPicPr preferRelativeResize="0"/>
          <p:nvPr/>
        </p:nvPicPr>
        <p:blipFill>
          <a:blip r:embed="rId3">
            <a:alphaModFix/>
          </a:blip>
          <a:stretch>
            <a:fillRect/>
          </a:stretch>
        </p:blipFill>
        <p:spPr>
          <a:xfrm>
            <a:off x="3869047" y="432101"/>
            <a:ext cx="289800" cy="258600"/>
          </a:xfrm>
          <a:prstGeom prst="rect">
            <a:avLst/>
          </a:prstGeom>
          <a:noFill/>
          <a:ln>
            <a:noFill/>
          </a:ln>
        </p:spPr>
      </p:pic>
      <p:pic>
        <p:nvPicPr>
          <p:cNvPr id="2" name="Picture 1">
            <a:extLst>
              <a:ext uri="{FF2B5EF4-FFF2-40B4-BE49-F238E27FC236}">
                <a16:creationId xmlns:a16="http://schemas.microsoft.com/office/drawing/2014/main" id="{7115AA37-6B8A-C8F7-22C9-CF810B17D978}"/>
              </a:ext>
            </a:extLst>
          </p:cNvPr>
          <p:cNvPicPr>
            <a:picLocks noChangeAspect="1"/>
          </p:cNvPicPr>
          <p:nvPr/>
        </p:nvPicPr>
        <p:blipFill>
          <a:blip r:embed="rId4"/>
          <a:stretch>
            <a:fillRect/>
          </a:stretch>
        </p:blipFill>
        <p:spPr>
          <a:xfrm>
            <a:off x="6942471" y="4388344"/>
            <a:ext cx="1962747" cy="683723"/>
          </a:xfrm>
          <a:prstGeom prst="rect">
            <a:avLst/>
          </a:prstGeom>
        </p:spPr>
      </p:pic>
      <p:pic>
        <p:nvPicPr>
          <p:cNvPr id="3" name="LY logos_horizontal colour.pdf" descr="LY logos_horizontal colour.pdf">
            <a:extLst>
              <a:ext uri="{FF2B5EF4-FFF2-40B4-BE49-F238E27FC236}">
                <a16:creationId xmlns:a16="http://schemas.microsoft.com/office/drawing/2014/main" id="{CEAFA1D5-46DB-E35C-AC42-759C69528CEA}"/>
              </a:ext>
            </a:extLst>
          </p:cNvPr>
          <p:cNvPicPr>
            <a:picLocks noChangeAspect="1"/>
          </p:cNvPicPr>
          <p:nvPr/>
        </p:nvPicPr>
        <p:blipFill>
          <a:blip r:embed="rId5"/>
          <a:stretch>
            <a:fillRect/>
          </a:stretch>
        </p:blipFill>
        <p:spPr>
          <a:xfrm>
            <a:off x="105636" y="4611159"/>
            <a:ext cx="1845192" cy="411325"/>
          </a:xfrm>
          <a:prstGeom prst="rect">
            <a:avLst/>
          </a:prstGeom>
          <a:ln w="12700">
            <a:miter lim="400000"/>
          </a:ln>
        </p:spPr>
      </p:pic>
      <p:pic>
        <p:nvPicPr>
          <p:cNvPr id="7" name="Picture 6" descr="A picture containing text, clipart, vector graphics&#10;&#10;Description automatically generated">
            <a:extLst>
              <a:ext uri="{FF2B5EF4-FFF2-40B4-BE49-F238E27FC236}">
                <a16:creationId xmlns:a16="http://schemas.microsoft.com/office/drawing/2014/main" id="{CB27F197-CA62-F54F-225F-0FA8D1B8621F}"/>
              </a:ext>
            </a:extLst>
          </p:cNvPr>
          <p:cNvPicPr>
            <a:picLocks noChangeAspect="1"/>
          </p:cNvPicPr>
          <p:nvPr/>
        </p:nvPicPr>
        <p:blipFill>
          <a:blip r:embed="rId6"/>
          <a:stretch>
            <a:fillRect/>
          </a:stretch>
        </p:blipFill>
        <p:spPr>
          <a:xfrm>
            <a:off x="7865395" y="190985"/>
            <a:ext cx="1039823" cy="791744"/>
          </a:xfrm>
          <a:prstGeom prst="rect">
            <a:avLst/>
          </a:prstGeom>
        </p:spPr>
      </p:pic>
    </p:spTree>
    <p:extLst>
      <p:ext uri="{BB962C8B-B14F-4D97-AF65-F5344CB8AC3E}">
        <p14:creationId xmlns:p14="http://schemas.microsoft.com/office/powerpoint/2010/main" val="213679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0D"/>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idx="4294967295"/>
          </p:nvPr>
        </p:nvSpPr>
        <p:spPr>
          <a:xfrm>
            <a:off x="2247870" y="417332"/>
            <a:ext cx="3621771" cy="750300"/>
          </a:xfrm>
          <a:prstGeom prst="rect">
            <a:avLst/>
          </a:prstGeom>
        </p:spPr>
        <p:txBody>
          <a:bodyPr spcFirstLastPara="1" wrap="square" lIns="91425" tIns="91425" rIns="91425" bIns="91425" anchor="t" anchorCtr="0">
            <a:noAutofit/>
          </a:bodyPr>
          <a:lstStyle/>
          <a:p>
            <a:pPr lvl="0" algn="ctr" rtl="0">
              <a:spcBef>
                <a:spcPts val="0"/>
              </a:spcBef>
              <a:spcAft>
                <a:spcPts val="0"/>
              </a:spcAft>
              <a:buClr>
                <a:schemeClr val="lt1"/>
              </a:buClr>
              <a:buSzPts val="3900"/>
            </a:pPr>
            <a:r>
              <a:rPr lang="en-AU" sz="3000" b="1" dirty="0" err="1">
                <a:solidFill>
                  <a:schemeClr val="lt1"/>
                </a:solidFill>
                <a:latin typeface="Encode Sans"/>
                <a:ea typeface="Encode Sans"/>
                <a:cs typeface="Encode Sans"/>
                <a:sym typeface="Encode Sans"/>
              </a:rPr>
              <a:t>Div</a:t>
            </a:r>
            <a:r>
              <a:rPr lang="en-AU" sz="3000" b="1" dirty="0">
                <a:solidFill>
                  <a:schemeClr val="lt1"/>
                </a:solidFill>
                <a:latin typeface="Encode Sans"/>
                <a:ea typeface="Encode Sans"/>
                <a:cs typeface="Encode Sans"/>
                <a:sym typeface="Encode Sans"/>
              </a:rPr>
              <a:t> 7A Loans</a:t>
            </a:r>
            <a:endParaRPr sz="3000" b="1" dirty="0">
              <a:solidFill>
                <a:schemeClr val="lt1"/>
              </a:solidFill>
              <a:latin typeface="Encode Sans"/>
              <a:ea typeface="Encode Sans"/>
              <a:cs typeface="Encode Sans"/>
              <a:sym typeface="Encode Sans"/>
            </a:endParaRPr>
          </a:p>
        </p:txBody>
      </p:sp>
      <p:pic>
        <p:nvPicPr>
          <p:cNvPr id="79" name="Google Shape;79;p16"/>
          <p:cNvPicPr preferRelativeResize="0"/>
          <p:nvPr/>
        </p:nvPicPr>
        <p:blipFill>
          <a:blip r:embed="rId3">
            <a:alphaModFix/>
          </a:blip>
          <a:stretch>
            <a:fillRect/>
          </a:stretch>
        </p:blipFill>
        <p:spPr>
          <a:xfrm>
            <a:off x="720011" y="4423503"/>
            <a:ext cx="1763245" cy="320100"/>
          </a:xfrm>
          <a:prstGeom prst="rect">
            <a:avLst/>
          </a:prstGeom>
          <a:noFill/>
          <a:ln>
            <a:noFill/>
          </a:ln>
        </p:spPr>
      </p:pic>
      <p:pic>
        <p:nvPicPr>
          <p:cNvPr id="80" name="Google Shape;80;p16"/>
          <p:cNvPicPr preferRelativeResize="0"/>
          <p:nvPr/>
        </p:nvPicPr>
        <p:blipFill>
          <a:blip r:embed="rId4">
            <a:alphaModFix/>
          </a:blip>
          <a:stretch>
            <a:fillRect/>
          </a:stretch>
        </p:blipFill>
        <p:spPr>
          <a:xfrm>
            <a:off x="7100902" y="999056"/>
            <a:ext cx="1153449" cy="750300"/>
          </a:xfrm>
          <a:prstGeom prst="rect">
            <a:avLst/>
          </a:prstGeom>
          <a:noFill/>
          <a:ln>
            <a:noFill/>
          </a:ln>
        </p:spPr>
      </p:pic>
      <p:pic>
        <p:nvPicPr>
          <p:cNvPr id="81" name="Google Shape;81;p16"/>
          <p:cNvPicPr preferRelativeResize="0"/>
          <p:nvPr/>
        </p:nvPicPr>
        <p:blipFill>
          <a:blip r:embed="rId5">
            <a:alphaModFix/>
          </a:blip>
          <a:stretch>
            <a:fillRect/>
          </a:stretch>
        </p:blipFill>
        <p:spPr>
          <a:xfrm>
            <a:off x="8197233" y="685054"/>
            <a:ext cx="289800" cy="258600"/>
          </a:xfrm>
          <a:prstGeom prst="rect">
            <a:avLst/>
          </a:prstGeom>
          <a:noFill/>
          <a:ln>
            <a:noFill/>
          </a:ln>
        </p:spPr>
      </p:pic>
      <p:sp>
        <p:nvSpPr>
          <p:cNvPr id="3" name="TextBox 2">
            <a:extLst>
              <a:ext uri="{FF2B5EF4-FFF2-40B4-BE49-F238E27FC236}">
                <a16:creationId xmlns:a16="http://schemas.microsoft.com/office/drawing/2014/main" id="{E1E19448-0397-D12B-08CD-696EA0A0FB4E}"/>
              </a:ext>
            </a:extLst>
          </p:cNvPr>
          <p:cNvSpPr txBox="1"/>
          <p:nvPr/>
        </p:nvSpPr>
        <p:spPr>
          <a:xfrm>
            <a:off x="318173" y="1038332"/>
            <a:ext cx="6362326" cy="3077766"/>
          </a:xfrm>
          <a:prstGeom prst="rect">
            <a:avLst/>
          </a:prstGeom>
          <a:noFill/>
        </p:spPr>
        <p:txBody>
          <a:bodyPr wrap="square">
            <a:spAutoFit/>
          </a:bodyPr>
          <a:lstStyle/>
          <a:p>
            <a:endParaRPr lang="en-US" sz="1800" dirty="0">
              <a:solidFill>
                <a:schemeClr val="bg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600" dirty="0">
                <a:solidFill>
                  <a:schemeClr val="bg1"/>
                </a:solidFill>
                <a:effectLst/>
                <a:latin typeface="Calibri" panose="020F0502020204030204" pitchFamily="34" charset="0"/>
                <a:ea typeface="Calibri" panose="020F0502020204030204" pitchFamily="34" charset="0"/>
              </a:rPr>
              <a:t>A Division 7A loan agreement provides a method for loans from a company to be treated as loans, rather than distributions of income. In effect, it ensures these distributions are able to be treated like dividends, and not as assessable income for tax purposes. </a:t>
            </a:r>
          </a:p>
          <a:p>
            <a:pPr marL="342900" lvl="0" indent="-342900">
              <a:buSzPts val="1000"/>
              <a:buFont typeface="Symbol" panose="05050102010706020507" pitchFamily="18" charset="2"/>
              <a:buChar char=""/>
              <a:tabLst>
                <a:tab pos="457200" algn="l"/>
              </a:tabLst>
            </a:pPr>
            <a:endParaRPr lang="en-US" sz="1600" dirty="0">
              <a:solidFill>
                <a:schemeClr val="bg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600" dirty="0">
                <a:solidFill>
                  <a:schemeClr val="bg1"/>
                </a:solidFill>
                <a:effectLst/>
                <a:latin typeface="Calibri" panose="020F0502020204030204" pitchFamily="34" charset="0"/>
                <a:ea typeface="Calibri" panose="020F0502020204030204" pitchFamily="34" charset="0"/>
              </a:rPr>
              <a:t>The </a:t>
            </a:r>
            <a:r>
              <a:rPr lang="en-US" sz="1600" dirty="0" err="1">
                <a:solidFill>
                  <a:schemeClr val="bg1"/>
                </a:solidFill>
                <a:effectLst/>
                <a:latin typeface="Calibri" panose="020F0502020204030204" pitchFamily="34" charset="0"/>
                <a:ea typeface="Calibri" panose="020F0502020204030204" pitchFamily="34" charset="0"/>
              </a:rPr>
              <a:t>Div</a:t>
            </a:r>
            <a:r>
              <a:rPr lang="en-US" sz="1600" dirty="0">
                <a:solidFill>
                  <a:schemeClr val="bg1"/>
                </a:solidFill>
                <a:effectLst/>
                <a:latin typeface="Calibri" panose="020F0502020204030204" pitchFamily="34" charset="0"/>
                <a:ea typeface="Calibri" panose="020F0502020204030204" pitchFamily="34" charset="0"/>
              </a:rPr>
              <a:t> 7A loan terms are </a:t>
            </a:r>
            <a:r>
              <a:rPr lang="en-US" sz="1600" b="1" dirty="0">
                <a:solidFill>
                  <a:schemeClr val="bg1"/>
                </a:solidFill>
                <a:effectLst/>
                <a:latin typeface="Calibri" panose="020F0502020204030204" pitchFamily="34" charset="0"/>
                <a:ea typeface="Calibri" panose="020F0502020204030204" pitchFamily="34" charset="0"/>
              </a:rPr>
              <a:t>generally 7 years, although a secured loan can be 25 years</a:t>
            </a:r>
            <a:r>
              <a:rPr lang="en-US" sz="1600" dirty="0">
                <a:solidFill>
                  <a:schemeClr val="bg1"/>
                </a:solidFill>
                <a:effectLst/>
                <a:latin typeface="Calibri" panose="020F0502020204030204" pitchFamily="34" charset="0"/>
                <a:ea typeface="Calibri" panose="020F0502020204030204" pitchFamily="34" charset="0"/>
              </a:rPr>
              <a:t>. The loan is usually paid by declaring a dividend equal to the required minimum repayment (each financial year) so there is no actual repayment of cash to the company. The loans are 7 year principal and interest terms. </a:t>
            </a:r>
            <a:r>
              <a:rPr lang="en-US" sz="1600" b="1" dirty="0">
                <a:solidFill>
                  <a:schemeClr val="bg1"/>
                </a:solidFill>
                <a:effectLst/>
                <a:latin typeface="Calibri" panose="020F0502020204030204" pitchFamily="34" charset="0"/>
                <a:ea typeface="Calibri" panose="020F0502020204030204" pitchFamily="34" charset="0"/>
              </a:rPr>
              <a:t>THIS MUST BE SECURED BY A MORTGAGE</a:t>
            </a:r>
            <a:r>
              <a:rPr lang="en-US" sz="1600" dirty="0">
                <a:solidFill>
                  <a:schemeClr val="bg1"/>
                </a:solidFill>
                <a:effectLst/>
                <a:latin typeface="Calibri" panose="020F0502020204030204" pitchFamily="34" charset="0"/>
                <a:ea typeface="Calibri" panose="020F0502020204030204" pitchFamily="34" charset="0"/>
              </a:rPr>
              <a:t>. (EO)</a:t>
            </a:r>
          </a:p>
        </p:txBody>
      </p:sp>
      <p:pic>
        <p:nvPicPr>
          <p:cNvPr id="5" name="Picture 4" descr="Icon&#10;&#10;Description automatically generated">
            <a:extLst>
              <a:ext uri="{FF2B5EF4-FFF2-40B4-BE49-F238E27FC236}">
                <a16:creationId xmlns:a16="http://schemas.microsoft.com/office/drawing/2014/main" id="{3C6CA2F7-BFE4-276A-6356-A7DB8502B678}"/>
              </a:ext>
            </a:extLst>
          </p:cNvPr>
          <p:cNvPicPr>
            <a:picLocks noChangeAspect="1"/>
          </p:cNvPicPr>
          <p:nvPr/>
        </p:nvPicPr>
        <p:blipFill>
          <a:blip r:embed="rId6"/>
          <a:stretch>
            <a:fillRect/>
          </a:stretch>
        </p:blipFill>
        <p:spPr>
          <a:xfrm>
            <a:off x="6265400" y="4199199"/>
            <a:ext cx="2452626" cy="695429"/>
          </a:xfrm>
          <a:prstGeom prst="rect">
            <a:avLst/>
          </a:prstGeom>
        </p:spPr>
      </p:pic>
    </p:spTree>
    <p:extLst>
      <p:ext uri="{BB962C8B-B14F-4D97-AF65-F5344CB8AC3E}">
        <p14:creationId xmlns:p14="http://schemas.microsoft.com/office/powerpoint/2010/main" val="267961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2525"/>
        </a:solidFill>
        <a:effectLst/>
      </p:bgPr>
    </p:bg>
    <p:spTree>
      <p:nvGrpSpPr>
        <p:cNvPr id="1" name="Shape 120"/>
        <p:cNvGrpSpPr/>
        <p:nvPr/>
      </p:nvGrpSpPr>
      <p:grpSpPr>
        <a:xfrm>
          <a:off x="0" y="0"/>
          <a:ext cx="0" cy="0"/>
          <a:chOff x="0" y="0"/>
          <a:chExt cx="0" cy="0"/>
        </a:xfrm>
      </p:grpSpPr>
      <p:sp>
        <p:nvSpPr>
          <p:cNvPr id="122" name="Google Shape;122;p21"/>
          <p:cNvSpPr txBox="1">
            <a:spLocks noGrp="1"/>
          </p:cNvSpPr>
          <p:nvPr>
            <p:ph type="ctrTitle" idx="4294967295"/>
          </p:nvPr>
        </p:nvSpPr>
        <p:spPr>
          <a:xfrm>
            <a:off x="482945" y="1911151"/>
            <a:ext cx="77040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900" b="1">
                <a:solidFill>
                  <a:srgbClr val="68FF06"/>
                </a:solidFill>
                <a:latin typeface="Encode Sans"/>
                <a:ea typeface="Encode Sans"/>
                <a:cs typeface="Encode Sans"/>
                <a:sym typeface="Encode Sans"/>
              </a:rPr>
              <a:t>Case Study</a:t>
            </a:r>
            <a:endParaRPr sz="3900" b="1">
              <a:solidFill>
                <a:srgbClr val="68FF06"/>
              </a:solidFill>
              <a:latin typeface="Encode Sans"/>
              <a:ea typeface="Encode Sans"/>
              <a:cs typeface="Encode Sans"/>
              <a:sym typeface="Encode Sans"/>
            </a:endParaRPr>
          </a:p>
        </p:txBody>
      </p:sp>
      <p:pic>
        <p:nvPicPr>
          <p:cNvPr id="124" name="Google Shape;124;p21"/>
          <p:cNvPicPr preferRelativeResize="0"/>
          <p:nvPr/>
        </p:nvPicPr>
        <p:blipFill rotWithShape="1">
          <a:blip r:embed="rId3">
            <a:alphaModFix/>
          </a:blip>
          <a:srcRect t="1" r="84988" b="-21748"/>
          <a:stretch/>
        </p:blipFill>
        <p:spPr>
          <a:xfrm>
            <a:off x="247183" y="4274988"/>
            <a:ext cx="471524" cy="599777"/>
          </a:xfrm>
          <a:prstGeom prst="rect">
            <a:avLst/>
          </a:prstGeom>
          <a:noFill/>
          <a:ln>
            <a:noFill/>
          </a:ln>
        </p:spPr>
      </p:pic>
      <p:sp>
        <p:nvSpPr>
          <p:cNvPr id="3" name="TextBox 2">
            <a:extLst>
              <a:ext uri="{FF2B5EF4-FFF2-40B4-BE49-F238E27FC236}">
                <a16:creationId xmlns:a16="http://schemas.microsoft.com/office/drawing/2014/main" id="{F36FBF66-0FEA-C317-F518-3C2B97F99CDC}"/>
              </a:ext>
            </a:extLst>
          </p:cNvPr>
          <p:cNvSpPr txBox="1"/>
          <p:nvPr/>
        </p:nvSpPr>
        <p:spPr>
          <a:xfrm>
            <a:off x="1774187" y="2711758"/>
            <a:ext cx="5737140" cy="470000"/>
          </a:xfrm>
          <a:prstGeom prst="rect">
            <a:avLst/>
          </a:prstGeom>
          <a:noFill/>
        </p:spPr>
        <p:txBody>
          <a:bodyPr wrap="square">
            <a:spAutoFit/>
          </a:bodyPr>
          <a:lstStyle/>
          <a:p>
            <a:pPr>
              <a:lnSpc>
                <a:spcPct val="107000"/>
              </a:lnSpc>
              <a:spcAft>
                <a:spcPts val="800"/>
              </a:spcAft>
            </a:pPr>
            <a:r>
              <a:rPr lang="en-AU" sz="2400">
                <a:solidFill>
                  <a:schemeClr val="bg1"/>
                </a:solidFill>
                <a:effectLst/>
                <a:latin typeface="Calibri" panose="020F0502020204030204" pitchFamily="34" charset="0"/>
                <a:ea typeface="DengXian" panose="02010600030101010101" pitchFamily="2" charset="-122"/>
                <a:cs typeface="Cordia New" panose="020B0304020202020204" pitchFamily="34" charset="-34"/>
              </a:rPr>
              <a:t>How securing assets protects your clients</a:t>
            </a:r>
          </a:p>
        </p:txBody>
      </p:sp>
      <p:pic>
        <p:nvPicPr>
          <p:cNvPr id="4" name="Picture 3" descr="Icon&#10;&#10;Description automatically generated">
            <a:extLst>
              <a:ext uri="{FF2B5EF4-FFF2-40B4-BE49-F238E27FC236}">
                <a16:creationId xmlns:a16="http://schemas.microsoft.com/office/drawing/2014/main" id="{41230463-EFA0-B366-68A0-3C596E20AAAA}"/>
              </a:ext>
            </a:extLst>
          </p:cNvPr>
          <p:cNvPicPr>
            <a:picLocks noChangeAspect="1"/>
          </p:cNvPicPr>
          <p:nvPr/>
        </p:nvPicPr>
        <p:blipFill>
          <a:blip r:embed="rId4"/>
          <a:stretch>
            <a:fillRect/>
          </a:stretch>
        </p:blipFill>
        <p:spPr>
          <a:xfrm>
            <a:off x="6285014" y="4179336"/>
            <a:ext cx="2452626" cy="695429"/>
          </a:xfrm>
          <a:prstGeom prst="rect">
            <a:avLst/>
          </a:prstGeom>
        </p:spPr>
      </p:pic>
      <p:pic>
        <p:nvPicPr>
          <p:cNvPr id="2" name="Google Shape;203;p25">
            <a:extLst>
              <a:ext uri="{FF2B5EF4-FFF2-40B4-BE49-F238E27FC236}">
                <a16:creationId xmlns:a16="http://schemas.microsoft.com/office/drawing/2014/main" id="{DD4A22D6-7265-8A41-ADA1-5F99244E7F84}"/>
              </a:ext>
            </a:extLst>
          </p:cNvPr>
          <p:cNvPicPr preferRelativeResize="0"/>
          <p:nvPr/>
        </p:nvPicPr>
        <p:blipFill>
          <a:blip r:embed="rId5">
            <a:alphaModFix/>
          </a:blip>
          <a:stretch>
            <a:fillRect/>
          </a:stretch>
        </p:blipFill>
        <p:spPr>
          <a:xfrm>
            <a:off x="1774187" y="1197465"/>
            <a:ext cx="1084092" cy="1033430"/>
          </a:xfrm>
          <a:prstGeom prst="rect">
            <a:avLst/>
          </a:prstGeom>
          <a:noFill/>
          <a:ln>
            <a:noFill/>
          </a:ln>
        </p:spPr>
      </p:pic>
    </p:spTree>
    <p:extLst>
      <p:ext uri="{BB962C8B-B14F-4D97-AF65-F5344CB8AC3E}">
        <p14:creationId xmlns:p14="http://schemas.microsoft.com/office/powerpoint/2010/main" val="380652085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2ed84bf-ae9a-4a84-a3b3-ad3a92d0ddff" xsi:nil="true"/>
    <lcf76f155ced4ddcb4097134ff3c332f xmlns="d8dad5fd-d482-4ec2-8d46-c78d490aea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0C61D422217E43BCD6C9A9E22284A4" ma:contentTypeVersion="16" ma:contentTypeDescription="Create a new document." ma:contentTypeScope="" ma:versionID="aad961c26b6565bb0ff3990cdad72993">
  <xsd:schema xmlns:xsd="http://www.w3.org/2001/XMLSchema" xmlns:xs="http://www.w3.org/2001/XMLSchema" xmlns:p="http://schemas.microsoft.com/office/2006/metadata/properties" xmlns:ns2="52ed84bf-ae9a-4a84-a3b3-ad3a92d0ddff" xmlns:ns3="d8dad5fd-d482-4ec2-8d46-c78d490aea06" targetNamespace="http://schemas.microsoft.com/office/2006/metadata/properties" ma:root="true" ma:fieldsID="9d0a5fd52ec96c13f1a11e96de2d7528" ns2:_="" ns3:_="">
    <xsd:import namespace="52ed84bf-ae9a-4a84-a3b3-ad3a92d0ddff"/>
    <xsd:import namespace="d8dad5fd-d482-4ec2-8d46-c78d490aea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d84bf-ae9a-4a84-a3b3-ad3a92d0dd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43b50b-5da0-4e8e-ab40-07048e9fec3d}" ma:internalName="TaxCatchAll" ma:showField="CatchAllData" ma:web="52ed84bf-ae9a-4a84-a3b3-ad3a92d0dd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dad5fd-d482-4ec2-8d46-c78d490aea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fa7ecf-43f6-4106-8761-f9cff5cd4e3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662DB-03C7-4AA0-9300-61309BD194F6}">
  <ds:schemaRefs>
    <ds:schemaRef ds:uri="http://schemas.microsoft.com/sharepoint/v3/contenttype/forms"/>
  </ds:schemaRefs>
</ds:datastoreItem>
</file>

<file path=customXml/itemProps2.xml><?xml version="1.0" encoding="utf-8"?>
<ds:datastoreItem xmlns:ds="http://schemas.openxmlformats.org/officeDocument/2006/customXml" ds:itemID="{7B990595-FE34-4AE2-A730-0C87771F5461}">
  <ds:schemaRefs>
    <ds:schemaRef ds:uri="52ed84bf-ae9a-4a84-a3b3-ad3a92d0ddff"/>
    <ds:schemaRef ds:uri="d8dad5fd-d482-4ec2-8d46-c78d490aea0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8A7A03-5E1C-4B2E-8C82-D85B3DA5F65A}">
  <ds:schemaRefs>
    <ds:schemaRef ds:uri="52ed84bf-ae9a-4a84-a3b3-ad3a92d0ddff"/>
    <ds:schemaRef ds:uri="d8dad5fd-d482-4ec2-8d46-c78d490aea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1256</TotalTime>
  <Words>1079</Words>
  <Application>Microsoft Office PowerPoint</Application>
  <PresentationFormat>On-screen Show (16:9)</PresentationFormat>
  <Paragraphs>117</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Symbol</vt:lpstr>
      <vt:lpstr>Courier New</vt:lpstr>
      <vt:lpstr>Encode Sans Medium</vt:lpstr>
      <vt:lpstr>Helvetica Neue</vt:lpstr>
      <vt:lpstr>Arial</vt:lpstr>
      <vt:lpstr>Encode Sans</vt:lpstr>
      <vt:lpstr>Calibri</vt:lpstr>
      <vt:lpstr>Wingdings</vt:lpstr>
      <vt:lpstr>Simple Light</vt:lpstr>
      <vt:lpstr>PowerPoint Presentation</vt:lpstr>
      <vt:lpstr>Today’s Session</vt:lpstr>
      <vt:lpstr>Asset Protection Strategies </vt:lpstr>
      <vt:lpstr>Facts</vt:lpstr>
      <vt:lpstr>Economic Conditions  interest rates &amp; bad debts</vt:lpstr>
      <vt:lpstr>ATO Collections Actions And What To Do  </vt:lpstr>
      <vt:lpstr>What is a DPN?</vt:lpstr>
      <vt:lpstr>Div 7A Loans</vt:lpstr>
      <vt:lpstr>Case Study</vt:lpstr>
      <vt:lpstr>Facts</vt:lpstr>
      <vt:lpstr>Summary</vt:lpstr>
      <vt:lpstr>What to do?</vt:lpstr>
      <vt:lpstr>The result?</vt:lpstr>
      <vt:lpstr>What happened to the ATO and Westpac?</vt:lpstr>
      <vt:lpstr>PowerPoint Presentation</vt:lpstr>
      <vt:lpstr>EO Value Add</vt:lpstr>
      <vt:lpstr>Q&amp;A</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Accounting</dc:title>
  <dc:creator>Megan Boyce</dc:creator>
  <cp:lastModifiedBy>Blaise Bassett</cp:lastModifiedBy>
  <cp:revision>4</cp:revision>
  <cp:lastPrinted>2023-04-19T01:26:03Z</cp:lastPrinted>
  <dcterms:modified xsi:type="dcterms:W3CDTF">2023-05-17T23:07:03Z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0x010100D30C61D422217E43BCD6C9A9E22284A4</vt:lpwstr>
  </property>
  <property fmtid="{D5CDD505-2E9C-101B-9397-08002B2CF9AE}" pid="3" name="MediaServiceImageTags">
    <vt:lpwstr/>
  </property>
</Properties>
</file>