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9" r:id="rId7"/>
    <p:sldId id="260" r:id="rId8"/>
    <p:sldId id="262" r:id="rId9"/>
    <p:sldId id="263" r:id="rId10"/>
    <p:sldId id="258" r:id="rId11"/>
    <p:sldId id="265" r:id="rId12"/>
  </p:sldIdLst>
  <p:sldSz cx="18288000" cy="10287000"/>
  <p:notesSz cx="6858000" cy="9144000"/>
  <p:embeddedFontLst>
    <p:embeddedFont>
      <p:font typeface="Calibri (MS)" panose="020B0604020202020204" charset="0"/>
      <p:regular r:id="rId13"/>
    </p:embeddedFont>
    <p:embeddedFont>
      <p:font typeface="Calibri (MS) Bold" panose="020B0604020202020204" charset="0"/>
      <p:regular r:id="rId14"/>
      <p:bold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Mondia 1" panose="020B0604020202020204" charset="0"/>
      <p:regular r:id="rId20"/>
    </p:embeddedFont>
    <p:embeddedFont>
      <p:font typeface="Mondia 2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67E1"/>
    <a:srgbClr val="FFF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ge Graham" userId="a4e1d50f-9eab-400a-ab9c-68cd9b70c2af" providerId="ADAL" clId="{4A930516-28C8-4603-B808-53A7C878A440}"/>
    <pc:docChg chg="custSel modSld">
      <pc:chgData name="Sage Graham" userId="a4e1d50f-9eab-400a-ab9c-68cd9b70c2af" providerId="ADAL" clId="{4A930516-28C8-4603-B808-53A7C878A440}" dt="2024-09-16T01:44:50.230" v="273" actId="20577"/>
      <pc:docMkLst>
        <pc:docMk/>
      </pc:docMkLst>
      <pc:sldChg chg="modSp mod">
        <pc:chgData name="Sage Graham" userId="a4e1d50f-9eab-400a-ab9c-68cd9b70c2af" providerId="ADAL" clId="{4A930516-28C8-4603-B808-53A7C878A440}" dt="2024-09-16T01:22:12.634" v="0" actId="20577"/>
        <pc:sldMkLst>
          <pc:docMk/>
          <pc:sldMk cId="0" sldId="256"/>
        </pc:sldMkLst>
      </pc:sldChg>
      <pc:sldChg chg="addSp delSp modSp mod">
        <pc:chgData name="Sage Graham" userId="a4e1d50f-9eab-400a-ab9c-68cd9b70c2af" providerId="ADAL" clId="{4A930516-28C8-4603-B808-53A7C878A440}" dt="2024-09-16T01:44:50.230" v="273" actId="20577"/>
        <pc:sldMkLst>
          <pc:docMk/>
          <pc:sldMk cId="0" sldId="265"/>
        </pc:sldMkLst>
      </pc:sldChg>
    </pc:docChg>
  </pc:docChgLst>
  <pc:docChgLst>
    <pc:chgData name="Sage Graham" userId="a4e1d50f-9eab-400a-ab9c-68cd9b70c2af" providerId="ADAL" clId="{E31F4312-8E35-4067-9B1A-8CC508E82B3B}"/>
    <pc:docChg chg="custSel modSld">
      <pc:chgData name="Sage Graham" userId="a4e1d50f-9eab-400a-ab9c-68cd9b70c2af" providerId="ADAL" clId="{E31F4312-8E35-4067-9B1A-8CC508E82B3B}" dt="2025-03-06T01:31:13.803" v="84" actId="33524"/>
      <pc:docMkLst>
        <pc:docMk/>
      </pc:docMkLst>
      <pc:sldChg chg="modSp mod">
        <pc:chgData name="Sage Graham" userId="a4e1d50f-9eab-400a-ab9c-68cd9b70c2af" providerId="ADAL" clId="{E31F4312-8E35-4067-9B1A-8CC508E82B3B}" dt="2025-03-06T01:29:34.639" v="34" actId="20577"/>
        <pc:sldMkLst>
          <pc:docMk/>
          <pc:sldMk cId="0" sldId="256"/>
        </pc:sldMkLst>
        <pc:spChg chg="mod">
          <ac:chgData name="Sage Graham" userId="a4e1d50f-9eab-400a-ab9c-68cd9b70c2af" providerId="ADAL" clId="{E31F4312-8E35-4067-9B1A-8CC508E82B3B}" dt="2025-03-06T01:29:34.639" v="34" actId="20577"/>
          <ac:spMkLst>
            <pc:docMk/>
            <pc:sldMk cId="0" sldId="256"/>
            <ac:spMk id="16" creationId="{00000000-0000-0000-0000-000000000000}"/>
          </ac:spMkLst>
        </pc:spChg>
      </pc:sldChg>
      <pc:sldChg chg="modSp mod">
        <pc:chgData name="Sage Graham" userId="a4e1d50f-9eab-400a-ab9c-68cd9b70c2af" providerId="ADAL" clId="{E31F4312-8E35-4067-9B1A-8CC508E82B3B}" dt="2025-03-06T01:31:13.803" v="84" actId="33524"/>
        <pc:sldMkLst>
          <pc:docMk/>
          <pc:sldMk cId="0" sldId="260"/>
        </pc:sldMkLst>
        <pc:spChg chg="mod">
          <ac:chgData name="Sage Graham" userId="a4e1d50f-9eab-400a-ab9c-68cd9b70c2af" providerId="ADAL" clId="{E31F4312-8E35-4067-9B1A-8CC508E82B3B}" dt="2025-03-06T01:31:13.803" v="84" actId="33524"/>
          <ac:spMkLst>
            <pc:docMk/>
            <pc:sldMk cId="0" sldId="260"/>
            <ac:spMk id="2" creationId="{00000000-0000-0000-0000-000000000000}"/>
          </ac:spMkLst>
        </pc:spChg>
      </pc:sldChg>
      <pc:sldChg chg="modSp mod">
        <pc:chgData name="Sage Graham" userId="a4e1d50f-9eab-400a-ab9c-68cd9b70c2af" providerId="ADAL" clId="{E31F4312-8E35-4067-9B1A-8CC508E82B3B}" dt="2025-03-06T01:31:00.323" v="83" actId="6549"/>
        <pc:sldMkLst>
          <pc:docMk/>
          <pc:sldMk cId="0" sldId="265"/>
        </pc:sldMkLst>
        <pc:spChg chg="mod">
          <ac:chgData name="Sage Graham" userId="a4e1d50f-9eab-400a-ab9c-68cd9b70c2af" providerId="ADAL" clId="{E31F4312-8E35-4067-9B1A-8CC508E82B3B}" dt="2025-03-06T01:31:00.323" v="83" actId="6549"/>
          <ac:spMkLst>
            <pc:docMk/>
            <pc:sldMk cId="0" sldId="265"/>
            <ac:spMk id="9" creationId="{26EA19AC-D8D8-41B9-97B3-8EA9BFB8F2C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1.sv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sage@eventumoptimum.com.a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8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1211" y="7802236"/>
            <a:ext cx="591215" cy="59121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628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5428" tIns="35428" rIns="35428" bIns="35428" rtlCol="0" anchor="ctr"/>
            <a:lstStyle/>
            <a:p>
              <a:pPr algn="ctr">
                <a:lnSpc>
                  <a:spcPts val="1062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437506" y="8534767"/>
            <a:ext cx="872936" cy="290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7"/>
              </a:lnSpc>
            </a:pPr>
            <a:r>
              <a:rPr lang="en-US" sz="1562" spc="-53">
                <a:solidFill>
                  <a:srgbClr val="F9F5E8"/>
                </a:solidFill>
                <a:latin typeface="Mondia 1"/>
                <a:ea typeface="Mondia 1"/>
                <a:cs typeface="Mondia 1"/>
                <a:sym typeface="Mondia 1"/>
              </a:rPr>
              <a:t>Powered By</a:t>
            </a:r>
          </a:p>
        </p:txBody>
      </p:sp>
      <p:sp>
        <p:nvSpPr>
          <p:cNvPr id="6" name="Freeform 6"/>
          <p:cNvSpPr/>
          <p:nvPr/>
        </p:nvSpPr>
        <p:spPr>
          <a:xfrm>
            <a:off x="-30657" y="1151139"/>
            <a:ext cx="7100197" cy="8950061"/>
          </a:xfrm>
          <a:custGeom>
            <a:avLst/>
            <a:gdLst/>
            <a:ahLst/>
            <a:cxnLst/>
            <a:rect l="l" t="t" r="r" b="b"/>
            <a:pathLst>
              <a:path w="7374159" h="8950061">
                <a:moveTo>
                  <a:pt x="0" y="0"/>
                </a:moveTo>
                <a:lnTo>
                  <a:pt x="7374159" y="0"/>
                </a:lnTo>
                <a:lnTo>
                  <a:pt x="7374159" y="8950061"/>
                </a:lnTo>
                <a:lnTo>
                  <a:pt x="0" y="89500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35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8496198"/>
            <a:ext cx="5204534" cy="793820"/>
            <a:chOff x="0" y="0"/>
            <a:chExt cx="2827383" cy="28319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27383" cy="283196"/>
            </a:xfrm>
            <a:custGeom>
              <a:avLst/>
              <a:gdLst/>
              <a:ahLst/>
              <a:cxnLst/>
              <a:rect l="l" t="t" r="r" b="b"/>
              <a:pathLst>
                <a:path w="2827383" h="283196">
                  <a:moveTo>
                    <a:pt x="26375" y="0"/>
                  </a:moveTo>
                  <a:lnTo>
                    <a:pt x="2801008" y="0"/>
                  </a:lnTo>
                  <a:cubicBezTo>
                    <a:pt x="2815574" y="0"/>
                    <a:pt x="2827383" y="11808"/>
                    <a:pt x="2827383" y="26375"/>
                  </a:cubicBezTo>
                  <a:lnTo>
                    <a:pt x="2827383" y="256821"/>
                  </a:lnTo>
                  <a:cubicBezTo>
                    <a:pt x="2827383" y="271387"/>
                    <a:pt x="2815574" y="283196"/>
                    <a:pt x="2801008" y="283196"/>
                  </a:cubicBezTo>
                  <a:lnTo>
                    <a:pt x="26375" y="283196"/>
                  </a:lnTo>
                  <a:cubicBezTo>
                    <a:pt x="11808" y="283196"/>
                    <a:pt x="0" y="271387"/>
                    <a:pt x="0" y="256821"/>
                  </a:cubicBezTo>
                  <a:lnTo>
                    <a:pt x="0" y="26375"/>
                  </a:lnTo>
                  <a:cubicBezTo>
                    <a:pt x="0" y="11808"/>
                    <a:pt x="11808" y="0"/>
                    <a:pt x="26375" y="0"/>
                  </a:cubicBezTo>
                  <a:close/>
                </a:path>
              </a:pathLst>
            </a:custGeom>
            <a:solidFill>
              <a:srgbClr val="4875D8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2827383" cy="340346"/>
            </a:xfrm>
            <a:prstGeom prst="rect">
              <a:avLst/>
            </a:prstGeom>
          </p:spPr>
          <p:txBody>
            <a:bodyPr lIns="27212" tIns="27212" rIns="27212" bIns="27212" rtlCol="0" anchor="ctr"/>
            <a:lstStyle/>
            <a:p>
              <a:pPr algn="ctr">
                <a:lnSpc>
                  <a:spcPts val="1864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622838" y="8839340"/>
            <a:ext cx="5503564" cy="1186215"/>
            <a:chOff x="0" y="0"/>
            <a:chExt cx="2827383" cy="28319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827383" cy="283196"/>
            </a:xfrm>
            <a:custGeom>
              <a:avLst/>
              <a:gdLst/>
              <a:ahLst/>
              <a:cxnLst/>
              <a:rect l="l" t="t" r="r" b="b"/>
              <a:pathLst>
                <a:path w="2827383" h="283196">
                  <a:moveTo>
                    <a:pt x="26375" y="0"/>
                  </a:moveTo>
                  <a:lnTo>
                    <a:pt x="2801008" y="0"/>
                  </a:lnTo>
                  <a:cubicBezTo>
                    <a:pt x="2815574" y="0"/>
                    <a:pt x="2827383" y="11808"/>
                    <a:pt x="2827383" y="26375"/>
                  </a:cubicBezTo>
                  <a:lnTo>
                    <a:pt x="2827383" y="256821"/>
                  </a:lnTo>
                  <a:cubicBezTo>
                    <a:pt x="2827383" y="271387"/>
                    <a:pt x="2815574" y="283196"/>
                    <a:pt x="2801008" y="283196"/>
                  </a:cubicBezTo>
                  <a:lnTo>
                    <a:pt x="26375" y="283196"/>
                  </a:lnTo>
                  <a:cubicBezTo>
                    <a:pt x="11808" y="283196"/>
                    <a:pt x="0" y="271387"/>
                    <a:pt x="0" y="256821"/>
                  </a:cubicBezTo>
                  <a:lnTo>
                    <a:pt x="0" y="26375"/>
                  </a:lnTo>
                  <a:cubicBezTo>
                    <a:pt x="0" y="11808"/>
                    <a:pt x="11808" y="0"/>
                    <a:pt x="26375" y="0"/>
                  </a:cubicBezTo>
                  <a:close/>
                </a:path>
              </a:pathLst>
            </a:custGeom>
            <a:solidFill>
              <a:srgbClr val="4875D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2827383" cy="340346"/>
            </a:xfrm>
            <a:prstGeom prst="rect">
              <a:avLst/>
            </a:prstGeom>
          </p:spPr>
          <p:txBody>
            <a:bodyPr lIns="27212" tIns="27212" rIns="27212" bIns="27212" rtlCol="0" anchor="ctr"/>
            <a:lstStyle/>
            <a:p>
              <a:pPr algn="ctr">
                <a:lnSpc>
                  <a:spcPts val="1864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934200" y="3065509"/>
            <a:ext cx="11241797" cy="500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4598" lvl="1" indent="-442299" algn="l">
              <a:lnSpc>
                <a:spcPts val="6555"/>
              </a:lnSpc>
              <a:buFont typeface="Arial"/>
              <a:buChar char="•"/>
            </a:pPr>
            <a:r>
              <a:rPr lang="en-US" sz="4097" dirty="0">
                <a:solidFill>
                  <a:srgbClr val="FFFFFF"/>
                </a:solidFill>
                <a:latin typeface="Century Gothic" panose="020B0502020202020204" pitchFamily="34" charset="0"/>
                <a:ea typeface="Calibri (MS)"/>
                <a:cs typeface="Calibri (MS)"/>
                <a:sym typeface="Calibri (MS)"/>
              </a:rPr>
              <a:t>Business Turnaround, Restructure </a:t>
            </a:r>
          </a:p>
          <a:p>
            <a:pPr marL="884598" lvl="1" indent="-442299" algn="l">
              <a:lnSpc>
                <a:spcPts val="6555"/>
              </a:lnSpc>
              <a:buFont typeface="Arial"/>
              <a:buChar char="•"/>
            </a:pPr>
            <a:r>
              <a:rPr lang="en-US" sz="4097" dirty="0">
                <a:solidFill>
                  <a:srgbClr val="FFFFFF"/>
                </a:solidFill>
                <a:latin typeface="Century Gothic" panose="020B0502020202020204" pitchFamily="34" charset="0"/>
                <a:ea typeface="Calibri (MS)"/>
                <a:cs typeface="Calibri (MS)"/>
                <a:sym typeface="Calibri (MS)"/>
              </a:rPr>
              <a:t>Asset Protection for their clients </a:t>
            </a:r>
          </a:p>
          <a:p>
            <a:pPr marL="884598" lvl="1" indent="-442299" algn="l">
              <a:lnSpc>
                <a:spcPts val="6555"/>
              </a:lnSpc>
              <a:buFont typeface="Arial"/>
              <a:buChar char="•"/>
            </a:pPr>
            <a:r>
              <a:rPr lang="en-US" sz="4097" dirty="0">
                <a:solidFill>
                  <a:srgbClr val="FFFFFF"/>
                </a:solidFill>
                <a:latin typeface="Century Gothic" panose="020B0502020202020204" pitchFamily="34" charset="0"/>
                <a:ea typeface="Calibri (MS)"/>
                <a:cs typeface="Calibri (MS)"/>
                <a:sym typeface="Calibri (MS)"/>
              </a:rPr>
              <a:t>Trust Deed Stamping </a:t>
            </a:r>
          </a:p>
          <a:p>
            <a:pPr marL="884598" lvl="1" indent="-442299" algn="l">
              <a:lnSpc>
                <a:spcPts val="6555"/>
              </a:lnSpc>
              <a:buFont typeface="Arial"/>
              <a:buChar char="•"/>
            </a:pPr>
            <a:r>
              <a:rPr lang="en-US" sz="4097" dirty="0">
                <a:solidFill>
                  <a:srgbClr val="FFFFFF"/>
                </a:solidFill>
                <a:latin typeface="Century Gothic" panose="020B0502020202020204" pitchFamily="34" charset="0"/>
                <a:ea typeface="Calibri (MS)"/>
                <a:cs typeface="Calibri (MS)"/>
                <a:sym typeface="Calibri (MS)"/>
              </a:rPr>
              <a:t>Loan and Security Agreements </a:t>
            </a:r>
          </a:p>
          <a:p>
            <a:pPr marL="884598" lvl="1" indent="-442299" algn="l">
              <a:lnSpc>
                <a:spcPts val="6555"/>
              </a:lnSpc>
              <a:buFont typeface="Arial"/>
              <a:buChar char="•"/>
            </a:pPr>
            <a:r>
              <a:rPr lang="en-US" sz="4097" dirty="0">
                <a:solidFill>
                  <a:srgbClr val="FFFFFF"/>
                </a:solidFill>
                <a:latin typeface="Century Gothic" panose="020B0502020202020204" pitchFamily="34" charset="0"/>
                <a:ea typeface="Calibri (MS)"/>
                <a:cs typeface="Calibri (MS)"/>
                <a:sym typeface="Calibri (MS)"/>
              </a:rPr>
              <a:t>PPSR ALLPAAP and PPSR PMSI Registration &amp; Discharge </a:t>
            </a:r>
          </a:p>
        </p:txBody>
      </p:sp>
      <p:sp>
        <p:nvSpPr>
          <p:cNvPr id="14" name="Freeform 14"/>
          <p:cNvSpPr/>
          <p:nvPr/>
        </p:nvSpPr>
        <p:spPr>
          <a:xfrm>
            <a:off x="4527453" y="429239"/>
            <a:ext cx="9233095" cy="2483509"/>
          </a:xfrm>
          <a:custGeom>
            <a:avLst/>
            <a:gdLst/>
            <a:ahLst/>
            <a:cxnLst/>
            <a:rect l="l" t="t" r="r" b="b"/>
            <a:pathLst>
              <a:path w="9233095" h="2483509">
                <a:moveTo>
                  <a:pt x="0" y="0"/>
                </a:moveTo>
                <a:lnTo>
                  <a:pt x="9233094" y="0"/>
                </a:lnTo>
                <a:lnTo>
                  <a:pt x="9233094" y="2483509"/>
                </a:lnTo>
                <a:lnTo>
                  <a:pt x="0" y="24835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190930" y="8713514"/>
            <a:ext cx="3567159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86"/>
              </a:lnSpc>
            </a:pPr>
            <a:r>
              <a:rPr lang="en-US" sz="4000" b="1" i="1" dirty="0">
                <a:solidFill>
                  <a:srgbClr val="FFFFFF"/>
                </a:solidFill>
                <a:latin typeface="Century Gothic" panose="020B0502020202020204" pitchFamily="34" charset="0"/>
                <a:ea typeface="Mondia 2"/>
                <a:cs typeface="Mondia 2"/>
                <a:sym typeface="Mondia 2"/>
              </a:rPr>
              <a:t>Rodney Peters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784436" y="9216702"/>
            <a:ext cx="5180369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86"/>
              </a:lnSpc>
            </a:pPr>
            <a:r>
              <a:rPr lang="en-US" sz="4000" b="1" i="1" dirty="0">
                <a:solidFill>
                  <a:srgbClr val="FFFFFF"/>
                </a:solidFill>
                <a:latin typeface="Century Gothic" panose="020B0502020202020204" pitchFamily="34" charset="0"/>
                <a:ea typeface="Mondia 2"/>
                <a:cs typeface="Mondia 2"/>
                <a:sym typeface="Mondia 2"/>
              </a:rPr>
              <a:t>11</a:t>
            </a:r>
            <a:r>
              <a:rPr lang="en-US" sz="4000" b="1" i="1" baseline="30000" dirty="0">
                <a:solidFill>
                  <a:srgbClr val="FFFFFF"/>
                </a:solidFill>
                <a:latin typeface="Century Gothic" panose="020B0502020202020204" pitchFamily="34" charset="0"/>
                <a:ea typeface="Mondia 2"/>
                <a:cs typeface="Mondia 2"/>
                <a:sym typeface="Mondia 2"/>
              </a:rPr>
              <a:t>th</a:t>
            </a:r>
            <a:r>
              <a:rPr lang="en-US" sz="4000" b="1" i="1" dirty="0">
                <a:solidFill>
                  <a:srgbClr val="FFFFFF"/>
                </a:solidFill>
                <a:latin typeface="Century Gothic" panose="020B0502020202020204" pitchFamily="34" charset="0"/>
                <a:ea typeface="Mondia 2"/>
                <a:cs typeface="Mondia 2"/>
                <a:sym typeface="Mondia 2"/>
              </a:rPr>
              <a:t> March 2025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32E0AE2-6074-243F-F405-DC601B5FADF6}"/>
              </a:ext>
            </a:extLst>
          </p:cNvPr>
          <p:cNvSpPr/>
          <p:nvPr/>
        </p:nvSpPr>
        <p:spPr>
          <a:xfrm>
            <a:off x="-9770" y="7904983"/>
            <a:ext cx="3666193" cy="708190"/>
          </a:xfrm>
          <a:prstGeom prst="rect">
            <a:avLst/>
          </a:prstGeom>
          <a:solidFill>
            <a:srgbClr val="FFF2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7"/>
          <p:cNvSpPr txBox="1"/>
          <p:nvPr/>
        </p:nvSpPr>
        <p:spPr>
          <a:xfrm>
            <a:off x="50915" y="7976936"/>
            <a:ext cx="3544822" cy="472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7"/>
              </a:lnSpc>
            </a:pPr>
            <a:r>
              <a:rPr lang="en-US" sz="3098" dirty="0">
                <a:solidFill>
                  <a:srgbClr val="16283D"/>
                </a:solidFill>
                <a:latin typeface="Century Gothic" panose="020B0502020202020204" pitchFamily="34" charset="0"/>
                <a:ea typeface="Calibri (MS)"/>
                <a:cs typeface="Calibri (MS)"/>
                <a:sym typeface="Calibri (MS)"/>
              </a:rPr>
              <a:t>Meet our Director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8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71908"/>
            <a:ext cx="11883047" cy="1307033"/>
            <a:chOff x="0" y="0"/>
            <a:chExt cx="3129691" cy="3442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29691" cy="344239"/>
            </a:xfrm>
            <a:custGeom>
              <a:avLst/>
              <a:gdLst/>
              <a:ahLst/>
              <a:cxnLst/>
              <a:rect l="l" t="t" r="r" b="b"/>
              <a:pathLst>
                <a:path w="3129691" h="344239">
                  <a:moveTo>
                    <a:pt x="33227" y="0"/>
                  </a:moveTo>
                  <a:lnTo>
                    <a:pt x="3096464" y="0"/>
                  </a:lnTo>
                  <a:cubicBezTo>
                    <a:pt x="3105277" y="0"/>
                    <a:pt x="3113728" y="3501"/>
                    <a:pt x="3119959" y="9732"/>
                  </a:cubicBezTo>
                  <a:cubicBezTo>
                    <a:pt x="3126191" y="15963"/>
                    <a:pt x="3129691" y="24415"/>
                    <a:pt x="3129691" y="33227"/>
                  </a:cubicBezTo>
                  <a:lnTo>
                    <a:pt x="3129691" y="311012"/>
                  </a:lnTo>
                  <a:cubicBezTo>
                    <a:pt x="3129691" y="329363"/>
                    <a:pt x="3114815" y="344239"/>
                    <a:pt x="3096464" y="344239"/>
                  </a:cubicBezTo>
                  <a:lnTo>
                    <a:pt x="33227" y="344239"/>
                  </a:lnTo>
                  <a:cubicBezTo>
                    <a:pt x="24415" y="344239"/>
                    <a:pt x="15963" y="340738"/>
                    <a:pt x="9732" y="334507"/>
                  </a:cubicBezTo>
                  <a:cubicBezTo>
                    <a:pt x="3501" y="328276"/>
                    <a:pt x="0" y="319824"/>
                    <a:pt x="0" y="311012"/>
                  </a:cubicBezTo>
                  <a:lnTo>
                    <a:pt x="0" y="33227"/>
                  </a:lnTo>
                  <a:cubicBezTo>
                    <a:pt x="0" y="14876"/>
                    <a:pt x="14876" y="0"/>
                    <a:pt x="33227" y="0"/>
                  </a:cubicBezTo>
                  <a:close/>
                </a:path>
              </a:pathLst>
            </a:custGeom>
            <a:solidFill>
              <a:srgbClr val="F1EBD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04775"/>
              <a:ext cx="3129691" cy="449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-767343" y="977512"/>
            <a:ext cx="13836123" cy="1736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24"/>
              </a:lnSpc>
            </a:pPr>
            <a:r>
              <a:rPr lang="en-US" sz="5400" b="1" i="1" spc="-213" dirty="0">
                <a:solidFill>
                  <a:srgbClr val="1772E0"/>
                </a:solidFill>
                <a:latin typeface="Century Gothic" panose="020B0502020202020204" pitchFamily="34" charset="0"/>
                <a:ea typeface="Mondia 2"/>
                <a:cs typeface="Mondia 2"/>
                <a:sym typeface="Mondia 2"/>
              </a:rPr>
              <a:t>ATO Debt – the current Landscape</a:t>
            </a:r>
          </a:p>
          <a:p>
            <a:pPr algn="ctr">
              <a:lnSpc>
                <a:spcPts val="5287"/>
              </a:lnSpc>
            </a:pPr>
            <a:endParaRPr lang="en-US" sz="6280" i="1" spc="-213" dirty="0">
              <a:solidFill>
                <a:srgbClr val="1772E0"/>
              </a:solidFill>
              <a:latin typeface="Mondia 2"/>
              <a:ea typeface="Mondia 2"/>
              <a:cs typeface="Mondia 2"/>
              <a:sym typeface="Mondia 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77535" y="2576759"/>
            <a:ext cx="10834260" cy="7261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222"/>
              </a:lnSpc>
            </a:pPr>
            <a:r>
              <a:rPr lang="en-US" sz="3264" dirty="0">
                <a:solidFill>
                  <a:srgbClr val="FFFFFF"/>
                </a:solidFill>
                <a:latin typeface="Century Gothic" panose="020B0502020202020204" pitchFamily="34" charset="0"/>
                <a:ea typeface="Calibri (MS)"/>
                <a:cs typeface="Calibri (MS)"/>
                <a:sym typeface="Calibri (MS)"/>
              </a:rPr>
              <a:t>- ATO “reportable” o/s debt - $55BN, $34BN small business</a:t>
            </a:r>
          </a:p>
          <a:p>
            <a:pPr algn="l">
              <a:lnSpc>
                <a:spcPts val="5222"/>
              </a:lnSpc>
            </a:pPr>
            <a:r>
              <a:rPr lang="en-US" sz="3264" dirty="0">
                <a:solidFill>
                  <a:srgbClr val="FFFFFF"/>
                </a:solidFill>
                <a:latin typeface="Century Gothic" panose="020B0502020202020204" pitchFamily="34" charset="0"/>
                <a:ea typeface="Calibri (MS)"/>
                <a:cs typeface="Calibri (MS)"/>
                <a:sym typeface="Calibri (MS)"/>
              </a:rPr>
              <a:t>- June 2019 - $26.5BN, doubled in 5 years</a:t>
            </a:r>
          </a:p>
          <a:p>
            <a:pPr algn="l">
              <a:lnSpc>
                <a:spcPts val="5222"/>
              </a:lnSpc>
            </a:pPr>
            <a:r>
              <a:rPr lang="en-US" sz="3264" dirty="0">
                <a:solidFill>
                  <a:srgbClr val="FFFFFF"/>
                </a:solidFill>
                <a:latin typeface="Century Gothic" panose="020B0502020202020204" pitchFamily="34" charset="0"/>
                <a:ea typeface="Calibri (MS)"/>
                <a:cs typeface="Calibri (MS)"/>
                <a:sym typeface="Calibri (MS)"/>
              </a:rPr>
              <a:t>- Covid – hold on collection actions</a:t>
            </a:r>
          </a:p>
          <a:p>
            <a:pPr algn="l">
              <a:lnSpc>
                <a:spcPts val="5222"/>
              </a:lnSpc>
            </a:pPr>
            <a:r>
              <a:rPr lang="en-US" sz="3264" dirty="0">
                <a:solidFill>
                  <a:srgbClr val="FFFFFF"/>
                </a:solidFill>
                <a:latin typeface="Century Gothic" panose="020B0502020202020204" pitchFamily="34" charset="0"/>
                <a:ea typeface="Calibri (MS)"/>
                <a:cs typeface="Calibri (MS)"/>
                <a:sym typeface="Calibri (MS)"/>
              </a:rPr>
              <a:t>- Insolvencies up 36% year on year to previous high – 2012</a:t>
            </a:r>
          </a:p>
          <a:p>
            <a:pPr algn="l">
              <a:lnSpc>
                <a:spcPts val="5222"/>
              </a:lnSpc>
            </a:pPr>
            <a:r>
              <a:rPr lang="en-US" sz="3264" dirty="0">
                <a:solidFill>
                  <a:srgbClr val="FFFFFF"/>
                </a:solidFill>
                <a:latin typeface="Century Gothic" panose="020B0502020202020204" pitchFamily="34" charset="0"/>
                <a:ea typeface="Calibri (MS)"/>
                <a:cs typeface="Calibri (MS)"/>
                <a:sym typeface="Calibri (MS)"/>
              </a:rPr>
              <a:t>- Construction makes up largest sector (3,000 in last 12mths), followed by retail and now a more broad cross section</a:t>
            </a:r>
          </a:p>
          <a:p>
            <a:pPr algn="l">
              <a:lnSpc>
                <a:spcPts val="5222"/>
              </a:lnSpc>
            </a:pPr>
            <a:r>
              <a:rPr lang="en-US" sz="3264" dirty="0">
                <a:solidFill>
                  <a:srgbClr val="FFFFFF"/>
                </a:solidFill>
                <a:latin typeface="Century Gothic" panose="020B0502020202020204" pitchFamily="34" charset="0"/>
                <a:ea typeface="Calibri (MS)"/>
                <a:cs typeface="Calibri (MS)"/>
                <a:sym typeface="Calibri (MS)"/>
              </a:rPr>
              <a:t>- ATO has ramped up collection action</a:t>
            </a:r>
          </a:p>
          <a:p>
            <a:pPr algn="l">
              <a:lnSpc>
                <a:spcPts val="5222"/>
              </a:lnSpc>
            </a:pPr>
            <a:r>
              <a:rPr lang="en-US" sz="3264" dirty="0">
                <a:solidFill>
                  <a:srgbClr val="FFFFFF"/>
                </a:solidFill>
                <a:latin typeface="Century Gothic" panose="020B0502020202020204" pitchFamily="34" charset="0"/>
                <a:ea typeface="Calibri (MS)"/>
                <a:cs typeface="Calibri (MS)"/>
                <a:sym typeface="Calibri (MS)"/>
              </a:rPr>
              <a:t>- Honeymoon for small business is over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2082890" y="1279960"/>
            <a:ext cx="6585355" cy="3817845"/>
            <a:chOff x="0" y="0"/>
            <a:chExt cx="2611908" cy="151424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11908" cy="1514248"/>
            </a:xfrm>
            <a:custGeom>
              <a:avLst/>
              <a:gdLst/>
              <a:ahLst/>
              <a:cxnLst/>
              <a:rect l="l" t="t" r="r" b="b"/>
              <a:pathLst>
                <a:path w="2611908" h="1514248">
                  <a:moveTo>
                    <a:pt x="15673" y="0"/>
                  </a:moveTo>
                  <a:lnTo>
                    <a:pt x="2596235" y="0"/>
                  </a:lnTo>
                  <a:cubicBezTo>
                    <a:pt x="2604891" y="0"/>
                    <a:pt x="2611908" y="7017"/>
                    <a:pt x="2611908" y="15673"/>
                  </a:cubicBezTo>
                  <a:lnTo>
                    <a:pt x="2611908" y="1498575"/>
                  </a:lnTo>
                  <a:cubicBezTo>
                    <a:pt x="2611908" y="1502732"/>
                    <a:pt x="2610257" y="1506718"/>
                    <a:pt x="2607317" y="1509657"/>
                  </a:cubicBezTo>
                  <a:cubicBezTo>
                    <a:pt x="2604378" y="1512597"/>
                    <a:pt x="2600391" y="1514248"/>
                    <a:pt x="2596235" y="1514248"/>
                  </a:cubicBezTo>
                  <a:lnTo>
                    <a:pt x="15673" y="1514248"/>
                  </a:lnTo>
                  <a:cubicBezTo>
                    <a:pt x="7017" y="1514248"/>
                    <a:pt x="0" y="1507231"/>
                    <a:pt x="0" y="1498575"/>
                  </a:cubicBezTo>
                  <a:lnTo>
                    <a:pt x="0" y="15673"/>
                  </a:lnTo>
                  <a:cubicBezTo>
                    <a:pt x="0" y="7017"/>
                    <a:pt x="7017" y="0"/>
                    <a:pt x="15673" y="0"/>
                  </a:cubicBezTo>
                  <a:close/>
                </a:path>
              </a:pathLst>
            </a:custGeom>
            <a:solidFill>
              <a:srgbClr val="F1EBD5">
                <a:alpha val="5098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611908" cy="1542823"/>
            </a:xfrm>
            <a:prstGeom prst="rect">
              <a:avLst/>
            </a:prstGeom>
          </p:spPr>
          <p:txBody>
            <a:bodyPr lIns="13211" tIns="13211" rIns="13211" bIns="13211" rtlCol="0" anchor="ctr"/>
            <a:lstStyle/>
            <a:p>
              <a:pPr algn="ctr">
                <a:lnSpc>
                  <a:spcPts val="904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975276" y="1148962"/>
            <a:ext cx="5889643" cy="3739523"/>
            <a:chOff x="0" y="0"/>
            <a:chExt cx="1419216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19216" cy="812800"/>
            </a:xfrm>
            <a:custGeom>
              <a:avLst/>
              <a:gdLst/>
              <a:ahLst/>
              <a:cxnLst/>
              <a:rect l="l" t="t" r="r" b="b"/>
              <a:pathLst>
                <a:path w="1419216" h="812800">
                  <a:moveTo>
                    <a:pt x="20157" y="0"/>
                  </a:moveTo>
                  <a:lnTo>
                    <a:pt x="1399060" y="0"/>
                  </a:lnTo>
                  <a:cubicBezTo>
                    <a:pt x="1410192" y="0"/>
                    <a:pt x="1419216" y="9024"/>
                    <a:pt x="1419216" y="20157"/>
                  </a:cubicBezTo>
                  <a:lnTo>
                    <a:pt x="1419216" y="792643"/>
                  </a:lnTo>
                  <a:cubicBezTo>
                    <a:pt x="1419216" y="803776"/>
                    <a:pt x="1410192" y="812800"/>
                    <a:pt x="1399060" y="812800"/>
                  </a:cubicBezTo>
                  <a:lnTo>
                    <a:pt x="20157" y="812800"/>
                  </a:lnTo>
                  <a:cubicBezTo>
                    <a:pt x="9024" y="812800"/>
                    <a:pt x="0" y="803776"/>
                    <a:pt x="0" y="792643"/>
                  </a:cubicBezTo>
                  <a:lnTo>
                    <a:pt x="0" y="20157"/>
                  </a:lnTo>
                  <a:cubicBezTo>
                    <a:pt x="0" y="9024"/>
                    <a:pt x="9024" y="0"/>
                    <a:pt x="20157" y="0"/>
                  </a:cubicBezTo>
                  <a:close/>
                </a:path>
              </a:pathLst>
            </a:custGeom>
            <a:blipFill>
              <a:blip r:embed="rId2"/>
              <a:stretch>
                <a:fillRect t="-8096" b="-809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635750" y="4526600"/>
            <a:ext cx="2991784" cy="723769"/>
            <a:chOff x="0" y="0"/>
            <a:chExt cx="1342361" cy="32474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42361" cy="324742"/>
            </a:xfrm>
            <a:custGeom>
              <a:avLst/>
              <a:gdLst/>
              <a:ahLst/>
              <a:cxnLst/>
              <a:rect l="l" t="t" r="r" b="b"/>
              <a:pathLst>
                <a:path w="1342361" h="324742">
                  <a:moveTo>
                    <a:pt x="34499" y="0"/>
                  </a:moveTo>
                  <a:lnTo>
                    <a:pt x="1307862" y="0"/>
                  </a:lnTo>
                  <a:cubicBezTo>
                    <a:pt x="1326915" y="0"/>
                    <a:pt x="1342361" y="15446"/>
                    <a:pt x="1342361" y="34499"/>
                  </a:cubicBezTo>
                  <a:lnTo>
                    <a:pt x="1342361" y="290243"/>
                  </a:lnTo>
                  <a:cubicBezTo>
                    <a:pt x="1342361" y="309297"/>
                    <a:pt x="1326915" y="324742"/>
                    <a:pt x="1307862" y="324742"/>
                  </a:cubicBezTo>
                  <a:lnTo>
                    <a:pt x="34499" y="324742"/>
                  </a:lnTo>
                  <a:cubicBezTo>
                    <a:pt x="15446" y="324742"/>
                    <a:pt x="0" y="309297"/>
                    <a:pt x="0" y="290243"/>
                  </a:cubicBezTo>
                  <a:lnTo>
                    <a:pt x="0" y="34499"/>
                  </a:lnTo>
                  <a:cubicBezTo>
                    <a:pt x="0" y="15446"/>
                    <a:pt x="15446" y="0"/>
                    <a:pt x="34499" y="0"/>
                  </a:cubicBezTo>
                  <a:close/>
                </a:path>
              </a:pathLst>
            </a:custGeom>
            <a:solidFill>
              <a:srgbClr val="4875D8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1342361" cy="353317"/>
            </a:xfrm>
            <a:prstGeom prst="rect">
              <a:avLst/>
            </a:prstGeom>
          </p:spPr>
          <p:txBody>
            <a:bodyPr lIns="13211" tIns="13211" rIns="13211" bIns="13211" rtlCol="0" anchor="ctr"/>
            <a:lstStyle/>
            <a:p>
              <a:pPr algn="ctr">
                <a:lnSpc>
                  <a:spcPts val="904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3957897" y="4677930"/>
            <a:ext cx="2664822" cy="466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5"/>
              </a:lnSpc>
            </a:pPr>
            <a:r>
              <a:rPr lang="en-US" sz="3207" b="1" i="1" spc="-109" dirty="0">
                <a:solidFill>
                  <a:srgbClr val="FFFFFF"/>
                </a:solidFill>
                <a:latin typeface="Century Gothic" panose="020B0502020202020204" pitchFamily="34" charset="0"/>
                <a:ea typeface="Mondia 2"/>
                <a:cs typeface="Mondia 2"/>
                <a:sym typeface="Mondia 2"/>
              </a:rPr>
              <a:t>The EO Team</a:t>
            </a:r>
          </a:p>
        </p:txBody>
      </p:sp>
      <p:sp>
        <p:nvSpPr>
          <p:cNvPr id="20" name="Freeform 20"/>
          <p:cNvSpPr/>
          <p:nvPr/>
        </p:nvSpPr>
        <p:spPr>
          <a:xfrm rot="5400000">
            <a:off x="13719352" y="7811216"/>
            <a:ext cx="6467266" cy="2670030"/>
          </a:xfrm>
          <a:custGeom>
            <a:avLst/>
            <a:gdLst/>
            <a:ahLst/>
            <a:cxnLst/>
            <a:rect l="l" t="t" r="r" b="b"/>
            <a:pathLst>
              <a:path w="6467266" h="2670030">
                <a:moveTo>
                  <a:pt x="0" y="0"/>
                </a:moveTo>
                <a:lnTo>
                  <a:pt x="6467266" y="0"/>
                </a:lnTo>
                <a:lnTo>
                  <a:pt x="6467266" y="2670030"/>
                </a:lnTo>
                <a:lnTo>
                  <a:pt x="0" y="26700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8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05204" y="1746248"/>
            <a:ext cx="15569914" cy="6889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19"/>
              </a:lnSpc>
            </a:pPr>
            <a:r>
              <a:rPr lang="en-US" sz="2800" b="1" dirty="0">
                <a:solidFill>
                  <a:srgbClr val="FFFFFF"/>
                </a:solidFill>
                <a:latin typeface="Century Gothic" panose="020B0502020202020204" pitchFamily="34" charset="0"/>
                <a:ea typeface="Calibri (MS)"/>
                <a:cs typeface="Calibri (MS)"/>
                <a:sym typeface="Calibri (MS)"/>
              </a:rPr>
              <a:t>The ATO can employ numerous collection strategies and these are the most common:</a:t>
            </a:r>
          </a:p>
          <a:p>
            <a:pPr algn="l">
              <a:lnSpc>
                <a:spcPts val="3619"/>
              </a:lnSpc>
            </a:pPr>
            <a:endParaRPr lang="en-US" sz="2800" dirty="0">
              <a:solidFill>
                <a:srgbClr val="FFFFFF"/>
              </a:solidFill>
              <a:latin typeface="Century Gothic" panose="020B0502020202020204" pitchFamily="34" charset="0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619"/>
              </a:lnSpc>
            </a:pPr>
            <a:r>
              <a:rPr lang="en-US" sz="2800" b="1" dirty="0">
                <a:solidFill>
                  <a:srgbClr val="FFFFFF"/>
                </a:solidFill>
                <a:latin typeface="Century Gothic" panose="020B0502020202020204" pitchFamily="34" charset="0"/>
                <a:ea typeface="Calibri (MS) Bold"/>
                <a:cs typeface="Calibri (MS) Bold"/>
                <a:sym typeface="Calibri (MS) Bold"/>
              </a:rPr>
              <a:t>Financial Stability:</a:t>
            </a:r>
            <a:r>
              <a:rPr lang="en-US" sz="2800" b="1" dirty="0">
                <a:solidFill>
                  <a:srgbClr val="FFFFFF"/>
                </a:solidFill>
                <a:latin typeface="Century Gothic" panose="020B0502020202020204" pitchFamily="34" charset="0"/>
                <a:ea typeface="Calibri (MS)"/>
                <a:cs typeface="Calibri (MS)"/>
                <a:sym typeface="Calibri (MS)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Century Gothic" panose="020B0502020202020204" pitchFamily="34" charset="0"/>
                <a:ea typeface="Calibri (MS)"/>
                <a:cs typeface="Calibri (MS)"/>
                <a:sym typeface="Calibri (MS)"/>
              </a:rPr>
              <a:t>By protecting assets, clients can maintain financial stability and continue operations even during challenging times.</a:t>
            </a:r>
          </a:p>
          <a:p>
            <a:pPr marL="430890" lvl="1" indent="-215445" algn="l">
              <a:lnSpc>
                <a:spcPts val="3619"/>
              </a:lnSpc>
              <a:buAutoNum type="arabicPeriod"/>
            </a:pPr>
            <a:r>
              <a:rPr lang="en-US" sz="2800" b="1" dirty="0">
                <a:solidFill>
                  <a:srgbClr val="FFFFFF"/>
                </a:solidFill>
                <a:latin typeface="Century Gothic" panose="020B0502020202020204" pitchFamily="34" charset="0"/>
                <a:ea typeface="Calibri (MS) Bold"/>
                <a:cs typeface="Calibri (MS) Bold"/>
                <a:sym typeface="Calibri (MS) Bold"/>
              </a:rPr>
              <a:t>DPN’s </a:t>
            </a:r>
            <a:r>
              <a:rPr lang="en-US" sz="2800" dirty="0">
                <a:solidFill>
                  <a:srgbClr val="FFFFFF"/>
                </a:solidFill>
                <a:latin typeface="Century Gothic" panose="020B0502020202020204" pitchFamily="34" charset="0"/>
                <a:ea typeface="Calibri (MS) Bold"/>
                <a:cs typeface="Calibri (MS) Bold"/>
                <a:sym typeface="Calibri (MS) Bold"/>
              </a:rPr>
              <a:t>– between July 22-July 24, over 30,000 DPN’s issued</a:t>
            </a:r>
            <a:r>
              <a:rPr lang="en-US" sz="2800" dirty="0">
                <a:solidFill>
                  <a:srgbClr val="FFFFFF"/>
                </a:solidFill>
                <a:latin typeface="Century Gothic" panose="020B0502020202020204" pitchFamily="34" charset="0"/>
                <a:ea typeface="Calibri (MS)"/>
                <a:cs typeface="Calibri (MS)"/>
                <a:sym typeface="Calibri (MS)"/>
              </a:rPr>
              <a:t>. The rate of issue has now increased even further.</a:t>
            </a:r>
          </a:p>
          <a:p>
            <a:pPr marL="430890" lvl="1" indent="-215445" algn="l">
              <a:lnSpc>
                <a:spcPts val="3619"/>
              </a:lnSpc>
              <a:buAutoNum type="arabicPeriod"/>
            </a:pPr>
            <a:r>
              <a:rPr lang="en-US" sz="2800" b="1" dirty="0">
                <a:solidFill>
                  <a:srgbClr val="FFFFFF"/>
                </a:solidFill>
                <a:latin typeface="Century Gothic" panose="020B0502020202020204" pitchFamily="34" charset="0"/>
                <a:ea typeface="Calibri (MS) Bold"/>
                <a:cs typeface="Calibri (MS) Bold"/>
                <a:sym typeface="Calibri (MS) Bold"/>
              </a:rPr>
              <a:t>Credit Bureau Reporting Notification </a:t>
            </a:r>
            <a:r>
              <a:rPr lang="en-US" sz="2800" dirty="0">
                <a:solidFill>
                  <a:srgbClr val="FFFFFF"/>
                </a:solidFill>
                <a:latin typeface="Century Gothic" panose="020B0502020202020204" pitchFamily="34" charset="0"/>
                <a:ea typeface="Calibri (MS) Bold"/>
                <a:cs typeface="Calibri (MS) Bold"/>
                <a:sym typeface="Calibri (MS) Bold"/>
              </a:rPr>
              <a:t>– no payment plan and debt over $100,000</a:t>
            </a:r>
            <a:r>
              <a:rPr lang="en-US" sz="2800" dirty="0">
                <a:solidFill>
                  <a:srgbClr val="FFFFFF"/>
                </a:solidFill>
                <a:latin typeface="Century Gothic" panose="020B0502020202020204" pitchFamily="34" charset="0"/>
                <a:ea typeface="Calibri (MS)"/>
                <a:cs typeface="Calibri (MS)"/>
                <a:sym typeface="Calibri (MS)"/>
              </a:rPr>
              <a:t>. This started as discretionary and now signals further action.  This has a major impact on companies.</a:t>
            </a:r>
          </a:p>
          <a:p>
            <a:pPr marL="430890" lvl="1" indent="-215445" algn="l">
              <a:lnSpc>
                <a:spcPts val="3619"/>
              </a:lnSpc>
              <a:buAutoNum type="arabicPeriod"/>
            </a:pPr>
            <a:r>
              <a:rPr lang="en-US" sz="2800" b="1" dirty="0">
                <a:solidFill>
                  <a:srgbClr val="FFFFFF"/>
                </a:solidFill>
                <a:latin typeface="Century Gothic" panose="020B0502020202020204" pitchFamily="34" charset="0"/>
                <a:ea typeface="Calibri (MS)"/>
                <a:cs typeface="Calibri (MS)"/>
                <a:sym typeface="Calibri (MS)"/>
              </a:rPr>
              <a:t>Garnishee Notices</a:t>
            </a:r>
            <a:r>
              <a:rPr lang="en-US" sz="2800" dirty="0">
                <a:solidFill>
                  <a:srgbClr val="FFFFFF"/>
                </a:solidFill>
                <a:latin typeface="Century Gothic" panose="020B0502020202020204" pitchFamily="34" charset="0"/>
                <a:ea typeface="Calibri (MS)"/>
                <a:cs typeface="Calibri (MS)"/>
                <a:sym typeface="Calibri (MS)"/>
              </a:rPr>
              <a:t> – on debtors and bank accounts.</a:t>
            </a:r>
          </a:p>
          <a:p>
            <a:pPr marL="430890" lvl="1" indent="-215445" algn="l">
              <a:lnSpc>
                <a:spcPts val="3619"/>
              </a:lnSpc>
              <a:buAutoNum type="arabicPeriod"/>
            </a:pPr>
            <a:r>
              <a:rPr lang="en-US" sz="2800" b="1" dirty="0">
                <a:solidFill>
                  <a:srgbClr val="FFFFFF"/>
                </a:solidFill>
                <a:latin typeface="Century Gothic" panose="020B0502020202020204" pitchFamily="34" charset="0"/>
                <a:ea typeface="Calibri (MS)"/>
                <a:cs typeface="Calibri (MS)"/>
                <a:sym typeface="Calibri (MS)"/>
              </a:rPr>
              <a:t>Creditors Statutory Demands</a:t>
            </a:r>
            <a:r>
              <a:rPr lang="en-US" sz="2800" dirty="0">
                <a:solidFill>
                  <a:srgbClr val="FFFFFF"/>
                </a:solidFill>
                <a:latin typeface="Century Gothic" panose="020B0502020202020204" pitchFamily="34" charset="0"/>
                <a:ea typeface="Calibri (MS)"/>
                <a:cs typeface="Calibri (MS)"/>
                <a:sym typeface="Calibri (MS)"/>
              </a:rPr>
              <a:t> – 21 days and where creditor believes no dispute in relation to debt owed.</a:t>
            </a:r>
          </a:p>
          <a:p>
            <a:pPr marL="430890" lvl="1" indent="-215445" algn="l">
              <a:lnSpc>
                <a:spcPts val="3619"/>
              </a:lnSpc>
              <a:buAutoNum type="arabicPeriod"/>
            </a:pPr>
            <a:r>
              <a:rPr lang="en-US" sz="2800" dirty="0">
                <a:solidFill>
                  <a:srgbClr val="FFFFFF"/>
                </a:solidFill>
                <a:latin typeface="Century Gothic" panose="020B0502020202020204" pitchFamily="34" charset="0"/>
                <a:ea typeface="Calibri (MS)"/>
                <a:cs typeface="Calibri (MS)"/>
                <a:sym typeface="Calibri (MS)"/>
              </a:rPr>
              <a:t>External Debt Collection Agencies </a:t>
            </a:r>
          </a:p>
          <a:p>
            <a:pPr marL="430890" lvl="1" indent="-215445" algn="l">
              <a:lnSpc>
                <a:spcPts val="3619"/>
              </a:lnSpc>
              <a:buAutoNum type="arabicPeriod"/>
            </a:pPr>
            <a:r>
              <a:rPr lang="en-US" sz="2800" dirty="0">
                <a:solidFill>
                  <a:srgbClr val="FFFFFF"/>
                </a:solidFill>
                <a:latin typeface="Century Gothic" panose="020B0502020202020204" pitchFamily="34" charset="0"/>
                <a:ea typeface="Calibri (MS)"/>
                <a:cs typeface="Calibri (MS)"/>
                <a:sym typeface="Calibri (MS)"/>
              </a:rPr>
              <a:t>Wind up orders, judgement debts</a:t>
            </a:r>
          </a:p>
          <a:p>
            <a:pPr marL="430890" lvl="1" indent="-215445" algn="l">
              <a:lnSpc>
                <a:spcPts val="3619"/>
              </a:lnSpc>
              <a:buAutoNum type="arabicPeriod"/>
            </a:pPr>
            <a:r>
              <a:rPr lang="en-US" sz="2800" dirty="0">
                <a:solidFill>
                  <a:srgbClr val="FFFFFF"/>
                </a:solidFill>
                <a:latin typeface="Century Gothic" panose="020B0502020202020204" pitchFamily="34" charset="0"/>
                <a:ea typeface="Calibri (MS)"/>
                <a:cs typeface="Calibri (MS)"/>
                <a:sym typeface="Calibri (MS)"/>
              </a:rPr>
              <a:t>Chasing Directors personally for co. debts</a:t>
            </a:r>
            <a:endParaRPr lang="en-US" sz="2380" dirty="0">
              <a:solidFill>
                <a:srgbClr val="FFFFFF"/>
              </a:solidFill>
              <a:latin typeface="Century Gothic" panose="020B0502020202020204" pitchFamily="34" charset="0"/>
              <a:ea typeface="Calibri (MS)"/>
              <a:cs typeface="Calibri (MS)"/>
              <a:sym typeface="Calibri (MS)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438400" y="530597"/>
            <a:ext cx="13836123" cy="914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24"/>
              </a:lnSpc>
            </a:pPr>
            <a:r>
              <a:rPr lang="en-US" sz="6280" b="1" i="1" spc="-213" dirty="0">
                <a:solidFill>
                  <a:srgbClr val="1772E0"/>
                </a:solidFill>
                <a:latin typeface="Century Gothic" panose="020B0502020202020204" pitchFamily="34" charset="0"/>
                <a:ea typeface="Mondia 2"/>
                <a:cs typeface="Mondia 2"/>
                <a:sym typeface="Mondia 2"/>
              </a:rPr>
              <a:t>ATO Actions</a:t>
            </a:r>
          </a:p>
        </p:txBody>
      </p:sp>
      <p:sp>
        <p:nvSpPr>
          <p:cNvPr id="4" name="Freeform 4"/>
          <p:cNvSpPr/>
          <p:nvPr/>
        </p:nvSpPr>
        <p:spPr>
          <a:xfrm>
            <a:off x="109182" y="4850182"/>
            <a:ext cx="18288000" cy="4906221"/>
          </a:xfrm>
          <a:custGeom>
            <a:avLst/>
            <a:gdLst/>
            <a:ahLst/>
            <a:cxnLst/>
            <a:rect l="l" t="t" r="r" b="b"/>
            <a:pathLst>
              <a:path w="18288000" h="4906221">
                <a:moveTo>
                  <a:pt x="0" y="0"/>
                </a:moveTo>
                <a:lnTo>
                  <a:pt x="18288000" y="0"/>
                </a:lnTo>
                <a:lnTo>
                  <a:pt x="18288000" y="4906221"/>
                </a:lnTo>
                <a:lnTo>
                  <a:pt x="0" y="49062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</a:blip>
            <a:stretch>
              <a:fillRect l="-41162" t="-107816" r="-40498" b="-173229"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24070" y="1608718"/>
            <a:ext cx="11783751" cy="5966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19"/>
              </a:lnSpc>
            </a:pPr>
            <a:endParaRPr lang="en-US" sz="2380" b="1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342900" indent="-342900" algn="l">
              <a:lnSpc>
                <a:spcPts val="3619"/>
              </a:lnSpc>
              <a:buFont typeface="Arial" panose="020B0604020202020204" pitchFamily="34" charset="0"/>
              <a:buChar char="•"/>
            </a:pPr>
            <a:r>
              <a:rPr lang="en-US" sz="2380" b="1" dirty="0">
                <a:solidFill>
                  <a:srgbClr val="000000"/>
                </a:solidFill>
                <a:latin typeface="Century Gothic" panose="020B0502020202020204" pitchFamily="34" charset="0"/>
                <a:ea typeface="Calibri (MS)"/>
                <a:cs typeface="Calibri (MS)"/>
                <a:sym typeface="Calibri (MS)"/>
              </a:rPr>
              <a:t>Communicate regularly with ATO. </a:t>
            </a:r>
          </a:p>
          <a:p>
            <a:pPr marL="342900" indent="-342900" algn="l">
              <a:lnSpc>
                <a:spcPts val="3619"/>
              </a:lnSpc>
              <a:buFont typeface="Arial" panose="020B0604020202020204" pitchFamily="34" charset="0"/>
              <a:buChar char="•"/>
            </a:pPr>
            <a:r>
              <a:rPr lang="en-US" sz="2380" b="1" dirty="0">
                <a:solidFill>
                  <a:srgbClr val="000000"/>
                </a:solidFill>
                <a:latin typeface="Century Gothic" panose="020B0502020202020204" pitchFamily="34" charset="0"/>
                <a:ea typeface="Calibri (MS)"/>
                <a:cs typeface="Calibri (MS)"/>
                <a:sym typeface="Calibri (MS)"/>
              </a:rPr>
              <a:t>Lodge Activity statements and tax returns on time, or no later than 3 months from the due date.</a:t>
            </a:r>
          </a:p>
          <a:p>
            <a:pPr marL="342900" indent="-342900" algn="l">
              <a:lnSpc>
                <a:spcPts val="3619"/>
              </a:lnSpc>
              <a:buFont typeface="Arial" panose="020B0604020202020204" pitchFamily="34" charset="0"/>
              <a:buChar char="•"/>
            </a:pPr>
            <a:r>
              <a:rPr lang="en-US" sz="2380" b="1" dirty="0">
                <a:solidFill>
                  <a:srgbClr val="000000"/>
                </a:solidFill>
                <a:latin typeface="Century Gothic" panose="020B0502020202020204" pitchFamily="34" charset="0"/>
                <a:ea typeface="Calibri (MS)"/>
                <a:cs typeface="Calibri (MS)"/>
                <a:sym typeface="Calibri (MS)"/>
              </a:rPr>
              <a:t>Enter into and maintain payment plans. </a:t>
            </a:r>
          </a:p>
          <a:p>
            <a:pPr algn="l">
              <a:lnSpc>
                <a:spcPts val="3619"/>
              </a:lnSpc>
            </a:pPr>
            <a:endParaRPr lang="en-US" sz="2380" b="1" dirty="0">
              <a:solidFill>
                <a:srgbClr val="000000"/>
              </a:solidFill>
              <a:latin typeface="Century Gothic" panose="020B0502020202020204" pitchFamily="34" charset="0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619"/>
              </a:lnSpc>
            </a:pPr>
            <a:r>
              <a:rPr lang="en-US" sz="2380" b="1" dirty="0">
                <a:solidFill>
                  <a:srgbClr val="000000"/>
                </a:solidFill>
                <a:latin typeface="Century Gothic" panose="020B0502020202020204" pitchFamily="34" charset="0"/>
                <a:ea typeface="Calibri (MS)"/>
                <a:cs typeface="Calibri (MS)"/>
                <a:sym typeface="Calibri (MS)"/>
              </a:rPr>
              <a:t>If a payment plan not granted (e.g. capacity to pay), steps to prevent business wind up:</a:t>
            </a:r>
          </a:p>
          <a:p>
            <a:pPr algn="l">
              <a:lnSpc>
                <a:spcPts val="3619"/>
              </a:lnSpc>
            </a:pPr>
            <a:endParaRPr lang="en-US" sz="2380" b="1" dirty="0">
              <a:solidFill>
                <a:srgbClr val="000000"/>
              </a:solidFill>
              <a:latin typeface="Century Gothic" panose="020B0502020202020204" pitchFamily="34" charset="0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619"/>
              </a:lnSpc>
            </a:pPr>
            <a:r>
              <a:rPr lang="en-US" sz="2380" b="1" dirty="0">
                <a:solidFill>
                  <a:srgbClr val="000000"/>
                </a:solidFill>
                <a:latin typeface="Century Gothic" panose="020B0502020202020204" pitchFamily="34" charset="0"/>
                <a:ea typeface="Calibri (MS)"/>
                <a:cs typeface="Calibri (MS)"/>
                <a:sym typeface="Calibri (MS)"/>
              </a:rPr>
              <a:t>1. SBRP (Small Business Restructure Program)</a:t>
            </a:r>
          </a:p>
          <a:p>
            <a:pPr algn="l">
              <a:lnSpc>
                <a:spcPts val="3619"/>
              </a:lnSpc>
            </a:pPr>
            <a:r>
              <a:rPr lang="en-US" sz="2380" b="1" dirty="0">
                <a:solidFill>
                  <a:srgbClr val="000000"/>
                </a:solidFill>
                <a:latin typeface="Century Gothic" panose="020B0502020202020204" pitchFamily="34" charset="0"/>
                <a:ea typeface="Calibri (MS)"/>
                <a:cs typeface="Calibri (MS)"/>
                <a:sym typeface="Calibri (MS)"/>
              </a:rPr>
              <a:t>2. Voluntary Administration</a:t>
            </a:r>
          </a:p>
          <a:p>
            <a:pPr algn="l">
              <a:lnSpc>
                <a:spcPts val="3619"/>
              </a:lnSpc>
            </a:pPr>
            <a:r>
              <a:rPr lang="en-US" sz="2380" b="1" dirty="0">
                <a:solidFill>
                  <a:srgbClr val="000000"/>
                </a:solidFill>
                <a:latin typeface="Century Gothic" panose="020B0502020202020204" pitchFamily="34" charset="0"/>
                <a:ea typeface="Calibri (MS)"/>
                <a:cs typeface="Calibri (MS)"/>
                <a:sym typeface="Calibri (MS)"/>
              </a:rPr>
              <a:t>3. Liquidation/Restructure</a:t>
            </a:r>
          </a:p>
          <a:p>
            <a:pPr algn="l">
              <a:lnSpc>
                <a:spcPts val="3619"/>
              </a:lnSpc>
            </a:pPr>
            <a:endParaRPr lang="en-US" sz="2380" b="1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330713" y="694557"/>
            <a:ext cx="13836123" cy="914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24"/>
              </a:lnSpc>
            </a:pPr>
            <a:r>
              <a:rPr lang="en-US" sz="6280" b="1" i="1" spc="-213" dirty="0">
                <a:solidFill>
                  <a:srgbClr val="1772E0"/>
                </a:solidFill>
                <a:latin typeface="Century Gothic" panose="020B0502020202020204" pitchFamily="34" charset="0"/>
                <a:ea typeface="Mondia 2"/>
                <a:cs typeface="Mondia 2"/>
                <a:sym typeface="Mondia 2"/>
              </a:rPr>
              <a:t>Actions to Prevent ATO Debt</a:t>
            </a:r>
          </a:p>
        </p:txBody>
      </p:sp>
      <p:sp>
        <p:nvSpPr>
          <p:cNvPr id="4" name="Freeform 4"/>
          <p:cNvSpPr/>
          <p:nvPr/>
        </p:nvSpPr>
        <p:spPr>
          <a:xfrm>
            <a:off x="-9236" y="5426959"/>
            <a:ext cx="18288000" cy="4906221"/>
          </a:xfrm>
          <a:custGeom>
            <a:avLst/>
            <a:gdLst/>
            <a:ahLst/>
            <a:cxnLst/>
            <a:rect l="l" t="t" r="r" b="b"/>
            <a:pathLst>
              <a:path w="18288000" h="4906221">
                <a:moveTo>
                  <a:pt x="0" y="0"/>
                </a:moveTo>
                <a:lnTo>
                  <a:pt x="18288000" y="0"/>
                </a:lnTo>
                <a:lnTo>
                  <a:pt x="18288000" y="4906221"/>
                </a:lnTo>
                <a:lnTo>
                  <a:pt x="0" y="49062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</a:blip>
            <a:stretch>
              <a:fillRect l="-41162" t="-107816" r="-40498" b="-17322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660385" y="7990998"/>
            <a:ext cx="1423434" cy="2057400"/>
          </a:xfrm>
          <a:custGeom>
            <a:avLst/>
            <a:gdLst/>
            <a:ahLst/>
            <a:cxnLst/>
            <a:rect l="l" t="t" r="r" b="b"/>
            <a:pathLst>
              <a:path w="1423434" h="2057400">
                <a:moveTo>
                  <a:pt x="0" y="0"/>
                </a:moveTo>
                <a:lnTo>
                  <a:pt x="1423434" y="0"/>
                </a:lnTo>
                <a:lnTo>
                  <a:pt x="142343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380779"/>
            <a:ext cx="18288000" cy="4906221"/>
          </a:xfrm>
          <a:custGeom>
            <a:avLst/>
            <a:gdLst/>
            <a:ahLst/>
            <a:cxnLst/>
            <a:rect l="l" t="t" r="r" b="b"/>
            <a:pathLst>
              <a:path w="18288000" h="4906221">
                <a:moveTo>
                  <a:pt x="0" y="0"/>
                </a:moveTo>
                <a:lnTo>
                  <a:pt x="18288000" y="0"/>
                </a:lnTo>
                <a:lnTo>
                  <a:pt x="18288000" y="4906221"/>
                </a:lnTo>
                <a:lnTo>
                  <a:pt x="0" y="49062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</a:blip>
            <a:stretch>
              <a:fillRect l="-41162" t="-107816" r="-40498" b="-17322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486280" y="1977493"/>
            <a:ext cx="15779464" cy="4581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19"/>
              </a:lnSpc>
            </a:pPr>
            <a:r>
              <a:rPr lang="en-US" sz="2000" b="1" dirty="0">
                <a:solidFill>
                  <a:srgbClr val="000000"/>
                </a:solidFill>
                <a:latin typeface="Century Gothic" panose="020B0502020202020204" pitchFamily="34" charset="0"/>
                <a:ea typeface="Calibri (MS)"/>
                <a:cs typeface="Calibri (MS)"/>
                <a:sym typeface="Calibri (MS)"/>
              </a:rPr>
              <a:t>What are They:</a:t>
            </a:r>
          </a:p>
          <a:p>
            <a:pPr marL="514045" lvl="1" indent="-257022" algn="l">
              <a:lnSpc>
                <a:spcPts val="3619"/>
              </a:lnSpc>
              <a:buFont typeface="Arial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entury Gothic" panose="020B0502020202020204" pitchFamily="34" charset="0"/>
                <a:ea typeface="Calibri (MS)"/>
                <a:cs typeface="Calibri (MS)"/>
                <a:sym typeface="Calibri (MS)"/>
              </a:rPr>
              <a:t>Means of taking money out of company without paying tax. Division 7A of the ITAA is a self-executing set of integrity measures designed to combat the extraction of profits from private companies in a non-taxable form.</a:t>
            </a:r>
          </a:p>
          <a:p>
            <a:pPr marL="514045" lvl="1" indent="-257022" algn="l">
              <a:lnSpc>
                <a:spcPts val="3619"/>
              </a:lnSpc>
              <a:buFont typeface="Arial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entury Gothic" panose="020B0502020202020204" pitchFamily="34" charset="0"/>
                <a:ea typeface="Calibri (MS)"/>
                <a:cs typeface="Calibri (MS)"/>
                <a:sym typeface="Calibri (MS)"/>
              </a:rPr>
              <a:t>These loans last 7 years and require a complying loan agreement. After 7 years, they can be secured up to 25 years via property.</a:t>
            </a:r>
          </a:p>
          <a:p>
            <a:pPr marL="514045" lvl="1" indent="-257022" algn="l">
              <a:lnSpc>
                <a:spcPts val="3619"/>
              </a:lnSpc>
              <a:buFont typeface="Arial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entury Gothic" panose="020B0502020202020204" pitchFamily="34" charset="0"/>
                <a:ea typeface="Calibri (MS)"/>
                <a:cs typeface="Calibri (MS)"/>
                <a:sym typeface="Calibri (MS)"/>
              </a:rPr>
              <a:t>If loans are forgiven, they can be treated as a dividend for income tax purposes, and therefore treated as assessable income.</a:t>
            </a:r>
          </a:p>
          <a:p>
            <a:pPr marL="514045" lvl="1" indent="-257022" algn="l">
              <a:lnSpc>
                <a:spcPts val="3619"/>
              </a:lnSpc>
              <a:buFont typeface="Arial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entury Gothic" panose="020B0502020202020204" pitchFamily="34" charset="0"/>
                <a:ea typeface="Calibri (MS)"/>
                <a:cs typeface="Calibri (MS)"/>
                <a:sym typeface="Calibri (MS)"/>
              </a:rPr>
              <a:t>This used to be a cheap form of finance for Co. Directors. The current rate is 8.27%</a:t>
            </a:r>
          </a:p>
          <a:p>
            <a:pPr marL="514045" lvl="1" indent="-257022" algn="l">
              <a:lnSpc>
                <a:spcPts val="3619"/>
              </a:lnSpc>
              <a:buFont typeface="Arial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entury Gothic" panose="020B0502020202020204" pitchFamily="34" charset="0"/>
                <a:ea typeface="Calibri (MS)"/>
                <a:cs typeface="Calibri (MS)"/>
                <a:sym typeface="Calibri (MS)"/>
              </a:rPr>
              <a:t>They have now become a problem and a legacy debt that cannot be overcome on co. balance sheets.</a:t>
            </a:r>
          </a:p>
          <a:p>
            <a:pPr marL="430890" lvl="1" indent="-215445" algn="l">
              <a:lnSpc>
                <a:spcPts val="3619"/>
              </a:lnSpc>
            </a:pPr>
            <a:endParaRPr lang="en-US" sz="238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6660385" y="7990998"/>
            <a:ext cx="1423434" cy="2057400"/>
          </a:xfrm>
          <a:custGeom>
            <a:avLst/>
            <a:gdLst/>
            <a:ahLst/>
            <a:cxnLst/>
            <a:rect l="l" t="t" r="r" b="b"/>
            <a:pathLst>
              <a:path w="1423434" h="2057400">
                <a:moveTo>
                  <a:pt x="0" y="0"/>
                </a:moveTo>
                <a:lnTo>
                  <a:pt x="1423434" y="0"/>
                </a:lnTo>
                <a:lnTo>
                  <a:pt x="142343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3092329" y="537914"/>
            <a:ext cx="12103343" cy="889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78"/>
              </a:lnSpc>
            </a:pPr>
            <a:r>
              <a:rPr lang="en-US" sz="6080" b="1" i="1" spc="-206" dirty="0">
                <a:solidFill>
                  <a:srgbClr val="1772E0"/>
                </a:solidFill>
                <a:latin typeface="Century Gothic" panose="020B0502020202020204" pitchFamily="34" charset="0"/>
                <a:ea typeface="Mondia 2"/>
                <a:cs typeface="Mondia 2"/>
                <a:sym typeface="Mondia 2"/>
              </a:rPr>
              <a:t>Division 7A Loans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380779"/>
            <a:ext cx="18288000" cy="4906221"/>
          </a:xfrm>
          <a:custGeom>
            <a:avLst/>
            <a:gdLst/>
            <a:ahLst/>
            <a:cxnLst/>
            <a:rect l="l" t="t" r="r" b="b"/>
            <a:pathLst>
              <a:path w="18288000" h="4906221">
                <a:moveTo>
                  <a:pt x="0" y="0"/>
                </a:moveTo>
                <a:lnTo>
                  <a:pt x="18288000" y="0"/>
                </a:lnTo>
                <a:lnTo>
                  <a:pt x="18288000" y="4906221"/>
                </a:lnTo>
                <a:lnTo>
                  <a:pt x="0" y="49062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l="-41162" t="-107816" r="-40498" b="-17322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254268" y="836353"/>
            <a:ext cx="15779464" cy="5966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19"/>
              </a:lnSpc>
            </a:pPr>
            <a:r>
              <a:rPr lang="en-US" sz="3600" b="1" i="1" dirty="0">
                <a:solidFill>
                  <a:schemeClr val="tx2"/>
                </a:solidFill>
                <a:latin typeface="Century Gothic" panose="020B0502020202020204" pitchFamily="34" charset="0"/>
                <a:ea typeface="Calibri (MS)"/>
                <a:cs typeface="Calibri (MS)"/>
                <a:sym typeface="Calibri (MS)"/>
              </a:rPr>
              <a:t>Strategies to overcome legacy Div 7A loans:</a:t>
            </a:r>
          </a:p>
          <a:p>
            <a:pPr algn="l">
              <a:lnSpc>
                <a:spcPts val="3619"/>
              </a:lnSpc>
            </a:pPr>
            <a:endParaRPr lang="en-US" sz="2380" b="1" dirty="0">
              <a:solidFill>
                <a:schemeClr val="accent1"/>
              </a:solidFill>
              <a:latin typeface="Century Gothic" panose="020B0502020202020204" pitchFamily="34" charset="0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619"/>
              </a:lnSpc>
            </a:pPr>
            <a:endParaRPr lang="en-US" sz="2380" b="1" dirty="0">
              <a:solidFill>
                <a:schemeClr val="accent1"/>
              </a:solidFill>
              <a:latin typeface="Century Gothic" panose="020B0502020202020204" pitchFamily="34" charset="0"/>
              <a:ea typeface="Calibri (MS)"/>
              <a:cs typeface="Calibri (MS)"/>
              <a:sym typeface="Calibri (MS)"/>
            </a:endParaRPr>
          </a:p>
          <a:p>
            <a:pPr marL="514045" lvl="1" indent="-257022" algn="l">
              <a:lnSpc>
                <a:spcPts val="3619"/>
              </a:lnSpc>
              <a:buFont typeface="Arial"/>
              <a:buChar char="•"/>
            </a:pPr>
            <a:r>
              <a:rPr lang="en-US" sz="2380" b="1" dirty="0">
                <a:solidFill>
                  <a:schemeClr val="accent1"/>
                </a:solidFill>
                <a:latin typeface="Century Gothic" panose="020B0502020202020204" pitchFamily="34" charset="0"/>
                <a:ea typeface="Calibri (MS)"/>
                <a:cs typeface="Calibri (MS)"/>
                <a:sym typeface="Calibri (MS)"/>
              </a:rPr>
              <a:t>Traditional – pay dividends/wages over several years – utilizing franking credits and paying minimal top up tax.</a:t>
            </a:r>
          </a:p>
          <a:p>
            <a:pPr marL="514045" lvl="1" indent="-257022" algn="l">
              <a:lnSpc>
                <a:spcPts val="3619"/>
              </a:lnSpc>
              <a:buFont typeface="Arial"/>
              <a:buChar char="•"/>
            </a:pPr>
            <a:r>
              <a:rPr lang="en-US" sz="2380" b="1" dirty="0">
                <a:solidFill>
                  <a:schemeClr val="accent1"/>
                </a:solidFill>
                <a:latin typeface="Century Gothic" panose="020B0502020202020204" pitchFamily="34" charset="0"/>
                <a:ea typeface="Calibri (MS)"/>
                <a:cs typeface="Calibri (MS)"/>
                <a:sym typeface="Calibri (MS)"/>
              </a:rPr>
              <a:t>Now Div 7A loans are too large, cannot be cash flowed and years of declaring dividends to repay has compounded amounts outstanding.</a:t>
            </a:r>
          </a:p>
          <a:p>
            <a:pPr marL="514045" lvl="1" indent="-257022" algn="l">
              <a:lnSpc>
                <a:spcPts val="3619"/>
              </a:lnSpc>
              <a:buFont typeface="Arial"/>
              <a:buChar char="•"/>
            </a:pPr>
            <a:r>
              <a:rPr lang="en-US" sz="2380" b="1" dirty="0">
                <a:solidFill>
                  <a:schemeClr val="accent1"/>
                </a:solidFill>
                <a:latin typeface="Century Gothic" panose="020B0502020202020204" pitchFamily="34" charset="0"/>
                <a:ea typeface="Calibri (MS)"/>
                <a:cs typeface="Calibri (MS)"/>
                <a:sym typeface="Calibri (MS)"/>
              </a:rPr>
              <a:t>Greater steps and action by Directors and their Accountants are required.</a:t>
            </a:r>
          </a:p>
          <a:p>
            <a:pPr marL="514045" lvl="1" indent="-257022" algn="l">
              <a:lnSpc>
                <a:spcPts val="3619"/>
              </a:lnSpc>
              <a:buFont typeface="Arial"/>
              <a:buChar char="•"/>
            </a:pPr>
            <a:endParaRPr lang="en-US" sz="2380" b="1" dirty="0">
              <a:solidFill>
                <a:schemeClr val="accent1"/>
              </a:solidFill>
              <a:latin typeface="Century Gothic" panose="020B0502020202020204" pitchFamily="34" charset="0"/>
              <a:ea typeface="Calibri (MS)"/>
              <a:cs typeface="Calibri (MS)"/>
              <a:sym typeface="Calibri (MS)"/>
            </a:endParaRPr>
          </a:p>
          <a:p>
            <a:pPr marL="514045" lvl="1" indent="-257022" algn="l">
              <a:lnSpc>
                <a:spcPts val="3619"/>
              </a:lnSpc>
              <a:buFont typeface="Arial"/>
              <a:buChar char="•"/>
            </a:pPr>
            <a:r>
              <a:rPr lang="en-US" sz="2380" b="1" dirty="0">
                <a:solidFill>
                  <a:schemeClr val="accent1"/>
                </a:solidFill>
                <a:latin typeface="Century Gothic" panose="020B0502020202020204" pitchFamily="34" charset="0"/>
                <a:ea typeface="Calibri (MS)"/>
                <a:cs typeface="Calibri (MS)"/>
                <a:sym typeface="Calibri (MS)"/>
              </a:rPr>
              <a:t>More ruthless declaration of wages and dividends</a:t>
            </a:r>
          </a:p>
          <a:p>
            <a:pPr marL="514045" lvl="1" indent="-257022" algn="l">
              <a:lnSpc>
                <a:spcPts val="3619"/>
              </a:lnSpc>
              <a:buFont typeface="Arial"/>
              <a:buChar char="•"/>
            </a:pPr>
            <a:r>
              <a:rPr lang="en-US" sz="2380" b="1" dirty="0">
                <a:solidFill>
                  <a:schemeClr val="accent1"/>
                </a:solidFill>
                <a:latin typeface="Century Gothic" panose="020B0502020202020204" pitchFamily="34" charset="0"/>
                <a:ea typeface="Calibri (MS)"/>
                <a:cs typeface="Calibri (MS)"/>
                <a:sym typeface="Calibri (MS)"/>
              </a:rPr>
              <a:t>Use of existing legislation to manage - SBRP.</a:t>
            </a:r>
          </a:p>
          <a:p>
            <a:pPr marL="514045" lvl="1" indent="-257022" algn="l">
              <a:lnSpc>
                <a:spcPts val="3619"/>
              </a:lnSpc>
              <a:buFont typeface="Arial"/>
              <a:buChar char="•"/>
            </a:pPr>
            <a:r>
              <a:rPr lang="en-US" sz="2380" b="1" dirty="0">
                <a:solidFill>
                  <a:schemeClr val="accent1"/>
                </a:solidFill>
                <a:latin typeface="Century Gothic" panose="020B0502020202020204" pitchFamily="34" charset="0"/>
                <a:ea typeface="Calibri (MS)"/>
                <a:cs typeface="Calibri (MS)"/>
                <a:sym typeface="Calibri (MS)"/>
              </a:rPr>
              <a:t>Insolvency – with asset protection implemented first.</a:t>
            </a:r>
          </a:p>
          <a:p>
            <a:pPr marL="430890" lvl="1" indent="-215445" algn="l">
              <a:lnSpc>
                <a:spcPts val="3619"/>
              </a:lnSpc>
            </a:pPr>
            <a:endParaRPr lang="en-US" sz="238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6660385" y="7990998"/>
            <a:ext cx="1423434" cy="2057400"/>
          </a:xfrm>
          <a:custGeom>
            <a:avLst/>
            <a:gdLst/>
            <a:ahLst/>
            <a:cxnLst/>
            <a:rect l="l" t="t" r="r" b="b"/>
            <a:pathLst>
              <a:path w="1423434" h="2057400">
                <a:moveTo>
                  <a:pt x="0" y="0"/>
                </a:moveTo>
                <a:lnTo>
                  <a:pt x="1423434" y="0"/>
                </a:lnTo>
                <a:lnTo>
                  <a:pt x="142343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8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0872" y="2736745"/>
            <a:ext cx="18117128" cy="7479710"/>
          </a:xfrm>
          <a:custGeom>
            <a:avLst/>
            <a:gdLst/>
            <a:ahLst/>
            <a:cxnLst/>
            <a:rect l="l" t="t" r="r" b="b"/>
            <a:pathLst>
              <a:path w="18117128" h="7479710">
                <a:moveTo>
                  <a:pt x="0" y="0"/>
                </a:moveTo>
                <a:lnTo>
                  <a:pt x="18117128" y="0"/>
                </a:lnTo>
                <a:lnTo>
                  <a:pt x="18117128" y="7479710"/>
                </a:lnTo>
                <a:lnTo>
                  <a:pt x="0" y="74797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05782" y="2101663"/>
            <a:ext cx="13005620" cy="2714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19"/>
              </a:lnSpc>
            </a:pPr>
            <a:r>
              <a:rPr lang="en-US" sz="3014" spc="-102" dirty="0">
                <a:solidFill>
                  <a:srgbClr val="FFFFFF"/>
                </a:solidFill>
                <a:latin typeface="Century Gothic" panose="020B0502020202020204" pitchFamily="34" charset="0"/>
                <a:ea typeface="Calibri (MS)"/>
                <a:cs typeface="Calibri (MS)"/>
                <a:sym typeface="Calibri (MS)"/>
              </a:rPr>
              <a:t>SME Owner with ATO Debts of $200,000 </a:t>
            </a:r>
          </a:p>
          <a:p>
            <a:pPr marL="650768" lvl="1" indent="-325384" algn="l">
              <a:lnSpc>
                <a:spcPts val="4219"/>
              </a:lnSpc>
              <a:buFont typeface="Arial"/>
              <a:buChar char="•"/>
            </a:pPr>
            <a:r>
              <a:rPr lang="en-US" sz="3014" spc="-102" dirty="0">
                <a:solidFill>
                  <a:srgbClr val="FFFFFF"/>
                </a:solidFill>
                <a:latin typeface="Century Gothic" panose="020B0502020202020204" pitchFamily="34" charset="0"/>
                <a:ea typeface="Calibri (MS)"/>
                <a:cs typeface="Calibri (MS)"/>
                <a:sym typeface="Calibri (MS)"/>
              </a:rPr>
              <a:t>ATO Debt $200,000 (Superannuation Up to date)</a:t>
            </a:r>
          </a:p>
          <a:p>
            <a:pPr marL="650768" lvl="1" indent="-325384" algn="l">
              <a:lnSpc>
                <a:spcPts val="4219"/>
              </a:lnSpc>
              <a:buFont typeface="Arial"/>
              <a:buChar char="•"/>
            </a:pPr>
            <a:r>
              <a:rPr lang="en-US" sz="3014" spc="-102" dirty="0">
                <a:solidFill>
                  <a:srgbClr val="FFFFFF"/>
                </a:solidFill>
                <a:latin typeface="Century Gothic" panose="020B0502020202020204" pitchFamily="34" charset="0"/>
                <a:ea typeface="Calibri (MS)"/>
                <a:cs typeface="Calibri (MS)"/>
                <a:sym typeface="Calibri (MS)"/>
              </a:rPr>
              <a:t>Division 7A Loan $90,000</a:t>
            </a:r>
          </a:p>
          <a:p>
            <a:pPr marL="650768" lvl="1" indent="-325384" algn="l">
              <a:lnSpc>
                <a:spcPts val="4219"/>
              </a:lnSpc>
              <a:buFont typeface="Arial"/>
              <a:buChar char="•"/>
            </a:pPr>
            <a:r>
              <a:rPr lang="en-US" sz="3014" spc="-102" dirty="0">
                <a:solidFill>
                  <a:srgbClr val="FFFFFF"/>
                </a:solidFill>
                <a:latin typeface="Century Gothic" panose="020B0502020202020204" pitchFamily="34" charset="0"/>
                <a:ea typeface="Calibri (MS)"/>
                <a:cs typeface="Calibri (MS)"/>
                <a:sym typeface="Calibri (MS)"/>
              </a:rPr>
              <a:t>SG Debt of $60,000 (All their own)</a:t>
            </a:r>
          </a:p>
          <a:p>
            <a:pPr algn="l">
              <a:lnSpc>
                <a:spcPts val="4219"/>
              </a:lnSpc>
              <a:spcBef>
                <a:spcPct val="0"/>
              </a:spcBef>
            </a:pPr>
            <a:endParaRPr lang="en-US" sz="3014" spc="-102" dirty="0">
              <a:solidFill>
                <a:srgbClr val="FFFFFF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1107340" y="920012"/>
            <a:ext cx="7180660" cy="6206153"/>
            <a:chOff x="0" y="0"/>
            <a:chExt cx="4734140" cy="379310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34140" cy="3793107"/>
            </a:xfrm>
            <a:custGeom>
              <a:avLst/>
              <a:gdLst/>
              <a:ahLst/>
              <a:cxnLst/>
              <a:rect l="l" t="t" r="r" b="b"/>
              <a:pathLst>
                <a:path w="4734140" h="3793107">
                  <a:moveTo>
                    <a:pt x="14374" y="0"/>
                  </a:moveTo>
                  <a:lnTo>
                    <a:pt x="4719766" y="0"/>
                  </a:lnTo>
                  <a:cubicBezTo>
                    <a:pt x="4723578" y="0"/>
                    <a:pt x="4727234" y="1514"/>
                    <a:pt x="4729930" y="4210"/>
                  </a:cubicBezTo>
                  <a:cubicBezTo>
                    <a:pt x="4732625" y="6906"/>
                    <a:pt x="4734140" y="10562"/>
                    <a:pt x="4734140" y="14374"/>
                  </a:cubicBezTo>
                  <a:lnTo>
                    <a:pt x="4734140" y="3778734"/>
                  </a:lnTo>
                  <a:cubicBezTo>
                    <a:pt x="4734140" y="3786672"/>
                    <a:pt x="4727704" y="3793107"/>
                    <a:pt x="4719766" y="3793107"/>
                  </a:cubicBezTo>
                  <a:lnTo>
                    <a:pt x="14374" y="3793107"/>
                  </a:lnTo>
                  <a:cubicBezTo>
                    <a:pt x="10562" y="3793107"/>
                    <a:pt x="6906" y="3791593"/>
                    <a:pt x="4210" y="3788897"/>
                  </a:cubicBezTo>
                  <a:cubicBezTo>
                    <a:pt x="1514" y="3786202"/>
                    <a:pt x="0" y="3782545"/>
                    <a:pt x="0" y="3778734"/>
                  </a:cubicBezTo>
                  <a:lnTo>
                    <a:pt x="0" y="14374"/>
                  </a:lnTo>
                  <a:cubicBezTo>
                    <a:pt x="0" y="10562"/>
                    <a:pt x="1514" y="6906"/>
                    <a:pt x="4210" y="4210"/>
                  </a:cubicBezTo>
                  <a:cubicBezTo>
                    <a:pt x="6906" y="1514"/>
                    <a:pt x="10562" y="0"/>
                    <a:pt x="14374" y="0"/>
                  </a:cubicBezTo>
                  <a:close/>
                </a:path>
              </a:pathLst>
            </a:custGeom>
            <a:solidFill>
              <a:srgbClr val="4875D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734140" cy="3821682"/>
            </a:xfrm>
            <a:prstGeom prst="rect">
              <a:avLst/>
            </a:prstGeom>
          </p:spPr>
          <p:txBody>
            <a:bodyPr lIns="13211" tIns="13211" rIns="13211" bIns="13211" rtlCol="0" anchor="ctr"/>
            <a:lstStyle/>
            <a:p>
              <a:pPr algn="ctr">
                <a:lnSpc>
                  <a:spcPts val="904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019800" y="4533682"/>
            <a:ext cx="7180660" cy="5753318"/>
            <a:chOff x="0" y="0"/>
            <a:chExt cx="4734140" cy="379310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734140" cy="3793107"/>
            </a:xfrm>
            <a:custGeom>
              <a:avLst/>
              <a:gdLst/>
              <a:ahLst/>
              <a:cxnLst/>
              <a:rect l="l" t="t" r="r" b="b"/>
              <a:pathLst>
                <a:path w="4734140" h="3793107">
                  <a:moveTo>
                    <a:pt x="14374" y="0"/>
                  </a:moveTo>
                  <a:lnTo>
                    <a:pt x="4719766" y="0"/>
                  </a:lnTo>
                  <a:cubicBezTo>
                    <a:pt x="4723578" y="0"/>
                    <a:pt x="4727234" y="1514"/>
                    <a:pt x="4729930" y="4210"/>
                  </a:cubicBezTo>
                  <a:cubicBezTo>
                    <a:pt x="4732625" y="6906"/>
                    <a:pt x="4734140" y="10562"/>
                    <a:pt x="4734140" y="14374"/>
                  </a:cubicBezTo>
                  <a:lnTo>
                    <a:pt x="4734140" y="3778734"/>
                  </a:lnTo>
                  <a:cubicBezTo>
                    <a:pt x="4734140" y="3786672"/>
                    <a:pt x="4727704" y="3793107"/>
                    <a:pt x="4719766" y="3793107"/>
                  </a:cubicBezTo>
                  <a:lnTo>
                    <a:pt x="14374" y="3793107"/>
                  </a:lnTo>
                  <a:cubicBezTo>
                    <a:pt x="10562" y="3793107"/>
                    <a:pt x="6906" y="3791593"/>
                    <a:pt x="4210" y="3788897"/>
                  </a:cubicBezTo>
                  <a:cubicBezTo>
                    <a:pt x="1514" y="3786202"/>
                    <a:pt x="0" y="3782545"/>
                    <a:pt x="0" y="3778734"/>
                  </a:cubicBezTo>
                  <a:lnTo>
                    <a:pt x="0" y="14374"/>
                  </a:lnTo>
                  <a:cubicBezTo>
                    <a:pt x="0" y="10562"/>
                    <a:pt x="1514" y="6906"/>
                    <a:pt x="4210" y="4210"/>
                  </a:cubicBezTo>
                  <a:cubicBezTo>
                    <a:pt x="6906" y="1514"/>
                    <a:pt x="10562" y="0"/>
                    <a:pt x="14374" y="0"/>
                  </a:cubicBezTo>
                  <a:close/>
                </a:path>
              </a:pathLst>
            </a:custGeom>
            <a:solidFill>
              <a:srgbClr val="4875D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4734140" cy="3821682"/>
            </a:xfrm>
            <a:prstGeom prst="rect">
              <a:avLst/>
            </a:prstGeom>
          </p:spPr>
          <p:txBody>
            <a:bodyPr lIns="13211" tIns="13211" rIns="13211" bIns="13211" rtlCol="0" anchor="ctr"/>
            <a:lstStyle/>
            <a:p>
              <a:pPr algn="ctr">
                <a:lnSpc>
                  <a:spcPts val="904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564757" y="920012"/>
            <a:ext cx="6279050" cy="7129324"/>
            <a:chOff x="0" y="10406"/>
            <a:chExt cx="8372067" cy="9505765"/>
          </a:xfrm>
        </p:grpSpPr>
        <p:sp>
          <p:nvSpPr>
            <p:cNvPr id="11" name="Freeform 11"/>
            <p:cNvSpPr/>
            <p:nvPr/>
          </p:nvSpPr>
          <p:spPr>
            <a:xfrm>
              <a:off x="0" y="2031426"/>
              <a:ext cx="942535" cy="774057"/>
            </a:xfrm>
            <a:custGeom>
              <a:avLst/>
              <a:gdLst/>
              <a:ahLst/>
              <a:cxnLst/>
              <a:rect l="l" t="t" r="r" b="b"/>
              <a:pathLst>
                <a:path w="942535" h="774057">
                  <a:moveTo>
                    <a:pt x="0" y="0"/>
                  </a:moveTo>
                  <a:lnTo>
                    <a:pt x="942535" y="0"/>
                  </a:lnTo>
                  <a:lnTo>
                    <a:pt x="942535" y="774057"/>
                  </a:lnTo>
                  <a:lnTo>
                    <a:pt x="0" y="774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4548530"/>
              <a:ext cx="942535" cy="774057"/>
            </a:xfrm>
            <a:custGeom>
              <a:avLst/>
              <a:gdLst/>
              <a:ahLst/>
              <a:cxnLst/>
              <a:rect l="l" t="t" r="r" b="b"/>
              <a:pathLst>
                <a:path w="942535" h="774057">
                  <a:moveTo>
                    <a:pt x="0" y="0"/>
                  </a:moveTo>
                  <a:lnTo>
                    <a:pt x="942535" y="0"/>
                  </a:lnTo>
                  <a:lnTo>
                    <a:pt x="942535" y="774056"/>
                  </a:lnTo>
                  <a:lnTo>
                    <a:pt x="0" y="774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511436" y="10406"/>
              <a:ext cx="6860631" cy="9505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36"/>
                </a:lnSpc>
              </a:pPr>
              <a:endParaRPr dirty="0"/>
            </a:p>
            <a:p>
              <a:pPr algn="l">
                <a:lnSpc>
                  <a:spcPts val="6112"/>
                </a:lnSpc>
              </a:pPr>
              <a:r>
                <a:rPr lang="en-US" sz="4969" b="1" i="1" spc="-168" dirty="0">
                  <a:solidFill>
                    <a:srgbClr val="F1EBD5"/>
                  </a:solidFill>
                  <a:latin typeface="Century Gothic" panose="020B0502020202020204" pitchFamily="34" charset="0"/>
                  <a:ea typeface="Mondia 2"/>
                  <a:cs typeface="Mondia 2"/>
                  <a:sym typeface="Mondia 2"/>
                </a:rPr>
                <a:t>Actions</a:t>
              </a:r>
            </a:p>
            <a:p>
              <a:pPr algn="l">
                <a:lnSpc>
                  <a:spcPts val="3136"/>
                </a:lnSpc>
              </a:pPr>
              <a:r>
                <a:rPr lang="en-US" sz="2550" spc="-86" dirty="0">
                  <a:solidFill>
                    <a:srgbClr val="FFFFFF"/>
                  </a:solidFill>
                  <a:latin typeface="Mondia 2"/>
                  <a:ea typeface="Mondia 2"/>
                  <a:cs typeface="Mondia 2"/>
                  <a:sym typeface="Mondia 2"/>
                </a:rPr>
                <a:t> </a:t>
              </a:r>
            </a:p>
            <a:p>
              <a:pPr algn="l">
                <a:lnSpc>
                  <a:spcPts val="3136"/>
                </a:lnSpc>
              </a:pPr>
              <a:r>
                <a:rPr lang="en-US" sz="2550" spc="-86" dirty="0">
                  <a:solidFill>
                    <a:srgbClr val="FFFFFF"/>
                  </a:solidFill>
                  <a:latin typeface="Century Gothic" panose="020B0502020202020204" pitchFamily="34" charset="0"/>
                  <a:ea typeface="Mondia 2"/>
                  <a:cs typeface="Mondia 2"/>
                  <a:sym typeface="Mondia 2"/>
                </a:rPr>
                <a:t>A wage was declared of $90,000 to clear outstanding Div 7A loan. This resulted in a PAYG increase of $65,000 and SG of $16,500.</a:t>
              </a:r>
            </a:p>
            <a:p>
              <a:pPr algn="l">
                <a:lnSpc>
                  <a:spcPts val="3136"/>
                </a:lnSpc>
              </a:pPr>
              <a:endParaRPr lang="en-US" sz="2550" spc="-86" dirty="0">
                <a:solidFill>
                  <a:srgbClr val="FFFFFF"/>
                </a:solidFill>
                <a:latin typeface="Century Gothic" panose="020B0502020202020204" pitchFamily="34" charset="0"/>
                <a:ea typeface="Mondia 2"/>
                <a:cs typeface="Mondia 2"/>
                <a:sym typeface="Mondia 2"/>
              </a:endParaRPr>
            </a:p>
            <a:p>
              <a:pPr algn="l">
                <a:lnSpc>
                  <a:spcPts val="3136"/>
                </a:lnSpc>
              </a:pPr>
              <a:r>
                <a:rPr lang="en-US" sz="2550" spc="-86" dirty="0">
                  <a:solidFill>
                    <a:srgbClr val="FFFFFF"/>
                  </a:solidFill>
                  <a:latin typeface="Century Gothic" panose="020B0502020202020204" pitchFamily="34" charset="0"/>
                  <a:ea typeface="Mondia 2"/>
                  <a:cs typeface="Mondia 2"/>
                  <a:sym typeface="Mondia 2"/>
                </a:rPr>
                <a:t>The balance sheet was tidied up and then a SBR Plan submitted. The ATO, as the only creditor, accepted an offer of 15c in the dollar, repayable interest free over a period of two years. </a:t>
              </a:r>
            </a:p>
            <a:p>
              <a:pPr algn="l">
                <a:lnSpc>
                  <a:spcPts val="3136"/>
                </a:lnSpc>
              </a:pPr>
              <a:endParaRPr lang="en-US" sz="2550" spc="-86" dirty="0">
                <a:solidFill>
                  <a:srgbClr val="FFFFFF"/>
                </a:solidFill>
                <a:latin typeface="Mondia 2"/>
                <a:ea typeface="Mondia 2"/>
                <a:cs typeface="Mondia 2"/>
                <a:sym typeface="Mondia 2"/>
              </a:endParaRPr>
            </a:p>
            <a:p>
              <a:pPr algn="l">
                <a:lnSpc>
                  <a:spcPts val="3136"/>
                </a:lnSpc>
              </a:pPr>
              <a:r>
                <a:rPr lang="en-US" sz="2550" spc="-86" dirty="0">
                  <a:solidFill>
                    <a:srgbClr val="FFFFFF"/>
                  </a:solidFill>
                  <a:latin typeface="Mondia 2"/>
                  <a:ea typeface="Mondia 2"/>
                  <a:cs typeface="Mondia 2"/>
                  <a:sym typeface="Mondia 2"/>
                </a:rPr>
                <a:t> </a:t>
              </a:r>
            </a:p>
            <a:p>
              <a:pPr algn="l">
                <a:lnSpc>
                  <a:spcPts val="3136"/>
                </a:lnSpc>
              </a:pPr>
              <a:endParaRPr lang="en-US" sz="2550" spc="-86" dirty="0">
                <a:solidFill>
                  <a:srgbClr val="FFFFFF"/>
                </a:solidFill>
                <a:latin typeface="Mondia 2"/>
                <a:ea typeface="Mondia 2"/>
                <a:cs typeface="Mondia 2"/>
                <a:sym typeface="Mondia 2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6755142" y="6084983"/>
            <a:ext cx="706901" cy="580543"/>
          </a:xfrm>
          <a:custGeom>
            <a:avLst/>
            <a:gdLst/>
            <a:ahLst/>
            <a:cxnLst/>
            <a:rect l="l" t="t" r="r" b="b"/>
            <a:pathLst>
              <a:path w="706901" h="580543">
                <a:moveTo>
                  <a:pt x="0" y="0"/>
                </a:moveTo>
                <a:lnTo>
                  <a:pt x="706901" y="0"/>
                </a:lnTo>
                <a:lnTo>
                  <a:pt x="706901" y="580542"/>
                </a:lnTo>
                <a:lnTo>
                  <a:pt x="0" y="5805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6755142" y="7126166"/>
            <a:ext cx="706901" cy="580543"/>
          </a:xfrm>
          <a:custGeom>
            <a:avLst/>
            <a:gdLst/>
            <a:ahLst/>
            <a:cxnLst/>
            <a:rect l="l" t="t" r="r" b="b"/>
            <a:pathLst>
              <a:path w="706901" h="580543">
                <a:moveTo>
                  <a:pt x="0" y="0"/>
                </a:moveTo>
                <a:lnTo>
                  <a:pt x="706901" y="0"/>
                </a:lnTo>
                <a:lnTo>
                  <a:pt x="706901" y="580542"/>
                </a:lnTo>
                <a:lnTo>
                  <a:pt x="0" y="5805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6755142" y="8244915"/>
            <a:ext cx="706901" cy="580543"/>
          </a:xfrm>
          <a:custGeom>
            <a:avLst/>
            <a:gdLst/>
            <a:ahLst/>
            <a:cxnLst/>
            <a:rect l="l" t="t" r="r" b="b"/>
            <a:pathLst>
              <a:path w="706901" h="580543">
                <a:moveTo>
                  <a:pt x="0" y="0"/>
                </a:moveTo>
                <a:lnTo>
                  <a:pt x="706901" y="0"/>
                </a:lnTo>
                <a:lnTo>
                  <a:pt x="706901" y="580543"/>
                </a:lnTo>
                <a:lnTo>
                  <a:pt x="0" y="5805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7615281" y="4395070"/>
            <a:ext cx="5145473" cy="5525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36"/>
              </a:lnSpc>
            </a:pPr>
            <a:endParaRPr dirty="0"/>
          </a:p>
          <a:p>
            <a:pPr algn="l">
              <a:lnSpc>
                <a:spcPts val="6112"/>
              </a:lnSpc>
            </a:pPr>
            <a:r>
              <a:rPr lang="en-US" sz="4969" b="1" i="1" spc="-168" dirty="0">
                <a:solidFill>
                  <a:srgbClr val="F1EBD5"/>
                </a:solidFill>
                <a:latin typeface="Century Gothic" panose="020B0502020202020204" pitchFamily="34" charset="0"/>
                <a:ea typeface="Mondia 2"/>
                <a:cs typeface="Mondia 2"/>
                <a:sym typeface="Mondia 2"/>
              </a:rPr>
              <a:t>The Solution</a:t>
            </a:r>
          </a:p>
          <a:p>
            <a:pPr algn="l">
              <a:lnSpc>
                <a:spcPts val="3136"/>
              </a:lnSpc>
            </a:pPr>
            <a:r>
              <a:rPr lang="en-US" sz="2550" spc="-86" dirty="0">
                <a:solidFill>
                  <a:srgbClr val="FFFFFF"/>
                </a:solidFill>
                <a:latin typeface="Mondia 2"/>
                <a:ea typeface="Mondia 2"/>
                <a:cs typeface="Mondia 2"/>
                <a:sym typeface="Mondia 2"/>
              </a:rPr>
              <a:t> </a:t>
            </a:r>
          </a:p>
          <a:p>
            <a:pPr algn="l">
              <a:lnSpc>
                <a:spcPts val="3136"/>
              </a:lnSpc>
            </a:pPr>
            <a:r>
              <a:rPr lang="en-US" sz="2550" spc="-86" dirty="0">
                <a:solidFill>
                  <a:srgbClr val="FFFFFF"/>
                </a:solidFill>
                <a:latin typeface="Century Gothic" panose="020B0502020202020204" pitchFamily="34" charset="0"/>
                <a:ea typeface="Mondia 2"/>
                <a:cs typeface="Mondia 2"/>
                <a:sym typeface="Mondia 2"/>
              </a:rPr>
              <a:t>A Small Business Restructure.</a:t>
            </a:r>
          </a:p>
          <a:p>
            <a:pPr algn="l">
              <a:lnSpc>
                <a:spcPts val="3136"/>
              </a:lnSpc>
            </a:pPr>
            <a:r>
              <a:rPr lang="en-US" sz="2550" spc="-86" dirty="0">
                <a:solidFill>
                  <a:srgbClr val="FFFFFF"/>
                </a:solidFill>
                <a:latin typeface="Century Gothic" panose="020B0502020202020204" pitchFamily="34" charset="0"/>
                <a:ea typeface="Mondia 2"/>
                <a:cs typeface="Mondia 2"/>
                <a:sym typeface="Mondia 2"/>
              </a:rPr>
              <a:t> </a:t>
            </a:r>
          </a:p>
          <a:p>
            <a:pPr algn="l">
              <a:lnSpc>
                <a:spcPts val="3136"/>
              </a:lnSpc>
            </a:pPr>
            <a:r>
              <a:rPr lang="en-US" sz="2550" dirty="0">
                <a:solidFill>
                  <a:srgbClr val="FFFFFF"/>
                </a:solidFill>
                <a:latin typeface="Century Gothic" panose="020B0502020202020204" pitchFamily="34" charset="0"/>
                <a:ea typeface="Mondia 2"/>
                <a:cs typeface="Mondia 2"/>
                <a:sym typeface="Mondia 2"/>
              </a:rPr>
              <a:t>The client received relief from legacy debt.</a:t>
            </a:r>
          </a:p>
          <a:p>
            <a:pPr algn="l">
              <a:lnSpc>
                <a:spcPts val="3136"/>
              </a:lnSpc>
            </a:pPr>
            <a:endParaRPr lang="en-US" sz="2550" dirty="0">
              <a:solidFill>
                <a:srgbClr val="FFFFFF"/>
              </a:solidFill>
              <a:latin typeface="Century Gothic" panose="020B0502020202020204" pitchFamily="34" charset="0"/>
              <a:ea typeface="Mondia 2"/>
              <a:cs typeface="Mondia 2"/>
              <a:sym typeface="Mondia 2"/>
            </a:endParaRPr>
          </a:p>
          <a:p>
            <a:pPr algn="l">
              <a:lnSpc>
                <a:spcPts val="3136"/>
              </a:lnSpc>
            </a:pPr>
            <a:r>
              <a:rPr lang="en-US" sz="2550" dirty="0">
                <a:solidFill>
                  <a:srgbClr val="FFFFFF"/>
                </a:solidFill>
                <a:latin typeface="Century Gothic" panose="020B0502020202020204" pitchFamily="34" charset="0"/>
                <a:ea typeface="Mondia 2"/>
                <a:cs typeface="Mondia 2"/>
                <a:sym typeface="Mondia 2"/>
              </a:rPr>
              <a:t>They met the criteria - A </a:t>
            </a:r>
            <a:r>
              <a:rPr lang="en-US" sz="2550" dirty="0">
                <a:solidFill>
                  <a:srgbClr val="FFFFFF"/>
                </a:solidFill>
                <a:latin typeface="Century Gothic" panose="020B0502020202020204" pitchFamily="34" charset="0"/>
                <a:ea typeface="Mondia 2"/>
                <a:cs typeface="Calibri" panose="020F0502020204030204" pitchFamily="34" charset="0"/>
                <a:sym typeface="Mondia 2"/>
              </a:rPr>
              <a:t>company</a:t>
            </a:r>
            <a:r>
              <a:rPr lang="en-US" sz="2550" dirty="0">
                <a:solidFill>
                  <a:srgbClr val="FFFFFF"/>
                </a:solidFill>
                <a:latin typeface="Century Gothic" panose="020B0502020202020204" pitchFamily="34" charset="0"/>
                <a:ea typeface="Mondia 2"/>
                <a:cs typeface="Mondia 2"/>
                <a:sym typeface="Mondia 2"/>
              </a:rPr>
              <a:t> or corporate trust, debts less than $1M and superannuation paid up to date (other than their own).</a:t>
            </a:r>
          </a:p>
        </p:txBody>
      </p:sp>
      <p:sp>
        <p:nvSpPr>
          <p:cNvPr id="18" name="Freeform 18"/>
          <p:cNvSpPr/>
          <p:nvPr/>
        </p:nvSpPr>
        <p:spPr>
          <a:xfrm>
            <a:off x="0" y="5143500"/>
            <a:ext cx="6424502" cy="4225138"/>
          </a:xfrm>
          <a:custGeom>
            <a:avLst/>
            <a:gdLst/>
            <a:ahLst/>
            <a:cxnLst/>
            <a:rect l="l" t="t" r="r" b="b"/>
            <a:pathLst>
              <a:path w="6424502" h="4225138">
                <a:moveTo>
                  <a:pt x="0" y="0"/>
                </a:moveTo>
                <a:lnTo>
                  <a:pt x="6424502" y="0"/>
                </a:lnTo>
                <a:lnTo>
                  <a:pt x="6424502" y="4225138"/>
                </a:lnTo>
                <a:lnTo>
                  <a:pt x="0" y="42251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2054" t="-1470" b="-1147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310184" y="507093"/>
            <a:ext cx="7833815" cy="1307033"/>
            <a:chOff x="0" y="0"/>
            <a:chExt cx="2297999" cy="34423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297999" cy="344239"/>
            </a:xfrm>
            <a:custGeom>
              <a:avLst/>
              <a:gdLst/>
              <a:ahLst/>
              <a:cxnLst/>
              <a:rect l="l" t="t" r="r" b="b"/>
              <a:pathLst>
                <a:path w="2297999" h="344239">
                  <a:moveTo>
                    <a:pt x="45253" y="0"/>
                  </a:moveTo>
                  <a:lnTo>
                    <a:pt x="2252746" y="0"/>
                  </a:lnTo>
                  <a:cubicBezTo>
                    <a:pt x="2277738" y="0"/>
                    <a:pt x="2297999" y="20260"/>
                    <a:pt x="2297999" y="45253"/>
                  </a:cubicBezTo>
                  <a:lnTo>
                    <a:pt x="2297999" y="298987"/>
                  </a:lnTo>
                  <a:cubicBezTo>
                    <a:pt x="2297999" y="310988"/>
                    <a:pt x="2293231" y="322498"/>
                    <a:pt x="2284744" y="330985"/>
                  </a:cubicBezTo>
                  <a:cubicBezTo>
                    <a:pt x="2276258" y="339471"/>
                    <a:pt x="2264748" y="344239"/>
                    <a:pt x="2252746" y="344239"/>
                  </a:cubicBezTo>
                  <a:lnTo>
                    <a:pt x="45253" y="344239"/>
                  </a:lnTo>
                  <a:cubicBezTo>
                    <a:pt x="33251" y="344239"/>
                    <a:pt x="21741" y="339471"/>
                    <a:pt x="13254" y="330985"/>
                  </a:cubicBezTo>
                  <a:cubicBezTo>
                    <a:pt x="4768" y="322498"/>
                    <a:pt x="0" y="310988"/>
                    <a:pt x="0" y="298987"/>
                  </a:cubicBezTo>
                  <a:lnTo>
                    <a:pt x="0" y="45253"/>
                  </a:lnTo>
                  <a:cubicBezTo>
                    <a:pt x="0" y="33251"/>
                    <a:pt x="4768" y="21741"/>
                    <a:pt x="13254" y="13254"/>
                  </a:cubicBezTo>
                  <a:cubicBezTo>
                    <a:pt x="21741" y="4768"/>
                    <a:pt x="33251" y="0"/>
                    <a:pt x="45253" y="0"/>
                  </a:cubicBezTo>
                  <a:close/>
                </a:path>
              </a:pathLst>
            </a:custGeom>
            <a:solidFill>
              <a:srgbClr val="F1EBD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104775"/>
              <a:ext cx="2297999" cy="449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-1690971" y="722819"/>
            <a:ext cx="13836123" cy="914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24"/>
              </a:lnSpc>
            </a:pPr>
            <a:r>
              <a:rPr lang="en-US" sz="6280" b="1" i="1" spc="-213" dirty="0">
                <a:solidFill>
                  <a:srgbClr val="1772E0"/>
                </a:solidFill>
                <a:latin typeface="Century Gothic" panose="020B0502020202020204" pitchFamily="34" charset="0"/>
                <a:ea typeface="Mondia 2"/>
                <a:cs typeface="Mondia 2"/>
                <a:sym typeface="Mondia 2"/>
              </a:rPr>
              <a:t>SBRP Case Study</a:t>
            </a:r>
          </a:p>
        </p:txBody>
      </p:sp>
      <p:sp>
        <p:nvSpPr>
          <p:cNvPr id="23" name="Freeform 23"/>
          <p:cNvSpPr/>
          <p:nvPr/>
        </p:nvSpPr>
        <p:spPr>
          <a:xfrm>
            <a:off x="16660385" y="7990998"/>
            <a:ext cx="1423434" cy="2057400"/>
          </a:xfrm>
          <a:custGeom>
            <a:avLst/>
            <a:gdLst/>
            <a:ahLst/>
            <a:cxnLst/>
            <a:rect l="l" t="t" r="r" b="b"/>
            <a:pathLst>
              <a:path w="1423434" h="2057400">
                <a:moveTo>
                  <a:pt x="0" y="0"/>
                </a:moveTo>
                <a:lnTo>
                  <a:pt x="1423434" y="0"/>
                </a:lnTo>
                <a:lnTo>
                  <a:pt x="142343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8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608614" y="6480259"/>
            <a:ext cx="8722921" cy="3546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606"/>
              </a:lnSpc>
            </a:pPr>
            <a:r>
              <a:rPr lang="en-US" sz="4400" dirty="0">
                <a:solidFill>
                  <a:srgbClr val="FFFFFF"/>
                </a:solidFill>
                <a:latin typeface="Century Gothic" panose="020B0502020202020204" pitchFamily="34" charset="0"/>
                <a:ea typeface="Calibri (MS) Bold"/>
                <a:cs typeface="Calibri (MS) Bold"/>
                <a:sym typeface="Calibri (MS) Bold"/>
              </a:rPr>
              <a:t>For a confidential and empathetic </a:t>
            </a:r>
            <a:r>
              <a:rPr lang="en-US" sz="4000" dirty="0">
                <a:solidFill>
                  <a:srgbClr val="FFFFFF"/>
                </a:solidFill>
                <a:latin typeface="Century Gothic" panose="020B0502020202020204" pitchFamily="34" charset="0"/>
                <a:ea typeface="Calibri (MS) Bold"/>
                <a:cs typeface="Calibri (MS) Bold"/>
                <a:sym typeface="Calibri (MS) Bold"/>
              </a:rPr>
              <a:t>conversation, reach out via: </a:t>
            </a:r>
            <a:r>
              <a:rPr lang="en-US" sz="4000" b="1" dirty="0">
                <a:solidFill>
                  <a:srgbClr val="3167E1"/>
                </a:solidFill>
                <a:latin typeface="Century Gothic" panose="020B0502020202020204" pitchFamily="34" charset="0"/>
                <a:ea typeface="Calibri (MS) Bold"/>
                <a:cs typeface="Calibri (MS) Bold"/>
                <a:sym typeface="Calibri (MS) 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sage@eventumoptimum.com.au</a:t>
            </a:r>
            <a:r>
              <a:rPr lang="en-US" sz="4000" b="1" dirty="0">
                <a:solidFill>
                  <a:srgbClr val="3167E1"/>
                </a:solidFill>
                <a:latin typeface="Century Gothic" panose="020B0502020202020204" pitchFamily="34" charset="0"/>
                <a:ea typeface="Calibri (MS) Bold"/>
                <a:cs typeface="Calibri (MS) Bold"/>
                <a:sym typeface="Calibri (MS) Bold"/>
              </a:rPr>
              <a:t>  </a:t>
            </a:r>
            <a:endParaRPr lang="en-US" sz="4000" b="1" dirty="0">
              <a:solidFill>
                <a:srgbClr val="3167E1"/>
              </a:solidFill>
              <a:latin typeface="Century Gothic" panose="020B0502020202020204" pitchFamily="34" charset="0"/>
              <a:ea typeface="Calibri (MS) Bold"/>
              <a:cs typeface="Calibri (MS) Bold"/>
            </a:endParaRPr>
          </a:p>
          <a:p>
            <a:pPr>
              <a:lnSpc>
                <a:spcPts val="5606"/>
              </a:lnSpc>
              <a:spcBef>
                <a:spcPct val="0"/>
              </a:spcBef>
            </a:pPr>
            <a:endParaRPr lang="en-US" sz="4000" dirty="0">
              <a:solidFill>
                <a:srgbClr val="FFFFFF"/>
              </a:solidFill>
              <a:latin typeface="Calibri (MS) Bold"/>
              <a:ea typeface="Calibri (MS) Bold"/>
              <a:cs typeface="Calibri (MS) Bold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5A15877C-7D65-E35A-FCF8-308AA0972044}"/>
              </a:ext>
            </a:extLst>
          </p:cNvPr>
          <p:cNvSpPr/>
          <p:nvPr/>
        </p:nvSpPr>
        <p:spPr>
          <a:xfrm>
            <a:off x="4114800" y="266700"/>
            <a:ext cx="14177049" cy="5853036"/>
          </a:xfrm>
          <a:custGeom>
            <a:avLst/>
            <a:gdLst/>
            <a:ahLst/>
            <a:cxnLst/>
            <a:rect l="l" t="t" r="r" b="b"/>
            <a:pathLst>
              <a:path w="16480444" h="6804000">
                <a:moveTo>
                  <a:pt x="0" y="0"/>
                </a:moveTo>
                <a:lnTo>
                  <a:pt x="16480444" y="0"/>
                </a:lnTo>
                <a:lnTo>
                  <a:pt x="16480444" y="6804000"/>
                </a:lnTo>
                <a:lnTo>
                  <a:pt x="0" y="680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 descr="A qr code on a black background&#10;&#10;Description automatically generated">
            <a:extLst>
              <a:ext uri="{FF2B5EF4-FFF2-40B4-BE49-F238E27FC236}">
                <a16:creationId xmlns:a16="http://schemas.microsoft.com/office/drawing/2014/main" id="{52890CBA-63A4-2DC4-9F70-1B6B448943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5957" y="5992736"/>
            <a:ext cx="3962400" cy="3962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EA19AC-D8D8-41B9-97B3-8EA9BFB8F2C2}"/>
              </a:ext>
            </a:extLst>
          </p:cNvPr>
          <p:cNvSpPr txBox="1"/>
          <p:nvPr/>
        </p:nvSpPr>
        <p:spPr>
          <a:xfrm>
            <a:off x="1404257" y="2033435"/>
            <a:ext cx="1613262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solidFill>
                  <a:srgbClr val="3167E1"/>
                </a:solidFill>
                <a:latin typeface="Century Gothic" panose="020B0502020202020204" pitchFamily="34" charset="0"/>
              </a:rPr>
              <a:t>KEY TAKEAWAYS</a:t>
            </a:r>
          </a:p>
          <a:p>
            <a:pPr marL="857250" indent="-857250">
              <a:buFontTx/>
              <a:buChar char="-"/>
            </a:pPr>
            <a:r>
              <a:rPr lang="en-US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Book in a session with Rod  </a:t>
            </a:r>
          </a:p>
          <a:p>
            <a:pPr marL="857250" indent="-857250">
              <a:buFontTx/>
              <a:buChar char="-"/>
            </a:pPr>
            <a:r>
              <a:rPr lang="en-US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Register for your free E-book “Solutions to Div 7A Loans”</a:t>
            </a:r>
          </a:p>
          <a:p>
            <a:pPr marL="857250" indent="-857250">
              <a:buFontTx/>
              <a:buChar char="-"/>
            </a:pPr>
            <a:endParaRPr lang="en-US" sz="6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ed84bf-ae9a-4a84-a3b3-ad3a92d0ddff" xsi:nil="true"/>
    <_Flow_SignoffStatus xmlns="d8dad5fd-d482-4ec2-8d46-c78d490aea06" xsi:nil="true"/>
    <lcf76f155ced4ddcb4097134ff3c332f xmlns="d8dad5fd-d482-4ec2-8d46-c78d490aea0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0C61D422217E43BCD6C9A9E22284A4" ma:contentTypeVersion="19" ma:contentTypeDescription="Create a new document." ma:contentTypeScope="" ma:versionID="61cb0968c7ed7c69ea74d6769a1e839a">
  <xsd:schema xmlns:xsd="http://www.w3.org/2001/XMLSchema" xmlns:xs="http://www.w3.org/2001/XMLSchema" xmlns:p="http://schemas.microsoft.com/office/2006/metadata/properties" xmlns:ns2="52ed84bf-ae9a-4a84-a3b3-ad3a92d0ddff" xmlns:ns3="d8dad5fd-d482-4ec2-8d46-c78d490aea06" targetNamespace="http://schemas.microsoft.com/office/2006/metadata/properties" ma:root="true" ma:fieldsID="2188c1064e0377360405cc3394576afc" ns2:_="" ns3:_="">
    <xsd:import namespace="52ed84bf-ae9a-4a84-a3b3-ad3a92d0ddff"/>
    <xsd:import namespace="d8dad5fd-d482-4ec2-8d46-c78d490aea0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_Flow_SignoffStatu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ed84bf-ae9a-4a84-a3b3-ad3a92d0dd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a43b50b-5da0-4e8e-ab40-07048e9fec3d}" ma:internalName="TaxCatchAll" ma:showField="CatchAllData" ma:web="52ed84bf-ae9a-4a84-a3b3-ad3a92d0dd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dad5fd-d482-4ec2-8d46-c78d490aea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bfa7ecf-43f6-4106-8761-f9cff5cd4e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3F1AEE-8C56-4FBF-BE43-2FC3284F16E1}">
  <ds:schemaRefs>
    <ds:schemaRef ds:uri="http://schemas.microsoft.com/office/2006/metadata/properties"/>
    <ds:schemaRef ds:uri="http://schemas.microsoft.com/office/infopath/2007/PartnerControls"/>
    <ds:schemaRef ds:uri="52ed84bf-ae9a-4a84-a3b3-ad3a92d0ddff"/>
    <ds:schemaRef ds:uri="d8dad5fd-d482-4ec2-8d46-c78d490aea06"/>
  </ds:schemaRefs>
</ds:datastoreItem>
</file>

<file path=customXml/itemProps2.xml><?xml version="1.0" encoding="utf-8"?>
<ds:datastoreItem xmlns:ds="http://schemas.openxmlformats.org/officeDocument/2006/customXml" ds:itemID="{F1D9EEFD-9AAF-45A8-B2E1-F4EE27AD4C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ed84bf-ae9a-4a84-a3b3-ad3a92d0ddff"/>
    <ds:schemaRef ds:uri="d8dad5fd-d482-4ec2-8d46-c78d490aea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EE6E81-DD73-4C41-99C5-57F5FA403F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753</Words>
  <Application>Microsoft Office PowerPoint</Application>
  <PresentationFormat>Custom</PresentationFormat>
  <Paragraphs>82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 (MS)</vt:lpstr>
      <vt:lpstr>Mondia 2</vt:lpstr>
      <vt:lpstr>Calibri (MS) Bold</vt:lpstr>
      <vt:lpstr>Calibri</vt:lpstr>
      <vt:lpstr>Century Gothic</vt:lpstr>
      <vt:lpstr>Mondia 1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a heading</dc:title>
  <dc:creator>Rod Peters</dc:creator>
  <cp:lastModifiedBy>Sage Graham</cp:lastModifiedBy>
  <cp:revision>6</cp:revision>
  <dcterms:created xsi:type="dcterms:W3CDTF">2006-08-16T00:00:00Z</dcterms:created>
  <dcterms:modified xsi:type="dcterms:W3CDTF">2025-03-06T01:31:14Z</dcterms:modified>
  <dc:identifier>DAGO7a_R4Rs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0x010100D30C61D422217E43BCD6C9A9E22284A4</vt:lpwstr>
  </property>
</Properties>
</file>