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8288000" cy="10287000"/>
  <p:notesSz cx="6858000" cy="9144000"/>
  <p:embeddedFontLst>
    <p:embeddedFont>
      <p:font typeface="Arim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ontserrat" panose="02000505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V1nXBpljVQQ+8s8LjEdaiIEnR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8" y="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1c2cecd43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01c2cecd4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1cf5bb92d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01cf5bb92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1cf5bb92d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01cf5bb92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88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vimeo.com/6061950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hyperlink" Target="http://www.linkedin.com/company/eventum-optimum/" TargetMode="External"/><Relationship Id="rId3" Type="http://schemas.openxmlformats.org/officeDocument/2006/relationships/image" Target="../media/image12.png"/><Relationship Id="rId7" Type="http://schemas.openxmlformats.org/officeDocument/2006/relationships/hyperlink" Target="http://www.facebook.com/Eventum-Optimum-113327543692042" TargetMode="External"/><Relationship Id="rId12" Type="http://schemas.openxmlformats.org/officeDocument/2006/relationships/hyperlink" Target="https://abbottmourly.com.a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lyd2.com.au/" TargetMode="External"/><Relationship Id="rId11" Type="http://schemas.openxmlformats.org/officeDocument/2006/relationships/hyperlink" Target="http://www.linkedin.com/company/abbott-mourly/" TargetMode="External"/><Relationship Id="rId5" Type="http://schemas.openxmlformats.org/officeDocument/2006/relationships/hyperlink" Target="http://www.linkedin.com/company/" TargetMode="External"/><Relationship Id="rId10" Type="http://schemas.openxmlformats.org/officeDocument/2006/relationships/hyperlink" Target="https://www.facebook.com/AbbottMourly" TargetMode="External"/><Relationship Id="rId4" Type="http://schemas.openxmlformats.org/officeDocument/2006/relationships/hyperlink" Target="http://www.facebook.com/LYDocs/" TargetMode="External"/><Relationship Id="rId9" Type="http://schemas.openxmlformats.org/officeDocument/2006/relationships/hyperlink" Target="http://www.eventumoptimum.com.a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142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85" name="Google Shape;85;p1"/>
          <p:cNvSpPr txBox="1"/>
          <p:nvPr/>
        </p:nvSpPr>
        <p:spPr>
          <a:xfrm>
            <a:off x="657225" y="1757175"/>
            <a:ext cx="11802900" cy="4019370"/>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Clr>
                <a:srgbClr val="000000"/>
              </a:buClr>
              <a:buSzPts val="7248"/>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0002"/>
              </a:lnSpc>
              <a:spcBef>
                <a:spcPts val="0"/>
              </a:spcBef>
              <a:spcAft>
                <a:spcPts val="0"/>
              </a:spcAft>
              <a:buClr>
                <a:srgbClr val="000000"/>
              </a:buClr>
              <a:buSzPts val="7248"/>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10002"/>
              </a:lnSpc>
              <a:spcBef>
                <a:spcPts val="0"/>
              </a:spcBef>
              <a:spcAft>
                <a:spcPts val="0"/>
              </a:spcAft>
              <a:buClr>
                <a:srgbClr val="000000"/>
              </a:buClr>
              <a:buSzPts val="7248"/>
              <a:buFont typeface="Arial"/>
              <a:buNone/>
            </a:pPr>
            <a:r>
              <a:rPr lang="en-AU" sz="7048" b="1" i="0" u="none" strike="noStrike" cap="none" dirty="0">
                <a:solidFill>
                  <a:schemeClr val="dk1"/>
                </a:solidFill>
                <a:latin typeface="Montserrat"/>
                <a:ea typeface="Montserrat"/>
                <a:cs typeface="Montserrat"/>
                <a:sym typeface="Montserrat"/>
              </a:rPr>
              <a:t>"The Good Trust”</a:t>
            </a:r>
          </a:p>
          <a:p>
            <a:pPr marL="0" marR="0" lvl="0" indent="0" algn="l" rtl="0">
              <a:lnSpc>
                <a:spcPct val="110002"/>
              </a:lnSpc>
              <a:spcBef>
                <a:spcPts val="0"/>
              </a:spcBef>
              <a:spcAft>
                <a:spcPts val="0"/>
              </a:spcAft>
              <a:buClr>
                <a:srgbClr val="000000"/>
              </a:buClr>
              <a:buSzPts val="7248"/>
              <a:buFont typeface="Arial"/>
              <a:buNone/>
            </a:pPr>
            <a:r>
              <a:rPr lang="en-AU" sz="7048" b="1" dirty="0">
                <a:solidFill>
                  <a:schemeClr val="dk1"/>
                </a:solidFill>
                <a:latin typeface="Montserrat"/>
                <a:sym typeface="Montserrat"/>
              </a:rPr>
              <a:t>The Family Protection Trust</a:t>
            </a:r>
            <a:endParaRPr sz="1400" b="0" i="0" u="none" strike="noStrike" cap="none" dirty="0">
              <a:solidFill>
                <a:schemeClr val="dk1"/>
              </a:solidFill>
              <a:latin typeface="Arial"/>
              <a:ea typeface="Arial"/>
              <a:cs typeface="Arial"/>
              <a:sym typeface="Arial"/>
            </a:endParaRPr>
          </a:p>
        </p:txBody>
      </p:sp>
      <p:sp>
        <p:nvSpPr>
          <p:cNvPr id="86" name="Google Shape;86;p1"/>
          <p:cNvSpPr txBox="1"/>
          <p:nvPr/>
        </p:nvSpPr>
        <p:spPr>
          <a:xfrm>
            <a:off x="925716" y="6582262"/>
            <a:ext cx="8386200" cy="193899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500"/>
              <a:buFont typeface="Arial"/>
              <a:buNone/>
            </a:pPr>
            <a:endParaRPr lang="en-AU" sz="3000" b="0" i="0" u="none" strike="noStrike" cap="none" dirty="0">
              <a:solidFill>
                <a:schemeClr val="dk1"/>
              </a:solidFill>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3500"/>
              <a:buFont typeface="Arial"/>
              <a:buNone/>
            </a:pPr>
            <a:r>
              <a:rPr lang="en-GB" sz="3000" b="0" i="0" u="none" strike="noStrike" cap="none" dirty="0">
                <a:solidFill>
                  <a:schemeClr val="dk1"/>
                </a:solidFill>
                <a:latin typeface="Montserrat"/>
                <a:ea typeface="Montserrat"/>
                <a:cs typeface="Montserrat"/>
                <a:sym typeface="Montserrat"/>
              </a:rPr>
              <a:t>Change your way of thinking – Now before it is too late!</a:t>
            </a:r>
          </a:p>
        </p:txBody>
      </p:sp>
      <p:sp>
        <p:nvSpPr>
          <p:cNvPr id="87" name="Google Shape;87;p1"/>
          <p:cNvSpPr txBox="1"/>
          <p:nvPr/>
        </p:nvSpPr>
        <p:spPr>
          <a:xfrm>
            <a:off x="11975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LYD Strategy Solution Series</a:t>
            </a: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53" name="Google Shape;153;p8"/>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8"/>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pic>
        <p:nvPicPr>
          <p:cNvPr id="155" name="Google Shape;155;p8"/>
          <p:cNvPicPr preferRelativeResize="0"/>
          <p:nvPr/>
        </p:nvPicPr>
        <p:blipFill rotWithShape="1">
          <a:blip r:embed="rId4">
            <a:alphaModFix/>
          </a:blip>
          <a:srcRect l="4605" r="6315"/>
          <a:stretch/>
        </p:blipFill>
        <p:spPr>
          <a:xfrm>
            <a:off x="2900625" y="1551475"/>
            <a:ext cx="13548800" cy="760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10"/>
          <p:cNvPicPr preferRelativeResize="0"/>
          <p:nvPr/>
        </p:nvPicPr>
        <p:blipFill rotWithShape="1">
          <a:blip r:embed="rId3">
            <a:alphaModFix/>
          </a:blip>
          <a:srcRect/>
          <a:stretch/>
        </p:blipFill>
        <p:spPr>
          <a:xfrm>
            <a:off x="0" y="9525"/>
            <a:ext cx="18169474" cy="10287000"/>
          </a:xfrm>
          <a:prstGeom prst="rect">
            <a:avLst/>
          </a:prstGeom>
          <a:noFill/>
          <a:ln>
            <a:noFill/>
          </a:ln>
        </p:spPr>
      </p:pic>
      <p:pic>
        <p:nvPicPr>
          <p:cNvPr id="161" name="Google Shape;161;p10">
            <a:hlinkClick r:id="rId4"/>
          </p:cNvPr>
          <p:cNvPicPr preferRelativeResize="0"/>
          <p:nvPr/>
        </p:nvPicPr>
        <p:blipFill rotWithShape="1">
          <a:blip r:embed="rId5">
            <a:alphaModFix/>
          </a:blip>
          <a:srcRect/>
          <a:stretch/>
        </p:blipFill>
        <p:spPr>
          <a:xfrm>
            <a:off x="5604300" y="1527485"/>
            <a:ext cx="10782298" cy="7251097"/>
          </a:xfrm>
          <a:prstGeom prst="rect">
            <a:avLst/>
          </a:prstGeom>
          <a:noFill/>
          <a:ln>
            <a:noFill/>
          </a:ln>
        </p:spPr>
      </p:pic>
      <p:sp>
        <p:nvSpPr>
          <p:cNvPr id="162" name="Google Shape;162;p10"/>
          <p:cNvSpPr txBox="1"/>
          <p:nvPr/>
        </p:nvSpPr>
        <p:spPr>
          <a:xfrm>
            <a:off x="2081325" y="4128675"/>
            <a:ext cx="3922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Montserrat"/>
                <a:ea typeface="Montserrat"/>
                <a:cs typeface="Montserrat"/>
                <a:sym typeface="Montserrat"/>
              </a:rPr>
              <a:t>Client </a:t>
            </a:r>
            <a:endParaRPr sz="6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Montserrat"/>
                <a:ea typeface="Montserrat"/>
                <a:cs typeface="Montserrat"/>
                <a:sym typeface="Montserrat"/>
              </a:rPr>
              <a:t>Video</a:t>
            </a:r>
            <a:endParaRPr sz="6000" b="1" i="0" u="none" strike="noStrike" cap="none">
              <a:solidFill>
                <a:schemeClr val="lt1"/>
              </a:solidFill>
              <a:latin typeface="Montserrat"/>
              <a:ea typeface="Montserrat"/>
              <a:cs typeface="Montserrat"/>
              <a:sym typeface="Montserrat"/>
            </a:endParaRPr>
          </a:p>
        </p:txBody>
      </p:sp>
      <p:sp>
        <p:nvSpPr>
          <p:cNvPr id="163" name="Google Shape;163;p10"/>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pic>
        <p:nvPicPr>
          <p:cNvPr id="168" name="Google Shape;168;p14"/>
          <p:cNvPicPr preferRelativeResize="0"/>
          <p:nvPr/>
        </p:nvPicPr>
        <p:blipFill rotWithShape="1">
          <a:blip r:embed="rId3">
            <a:alphaModFix/>
          </a:blip>
          <a:srcRect/>
          <a:stretch/>
        </p:blipFill>
        <p:spPr>
          <a:xfrm>
            <a:off x="0" y="9533"/>
            <a:ext cx="18169474" cy="10287000"/>
          </a:xfrm>
          <a:prstGeom prst="rect">
            <a:avLst/>
          </a:prstGeom>
          <a:noFill/>
          <a:ln>
            <a:noFill/>
          </a:ln>
        </p:spPr>
      </p:pic>
      <p:sp>
        <p:nvSpPr>
          <p:cNvPr id="169" name="Google Shape;169;p14"/>
          <p:cNvSpPr txBox="1"/>
          <p:nvPr/>
        </p:nvSpPr>
        <p:spPr>
          <a:xfrm>
            <a:off x="2081325" y="4128675"/>
            <a:ext cx="3922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Montserrat"/>
                <a:ea typeface="Montserrat"/>
                <a:cs typeface="Montserrat"/>
                <a:sym typeface="Montserrat"/>
              </a:rPr>
              <a:t>Client </a:t>
            </a:r>
            <a:endParaRPr sz="6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Montserrat"/>
                <a:ea typeface="Montserrat"/>
                <a:cs typeface="Montserrat"/>
                <a:sym typeface="Montserrat"/>
              </a:rPr>
              <a:t>Booklet</a:t>
            </a:r>
            <a:endParaRPr sz="6000" b="1" i="0" u="none" strike="noStrike" cap="none">
              <a:solidFill>
                <a:schemeClr val="lt1"/>
              </a:solidFill>
              <a:latin typeface="Montserrat"/>
              <a:ea typeface="Montserrat"/>
              <a:cs typeface="Montserrat"/>
              <a:sym typeface="Montserrat"/>
            </a:endParaRPr>
          </a:p>
        </p:txBody>
      </p:sp>
      <p:sp>
        <p:nvSpPr>
          <p:cNvPr id="170" name="Google Shape;170;p14"/>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pic>
        <p:nvPicPr>
          <p:cNvPr id="171" name="Google Shape;171;p14"/>
          <p:cNvPicPr preferRelativeResize="0"/>
          <p:nvPr/>
        </p:nvPicPr>
        <p:blipFill rotWithShape="1">
          <a:blip r:embed="rId4">
            <a:alphaModFix/>
          </a:blip>
          <a:srcRect/>
          <a:stretch/>
        </p:blipFill>
        <p:spPr>
          <a:xfrm>
            <a:off x="7159874" y="501391"/>
            <a:ext cx="5598863" cy="93032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9"/>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177" name="Google Shape;177;p9"/>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
          <p:cNvSpPr txBox="1"/>
          <p:nvPr/>
        </p:nvSpPr>
        <p:spPr>
          <a:xfrm>
            <a:off x="6915953" y="2139652"/>
            <a:ext cx="9697500" cy="6056700"/>
          </a:xfrm>
          <a:prstGeom prst="rect">
            <a:avLst/>
          </a:prstGeom>
          <a:noFill/>
          <a:ln>
            <a:noFill/>
          </a:ln>
        </p:spPr>
        <p:txBody>
          <a:bodyPr spcFirstLastPara="1" wrap="square" lIns="0" tIns="0" rIns="0" bIns="0" anchor="t" anchorCtr="0">
            <a:spAutoFit/>
          </a:bodyPr>
          <a:lstStyle/>
          <a:p>
            <a:pPr marL="259079" marR="0" lvl="1" indent="0" algn="l" rtl="0">
              <a:lnSpc>
                <a:spcPct val="140016"/>
              </a:lnSpc>
              <a:spcBef>
                <a:spcPts val="0"/>
              </a:spcBef>
              <a:spcAft>
                <a:spcPts val="0"/>
              </a:spcAft>
              <a:buClr>
                <a:srgbClr val="000000"/>
              </a:buClr>
              <a:buSzPts val="2399"/>
              <a:buFont typeface="Arial"/>
              <a:buNone/>
            </a:pPr>
            <a:r>
              <a:rPr lang="en-US" sz="2399"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Atia v Nusbaum [2011] QSC 44 </a:t>
            </a:r>
            <a:r>
              <a:rPr lang="en-US" sz="2399" b="0" i="0" u="none" strike="noStrike" cap="none">
                <a:solidFill>
                  <a:srgbClr val="000000"/>
                </a:solidFill>
                <a:latin typeface="Montserrat"/>
                <a:ea typeface="Montserrat"/>
                <a:cs typeface="Montserrat"/>
                <a:sym typeface="Montserrat"/>
              </a:rPr>
              <a:t>– The original gift – loan back case where the Court held there was no shame because there was documentation in place</a:t>
            </a:r>
            <a:endParaRPr sz="1400" b="0" i="0" u="none" strike="noStrike" cap="none">
              <a:solidFill>
                <a:srgbClr val="000000"/>
              </a:solidFill>
              <a:latin typeface="Montserrat"/>
              <a:ea typeface="Montserrat"/>
              <a:cs typeface="Montserrat"/>
              <a:sym typeface="Montserrat"/>
            </a:endParaRPr>
          </a:p>
          <a:p>
            <a:pPr marL="259079" marR="0" lvl="1" indent="0" algn="l" rtl="0">
              <a:lnSpc>
                <a:spcPct val="140016"/>
              </a:lnSpc>
              <a:spcBef>
                <a:spcPts val="0"/>
              </a:spcBef>
              <a:spcAft>
                <a:spcPts val="0"/>
              </a:spcAft>
              <a:buClr>
                <a:srgbClr val="000000"/>
              </a:buClr>
              <a:buSzPts val="2399"/>
              <a:buFont typeface="Arial"/>
              <a:buNone/>
            </a:pPr>
            <a:r>
              <a:rPr lang="en-US" sz="2399"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Commissioner of Taxation v Bosanac [2021] FCAFC 158</a:t>
            </a:r>
            <a:r>
              <a:rPr lang="en-US" sz="2399" b="0" i="0" u="none" strike="noStrike" cap="none">
                <a:solidFill>
                  <a:srgbClr val="000000"/>
                </a:solidFill>
                <a:latin typeface="Montserrat"/>
                <a:ea typeface="Montserrat"/>
                <a:cs typeface="Montserrat"/>
                <a:sym typeface="Montserrat"/>
              </a:rPr>
              <a:t> – where the family home in the spouse’s name was able to be used to pay off ATO debts of the husband</a:t>
            </a:r>
            <a:endParaRPr sz="1400" b="0" i="0" u="none" strike="noStrike" cap="none">
              <a:solidFill>
                <a:srgbClr val="000000"/>
              </a:solidFill>
              <a:latin typeface="Montserrat"/>
              <a:ea typeface="Montserrat"/>
              <a:cs typeface="Montserrat"/>
              <a:sym typeface="Montserrat"/>
            </a:endParaRPr>
          </a:p>
          <a:p>
            <a:pPr marL="259079" marR="0" lvl="1" indent="0" algn="l" rtl="0">
              <a:lnSpc>
                <a:spcPct val="140016"/>
              </a:lnSpc>
              <a:spcBef>
                <a:spcPts val="0"/>
              </a:spcBef>
              <a:spcAft>
                <a:spcPts val="0"/>
              </a:spcAft>
              <a:buClr>
                <a:srgbClr val="000000"/>
              </a:buClr>
              <a:buSzPts val="2399"/>
              <a:buFont typeface="Arial"/>
              <a:buNone/>
            </a:pPr>
            <a:r>
              <a:rPr lang="en-US" sz="2399"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Re Permewan [2021] QSC 151 </a:t>
            </a:r>
            <a:r>
              <a:rPr lang="en-US" sz="2399" b="0" i="0" u="none" strike="noStrike" cap="none">
                <a:solidFill>
                  <a:srgbClr val="000000"/>
                </a:solidFill>
                <a:latin typeface="Montserrat"/>
                <a:ea typeface="Montserrat"/>
                <a:cs typeface="Montserrat"/>
                <a:sym typeface="Montserrat"/>
              </a:rPr>
              <a:t>– family provisions claim with aggressive trustee of the trust who was also the executor – conflict of interest</a:t>
            </a:r>
            <a:endParaRPr sz="1400" b="0" i="0" u="none" strike="noStrike" cap="none">
              <a:solidFill>
                <a:srgbClr val="000000"/>
              </a:solidFill>
              <a:latin typeface="Montserrat"/>
              <a:ea typeface="Montserrat"/>
              <a:cs typeface="Montserrat"/>
              <a:sym typeface="Montserrat"/>
            </a:endParaRPr>
          </a:p>
          <a:p>
            <a:pPr marL="259078" marR="0" lvl="1" indent="0" algn="l" rtl="0">
              <a:lnSpc>
                <a:spcPct val="140016"/>
              </a:lnSpc>
              <a:spcBef>
                <a:spcPts val="0"/>
              </a:spcBef>
              <a:spcAft>
                <a:spcPts val="0"/>
              </a:spcAft>
              <a:buClr>
                <a:srgbClr val="000000"/>
              </a:buClr>
              <a:buSzPts val="2399"/>
              <a:buFont typeface="Arial"/>
              <a:buNone/>
            </a:pPr>
            <a:r>
              <a:rPr lang="en-US" sz="2399"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Turner v O’Bryan-Turner [2021] NSWSC 5</a:t>
            </a:r>
            <a:r>
              <a:rPr lang="en-US" sz="2399" b="0" i="0" u="none" strike="noStrike" cap="none">
                <a:solidFill>
                  <a:srgbClr val="000000"/>
                </a:solidFill>
                <a:latin typeface="Montserrat"/>
                <a:ea typeface="Montserrat"/>
                <a:cs typeface="Montserrat"/>
                <a:sym typeface="Montserrat"/>
              </a:rPr>
              <a:t> – gift loan back by client which fell down as no gift was completed</a:t>
            </a:r>
            <a:endParaRPr sz="1400" b="0" i="0" u="none" strike="noStrike" cap="none">
              <a:solidFill>
                <a:srgbClr val="000000"/>
              </a:solidFill>
              <a:latin typeface="Montserrat"/>
              <a:ea typeface="Montserrat"/>
              <a:cs typeface="Montserrat"/>
              <a:sym typeface="Montserrat"/>
            </a:endParaRPr>
          </a:p>
          <a:p>
            <a:pPr marL="259079" marR="0" lvl="1" indent="0" algn="l" rtl="0">
              <a:lnSpc>
                <a:spcPct val="140016"/>
              </a:lnSpc>
              <a:spcBef>
                <a:spcPts val="0"/>
              </a:spcBef>
              <a:spcAft>
                <a:spcPts val="0"/>
              </a:spcAft>
              <a:buClr>
                <a:srgbClr val="000000"/>
              </a:buClr>
              <a:buSzPts val="2399"/>
              <a:buFont typeface="Arial"/>
              <a:buNone/>
            </a:pPr>
            <a:endParaRPr sz="2399" b="0" i="0" u="none" strike="noStrike" cap="none">
              <a:solidFill>
                <a:srgbClr val="000000"/>
              </a:solidFill>
              <a:latin typeface="Arimo"/>
              <a:ea typeface="Arimo"/>
              <a:cs typeface="Arimo"/>
              <a:sym typeface="Arimo"/>
            </a:endParaRPr>
          </a:p>
        </p:txBody>
      </p:sp>
      <p:pic>
        <p:nvPicPr>
          <p:cNvPr id="179" name="Google Shape;179;p9"/>
          <p:cNvPicPr preferRelativeResize="0"/>
          <p:nvPr/>
        </p:nvPicPr>
        <p:blipFill rotWithShape="1">
          <a:blip r:embed="rId5">
            <a:alphaModFix amt="40000"/>
          </a:blip>
          <a:srcRect/>
          <a:stretch/>
        </p:blipFill>
        <p:spPr>
          <a:xfrm>
            <a:off x="1047750" y="3048000"/>
            <a:ext cx="2887841" cy="4114800"/>
          </a:xfrm>
          <a:prstGeom prst="rect">
            <a:avLst/>
          </a:prstGeom>
          <a:noFill/>
          <a:ln>
            <a:noFill/>
          </a:ln>
        </p:spPr>
      </p:pic>
      <p:pic>
        <p:nvPicPr>
          <p:cNvPr id="180" name="Google Shape;180;p9"/>
          <p:cNvPicPr preferRelativeResize="0"/>
          <p:nvPr/>
        </p:nvPicPr>
        <p:blipFill rotWithShape="1">
          <a:blip r:embed="rId6">
            <a:alphaModFix amt="61000"/>
          </a:blip>
          <a:srcRect/>
          <a:stretch/>
        </p:blipFill>
        <p:spPr>
          <a:xfrm>
            <a:off x="1533146" y="2838446"/>
            <a:ext cx="6625407" cy="4854616"/>
          </a:xfrm>
          <a:prstGeom prst="rect">
            <a:avLst/>
          </a:prstGeom>
          <a:noFill/>
          <a:ln>
            <a:noFill/>
          </a:ln>
        </p:spPr>
      </p:pic>
      <p:sp>
        <p:nvSpPr>
          <p:cNvPr id="181" name="Google Shape;181;p9"/>
          <p:cNvSpPr txBox="1"/>
          <p:nvPr/>
        </p:nvSpPr>
        <p:spPr>
          <a:xfrm>
            <a:off x="394900" y="3048000"/>
            <a:ext cx="5661300" cy="17607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5199" b="1" i="0" u="none" strike="noStrike" cap="none">
                <a:solidFill>
                  <a:schemeClr val="lt1"/>
                </a:solidFill>
                <a:latin typeface="Montserrat"/>
                <a:ea typeface="Montserrat"/>
                <a:cs typeface="Montserrat"/>
                <a:sym typeface="Montserrat"/>
              </a:rPr>
              <a:t>The Cases</a:t>
            </a:r>
            <a:endParaRPr sz="5199" b="1" i="0" u="none" strike="noStrike" cap="none">
              <a:solidFill>
                <a:schemeClr val="lt1"/>
              </a:solidFill>
              <a:latin typeface="Montserrat"/>
              <a:ea typeface="Montserrat"/>
              <a:cs typeface="Montserrat"/>
              <a:sym typeface="Montserrat"/>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a:solidFill>
                <a:srgbClr val="000000"/>
              </a:solidFill>
              <a:latin typeface="Montserrat"/>
              <a:ea typeface="Montserrat"/>
              <a:cs typeface="Montserrat"/>
              <a:sym typeface="Montserrat"/>
            </a:endParaRPr>
          </a:p>
        </p:txBody>
      </p:sp>
      <p:sp>
        <p:nvSpPr>
          <p:cNvPr id="182" name="Google Shape;182;p9"/>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188" name="Google Shape;188;p11"/>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txBox="1"/>
          <p:nvPr/>
        </p:nvSpPr>
        <p:spPr>
          <a:xfrm>
            <a:off x="6995225" y="2098050"/>
            <a:ext cx="9459000" cy="58998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800"/>
              <a:buFont typeface="Arial"/>
              <a:buNone/>
            </a:pPr>
            <a:r>
              <a:rPr lang="en-US" sz="2700" b="0" i="0" u="none" strike="noStrike" cap="none">
                <a:solidFill>
                  <a:srgbClr val="000000"/>
                </a:solidFill>
                <a:latin typeface="Montserrat"/>
                <a:ea typeface="Montserrat"/>
                <a:cs typeface="Montserrat"/>
                <a:sym typeface="Montserrat"/>
              </a:rPr>
              <a:t>A trust can be a great vehicle, if structured properly to protect assets, a business, investments and family wealth as well as to look after bloodline lineage.  However, if not structured properly, it can be a disaster in the making.  </a:t>
            </a:r>
            <a:endParaRPr sz="13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endParaRPr sz="27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r>
              <a:rPr lang="en-US" sz="2700" b="0" i="0" u="none" strike="noStrike" cap="none">
                <a:solidFill>
                  <a:srgbClr val="000000"/>
                </a:solidFill>
                <a:latin typeface="Montserrat"/>
                <a:ea typeface="Montserrat"/>
                <a:cs typeface="Montserrat"/>
                <a:sym typeface="Montserrat"/>
              </a:rPr>
              <a:t>The Protector uses a special purpose Trust for the beneficiaries of your lineage or bloodline that you desire, including yourself and your spouse.  If you have an existing trust this may prove suitable unless it is also potentially openly exposed because it runs a business or service. </a:t>
            </a:r>
            <a:endParaRPr sz="2299" b="0" i="0" u="none" strike="noStrike" cap="none">
              <a:solidFill>
                <a:srgbClr val="000000"/>
              </a:solidFill>
              <a:latin typeface="Montserrat"/>
              <a:ea typeface="Montserrat"/>
              <a:cs typeface="Montserrat"/>
              <a:sym typeface="Montserrat"/>
            </a:endParaRPr>
          </a:p>
        </p:txBody>
      </p:sp>
      <p:pic>
        <p:nvPicPr>
          <p:cNvPr id="190" name="Google Shape;190;p11"/>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191" name="Google Shape;191;p11"/>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192" name="Google Shape;192;p11"/>
          <p:cNvSpPr txBox="1"/>
          <p:nvPr/>
        </p:nvSpPr>
        <p:spPr>
          <a:xfrm>
            <a:off x="-891775" y="2868000"/>
            <a:ext cx="8039400" cy="18840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1.	 Establish a Family</a:t>
            </a:r>
            <a:endParaRPr sz="3600" b="1" i="0" u="none" strike="noStrike" cap="none">
              <a:solidFill>
                <a:schemeClr val="lt1"/>
              </a:solidFill>
              <a:latin typeface="Montserrat"/>
              <a:ea typeface="Montserrat"/>
              <a:cs typeface="Montserrat"/>
              <a:sym typeface="Montserrat"/>
            </a:endParaRPr>
          </a:p>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Protection Trust</a:t>
            </a:r>
            <a:endParaRPr sz="3600" b="1" i="0" u="none" strike="noStrike" cap="none">
              <a:solidFill>
                <a:schemeClr val="lt1"/>
              </a:solidFill>
              <a:latin typeface="Montserrat"/>
              <a:ea typeface="Montserrat"/>
              <a:cs typeface="Montserrat"/>
              <a:sym typeface="Montserrat"/>
            </a:endParaRPr>
          </a:p>
          <a:p>
            <a:pPr marL="0" marR="0" lvl="0" indent="0" algn="ctr" rtl="0">
              <a:lnSpc>
                <a:spcPct val="120003"/>
              </a:lnSpc>
              <a:spcBef>
                <a:spcPts val="0"/>
              </a:spcBef>
              <a:spcAft>
                <a:spcPts val="0"/>
              </a:spcAft>
              <a:buClr>
                <a:srgbClr val="000000"/>
              </a:buClr>
              <a:buSzPts val="5199"/>
              <a:buFont typeface="Arial"/>
              <a:buNone/>
            </a:pPr>
            <a:endParaRPr sz="3600" b="1" i="0" u="none" strike="noStrike" cap="none">
              <a:solidFill>
                <a:srgbClr val="000000"/>
              </a:solidFill>
              <a:latin typeface="Montserrat"/>
              <a:ea typeface="Montserrat"/>
              <a:cs typeface="Montserrat"/>
              <a:sym typeface="Montserrat"/>
            </a:endParaRPr>
          </a:p>
        </p:txBody>
      </p:sp>
      <p:sp>
        <p:nvSpPr>
          <p:cNvPr id="193" name="Google Shape;193;p11"/>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2"/>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199" name="Google Shape;199;p12"/>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12"/>
          <p:cNvSpPr txBox="1"/>
          <p:nvPr/>
        </p:nvSpPr>
        <p:spPr>
          <a:xfrm>
            <a:off x="7047050" y="2011600"/>
            <a:ext cx="9239700" cy="61182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To protect assets - we do not transfer the assets but only their underlying value.  This is done by way of a gift as Australia does not have a gift tax.  The way it works is like this.  We determine the valuation of all assets in a person’s legal name which may include the family home, investment properties, cars, jewellery, private company shares, investments, unit trusts and other assets. Then we deduct any loans or borrowings on those assets to determine the new wealth or net equity that the legal owner of the assets has across their entire asset portfolio. </a:t>
            </a:r>
            <a:endParaRPr sz="2399" b="0" i="0" u="none" strike="noStrike" cap="none">
              <a:solidFill>
                <a:srgbClr val="000000"/>
              </a:solidFill>
              <a:latin typeface="Montserrat"/>
              <a:ea typeface="Montserrat"/>
              <a:cs typeface="Montserrat"/>
              <a:sym typeface="Montserrat"/>
            </a:endParaRPr>
          </a:p>
        </p:txBody>
      </p:sp>
      <p:pic>
        <p:nvPicPr>
          <p:cNvPr id="201" name="Google Shape;201;p12"/>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02" name="Google Shape;202;p12"/>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03" name="Google Shape;203;p12"/>
          <p:cNvSpPr txBox="1"/>
          <p:nvPr/>
        </p:nvSpPr>
        <p:spPr>
          <a:xfrm>
            <a:off x="541175" y="2819388"/>
            <a:ext cx="5661300" cy="12192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2. Calculate Family Wealth</a:t>
            </a:r>
            <a:endParaRPr sz="3600" b="1" i="0" u="none" strike="noStrike" cap="none">
              <a:solidFill>
                <a:schemeClr val="lt1"/>
              </a:solidFill>
              <a:latin typeface="Montserrat"/>
              <a:ea typeface="Montserrat"/>
              <a:cs typeface="Montserrat"/>
              <a:sym typeface="Montserrat"/>
            </a:endParaRPr>
          </a:p>
        </p:txBody>
      </p:sp>
      <p:sp>
        <p:nvSpPr>
          <p:cNvPr id="204" name="Google Shape;204;p12"/>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3"/>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210" name="Google Shape;210;p13"/>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13"/>
          <p:cNvSpPr txBox="1"/>
          <p:nvPr/>
        </p:nvSpPr>
        <p:spPr>
          <a:xfrm>
            <a:off x="7378500" y="2563200"/>
            <a:ext cx="8630400" cy="50844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Once the net wealth or equity value in all the owner’s assets is determined this is then gifted to the Trust using a cheque like instrument called a promissory note – also known as a legal IOU.  Once this is done the person gifting the net equity still owns all the assets, there is no transfer remember, but their personal wealth has been reduced to zero or a vey low number.  This is where the protection comes from.</a:t>
            </a:r>
            <a:endParaRPr sz="2399" b="0" i="0" u="none" strike="noStrike" cap="none">
              <a:solidFill>
                <a:srgbClr val="000000"/>
              </a:solidFill>
              <a:latin typeface="Montserrat"/>
              <a:ea typeface="Montserrat"/>
              <a:cs typeface="Montserrat"/>
              <a:sym typeface="Montserrat"/>
            </a:endParaRPr>
          </a:p>
        </p:txBody>
      </p:sp>
      <p:pic>
        <p:nvPicPr>
          <p:cNvPr id="212" name="Google Shape;212;p13"/>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13" name="Google Shape;213;p13"/>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14" name="Google Shape;214;p13"/>
          <p:cNvSpPr txBox="1"/>
          <p:nvPr/>
        </p:nvSpPr>
        <p:spPr>
          <a:xfrm>
            <a:off x="394100" y="3048000"/>
            <a:ext cx="5846400" cy="12192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3. Gift Net Wealth to the Family Protection Trust</a:t>
            </a:r>
            <a:endParaRPr sz="3600" b="1" i="0" u="none" strike="noStrike" cap="none">
              <a:solidFill>
                <a:schemeClr val="lt1"/>
              </a:solidFill>
              <a:latin typeface="Montserrat"/>
              <a:ea typeface="Montserrat"/>
              <a:cs typeface="Montserrat"/>
              <a:sym typeface="Montserrat"/>
            </a:endParaRPr>
          </a:p>
        </p:txBody>
      </p:sp>
      <p:sp>
        <p:nvSpPr>
          <p:cNvPr id="215" name="Google Shape;215;p13"/>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5"/>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221" name="Google Shape;221;p15"/>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15"/>
          <p:cNvSpPr txBox="1"/>
          <p:nvPr/>
        </p:nvSpPr>
        <p:spPr>
          <a:xfrm>
            <a:off x="7165850" y="2487000"/>
            <a:ext cx="8947200" cy="50844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If the asset owners wish to continue to use the property then the trustee of the Family Protection Trust will lend the corresponding net equity in the gifted assets back to the legal title holders of the assets (the original gifter).  This is the same as what happens with a bank when you buy a home.  You buy the home using borrowed monies from the bank and the bank lets you use the home provided you continue to service the loan. </a:t>
            </a:r>
            <a:endParaRPr sz="2399" b="0" i="0" u="none" strike="noStrike" cap="none">
              <a:solidFill>
                <a:srgbClr val="000000"/>
              </a:solidFill>
              <a:latin typeface="Montserrat"/>
              <a:ea typeface="Montserrat"/>
              <a:cs typeface="Montserrat"/>
              <a:sym typeface="Montserrat"/>
            </a:endParaRPr>
          </a:p>
        </p:txBody>
      </p:sp>
      <p:pic>
        <p:nvPicPr>
          <p:cNvPr id="223" name="Google Shape;223;p15"/>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24" name="Google Shape;224;p15"/>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25" name="Google Shape;225;p15"/>
          <p:cNvSpPr txBox="1"/>
          <p:nvPr/>
        </p:nvSpPr>
        <p:spPr>
          <a:xfrm>
            <a:off x="468000" y="2988950"/>
            <a:ext cx="5661300" cy="12192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4.	 Loan to Asset Owners</a:t>
            </a:r>
            <a:endParaRPr sz="3600" b="1" i="0" u="none" strike="noStrike" cap="none">
              <a:solidFill>
                <a:schemeClr val="lt1"/>
              </a:solidFill>
              <a:latin typeface="Montserrat"/>
              <a:ea typeface="Montserrat"/>
              <a:cs typeface="Montserrat"/>
              <a:sym typeface="Montserrat"/>
            </a:endParaRPr>
          </a:p>
        </p:txBody>
      </p:sp>
      <p:sp>
        <p:nvSpPr>
          <p:cNvPr id="226" name="Google Shape;226;p15"/>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232" name="Google Shape;232;p16"/>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16"/>
          <p:cNvSpPr txBox="1"/>
          <p:nvPr/>
        </p:nvSpPr>
        <p:spPr>
          <a:xfrm>
            <a:off x="7175901" y="1161750"/>
            <a:ext cx="8997900" cy="80571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400"/>
              <a:buFont typeface="Arial"/>
              <a:buNone/>
            </a:pPr>
            <a:r>
              <a:rPr lang="en-US" sz="2200" b="0" i="0" u="none" strike="noStrike" cap="none">
                <a:solidFill>
                  <a:srgbClr val="000000"/>
                </a:solidFill>
                <a:latin typeface="Montserrat"/>
                <a:ea typeface="Montserrat"/>
                <a:cs typeface="Montserrat"/>
                <a:sym typeface="Montserrat"/>
              </a:rPr>
              <a:t>Over time assets may increase in value which would require an on-going gift loan back of the increased value over time.  An alternative is for the legal owner to offer a call option to the Trustee of the Family Protection Trust.  The way it works is the Trustee and the owner enter into an option agreement where the Trustee has the ability to acquire, by way of purchase the assets for an amount equal to their market value at the time of the option.  </a:t>
            </a:r>
            <a:endParaRPr sz="8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400"/>
              <a:buFont typeface="Arial"/>
              <a:buNone/>
            </a:pPr>
            <a:endParaRPr sz="22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400"/>
              <a:buFont typeface="Arial"/>
              <a:buNone/>
            </a:pPr>
            <a:r>
              <a:rPr lang="en-US" sz="2200" b="0" i="0" u="none" strike="noStrike" cap="none">
                <a:solidFill>
                  <a:srgbClr val="000000"/>
                </a:solidFill>
                <a:latin typeface="Montserrat"/>
                <a:ea typeface="Montserrat"/>
                <a:cs typeface="Montserrat"/>
                <a:sym typeface="Montserrat"/>
              </a:rPr>
              <a:t>For example, John Smith owns a house worth $1M with a $200,000 bank mortgage.  John has set up the Smith Family Protection Trust and gifted the net equity in his home - $800,000 into the Trust which has been lent back to John and secured with a second mortgage.  John enters into a call option agreement with the Trustee, who pays $100 for the option to acquire the property at some time in the future for $1M.  If the property goes down in value, then the Trustee loses its $100.  But if the property goes up to $1.2M then the value of the option is now $200,000 (less its cost).  The key element here is that the increased value has gone to the Trustee.</a:t>
            </a:r>
            <a:endParaRPr sz="800" b="0" i="0" u="none" strike="noStrike" cap="none">
              <a:solidFill>
                <a:srgbClr val="000000"/>
              </a:solidFill>
              <a:latin typeface="Montserrat"/>
              <a:ea typeface="Montserrat"/>
              <a:cs typeface="Montserrat"/>
              <a:sym typeface="Montserrat"/>
            </a:endParaRPr>
          </a:p>
        </p:txBody>
      </p:sp>
      <p:pic>
        <p:nvPicPr>
          <p:cNvPr id="234" name="Google Shape;234;p16"/>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35" name="Google Shape;235;p16"/>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36" name="Google Shape;236;p16"/>
          <p:cNvSpPr txBox="1"/>
          <p:nvPr/>
        </p:nvSpPr>
        <p:spPr>
          <a:xfrm>
            <a:off x="589900" y="2819400"/>
            <a:ext cx="5661300" cy="12192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5. Special use of Call Option</a:t>
            </a:r>
            <a:endParaRPr sz="3600" b="1" i="0" u="none" strike="noStrike" cap="none">
              <a:solidFill>
                <a:schemeClr val="lt1"/>
              </a:solidFill>
              <a:latin typeface="Montserrat"/>
              <a:ea typeface="Montserrat"/>
              <a:cs typeface="Montserrat"/>
              <a:sym typeface="Montserrat"/>
            </a:endParaRPr>
          </a:p>
        </p:txBody>
      </p:sp>
      <p:sp>
        <p:nvSpPr>
          <p:cNvPr id="237" name="Google Shape;237;p16"/>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243" name="Google Shape;243;p17"/>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7"/>
          <p:cNvSpPr txBox="1"/>
          <p:nvPr/>
        </p:nvSpPr>
        <p:spPr>
          <a:xfrm>
            <a:off x="6965850" y="1185625"/>
            <a:ext cx="9342300" cy="7971000"/>
          </a:xfrm>
          <a:prstGeom prst="rect">
            <a:avLst/>
          </a:prstGeom>
          <a:noFill/>
          <a:ln>
            <a:noFill/>
          </a:ln>
        </p:spPr>
        <p:txBody>
          <a:bodyPr spcFirstLastPara="1" wrap="square" lIns="0" tIns="0" rIns="0" bIns="0" anchor="t" anchorCtr="0">
            <a:spAutoFit/>
          </a:bodyPr>
          <a:lstStyle/>
          <a:p>
            <a:pPr marL="259079" marR="0" lvl="1" indent="0" algn="l" rtl="0">
              <a:lnSpc>
                <a:spcPct val="119964"/>
              </a:lnSpc>
              <a:spcBef>
                <a:spcPts val="0"/>
              </a:spcBef>
              <a:spcAft>
                <a:spcPts val="0"/>
              </a:spcAft>
              <a:buClr>
                <a:srgbClr val="000000"/>
              </a:buClr>
              <a:buSzPts val="2800"/>
              <a:buFont typeface="Arial"/>
              <a:buNone/>
            </a:pPr>
            <a:r>
              <a:rPr lang="en-US" sz="2600" b="0" i="0" u="none" strike="noStrike" cap="none">
                <a:solidFill>
                  <a:srgbClr val="000000"/>
                </a:solidFill>
                <a:latin typeface="Montserrat"/>
                <a:ea typeface="Montserrat"/>
                <a:cs typeface="Montserrat"/>
                <a:sym typeface="Montserrat"/>
              </a:rPr>
              <a:t>Just like a bank it is crucial for the trustee of the Family Protection Trust to secure the loan by registering a mortgage over all real estate.  If a bank currently holds a mortgage on the property, the Trustee will hold a second mortgage and may be required by the bank to complete a Deed of Priority ensuing the bank retains first mortgage rights.</a:t>
            </a:r>
            <a:endParaRPr sz="12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259078" marR="0" lvl="1" indent="0" algn="l" rtl="0">
              <a:lnSpc>
                <a:spcPct val="119964"/>
              </a:lnSpc>
              <a:spcBef>
                <a:spcPts val="0"/>
              </a:spcBef>
              <a:spcAft>
                <a:spcPts val="0"/>
              </a:spcAft>
              <a:buClr>
                <a:srgbClr val="000000"/>
              </a:buClr>
              <a:buSzPts val="2800"/>
              <a:buFont typeface="Arial"/>
              <a:buNone/>
            </a:pPr>
            <a:r>
              <a:rPr lang="en-US" sz="2600" b="0" i="0" u="none" strike="noStrike" cap="none">
                <a:solidFill>
                  <a:srgbClr val="000000"/>
                </a:solidFill>
                <a:latin typeface="Montserrat"/>
                <a:ea typeface="Montserrat"/>
                <a:cs typeface="Montserrat"/>
                <a:sym typeface="Montserrat"/>
              </a:rPr>
              <a:t>For any personal property like shares, cars, jewelry, collectibles and other assets these can be secured through the governments Personal Property Securities Register.  We have specialists that can register mortgages and lodge PPSR registration on behalf of the Trustee.</a:t>
            </a:r>
            <a:endParaRPr sz="1200" b="0" i="0" u="none" strike="noStrike" cap="none">
              <a:solidFill>
                <a:srgbClr val="000000"/>
              </a:solidFill>
              <a:latin typeface="Montserrat"/>
              <a:ea typeface="Montserrat"/>
              <a:cs typeface="Montserrat"/>
              <a:sym typeface="Montserrat"/>
            </a:endParaRPr>
          </a:p>
          <a:p>
            <a:pPr marL="259078" marR="0" lvl="1" indent="0" algn="l" rtl="0">
              <a:lnSpc>
                <a:spcPct val="119964"/>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1400"/>
              <a:buFont typeface="Arial"/>
              <a:buNone/>
            </a:pPr>
            <a:r>
              <a:rPr lang="en-US" sz="1400" b="1" i="0" u="none" strike="noStrike" cap="none">
                <a:solidFill>
                  <a:srgbClr val="000000"/>
                </a:solidFill>
                <a:latin typeface="Montserrat"/>
                <a:ea typeface="Montserrat"/>
                <a:cs typeface="Montserrat"/>
                <a:sym typeface="Montserrat"/>
              </a:rPr>
              <a:t>Please note – we recommend contacting EO BEFORE you have your documents signed by your clients as they will review these for you and add any additional registration forms required. </a:t>
            </a:r>
            <a:endParaRPr sz="1200" b="1"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p17"/>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46" name="Google Shape;246;p17"/>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47" name="Google Shape;247;p17"/>
          <p:cNvSpPr txBox="1"/>
          <p:nvPr/>
        </p:nvSpPr>
        <p:spPr>
          <a:xfrm>
            <a:off x="560225" y="2838450"/>
            <a:ext cx="5661300" cy="18840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6. Securing the Loan</a:t>
            </a:r>
            <a:endParaRPr sz="3600" b="0" i="0" u="none" strike="noStrike" cap="none">
              <a:solidFill>
                <a:schemeClr val="lt1"/>
              </a:solidFill>
              <a:latin typeface="Arial"/>
              <a:ea typeface="Arial"/>
              <a:cs typeface="Arial"/>
              <a:sym typeface="Arial"/>
            </a:endParaRPr>
          </a:p>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 The Eventum Optimum Solution</a:t>
            </a:r>
            <a:endParaRPr sz="3600" b="1" i="0" u="none" strike="noStrike" cap="none">
              <a:solidFill>
                <a:schemeClr val="lt1"/>
              </a:solidFill>
              <a:latin typeface="Montserrat"/>
              <a:ea typeface="Montserrat"/>
              <a:cs typeface="Montserrat"/>
              <a:sym typeface="Montserrat"/>
            </a:endParaRPr>
          </a:p>
        </p:txBody>
      </p:sp>
      <p:sp>
        <p:nvSpPr>
          <p:cNvPr id="248" name="Google Shape;248;p17"/>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1c2cecd43_0_21"/>
          <p:cNvPicPr preferRelativeResize="0"/>
          <p:nvPr/>
        </p:nvPicPr>
        <p:blipFill rotWithShape="1">
          <a:blip r:embed="rId3">
            <a:alphaModFix/>
          </a:blip>
          <a:srcRect/>
          <a:stretch/>
        </p:blipFill>
        <p:spPr>
          <a:xfrm>
            <a:off x="0" y="0"/>
            <a:ext cx="18288000" cy="10287008"/>
          </a:xfrm>
          <a:prstGeom prst="rect">
            <a:avLst/>
          </a:prstGeom>
          <a:noFill/>
          <a:ln>
            <a:noFill/>
          </a:ln>
        </p:spPr>
      </p:pic>
      <p:sp>
        <p:nvSpPr>
          <p:cNvPr id="93" name="Google Shape;93;g101c2cecd43_0_21"/>
          <p:cNvSpPr txBox="1"/>
          <p:nvPr/>
        </p:nvSpPr>
        <p:spPr>
          <a:xfrm>
            <a:off x="1790100" y="2843975"/>
            <a:ext cx="13932900" cy="6233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400" b="0" i="0" u="none" strike="noStrike" cap="none">
                <a:solidFill>
                  <a:srgbClr val="FFFFFF"/>
                </a:solidFill>
                <a:latin typeface="Montserrat"/>
                <a:ea typeface="Montserrat"/>
                <a:cs typeface="Montserrat"/>
                <a:sym typeface="Montserrat"/>
              </a:rPr>
              <a:t>T</a:t>
            </a:r>
            <a:r>
              <a:rPr lang="en-US" sz="2250" b="0" i="0" u="none" strike="noStrike" cap="none">
                <a:solidFill>
                  <a:srgbClr val="FFFFFF"/>
                </a:solidFill>
                <a:latin typeface="Montserrat"/>
                <a:ea typeface="Montserrat"/>
                <a:cs typeface="Montserrat"/>
                <a:sym typeface="Montserrat"/>
              </a:rPr>
              <a:t>he information provided during this webinar is for general information only.​</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It should not be taken as constituting professional advice from LightYear Docs, Abbott &amp; Mourly or any of our related brands.​</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We are not a financial advisers. You should consider seeking independent legal, financial, taxation or other advice to check how the information provided in this webinar suits yours and your clients needs. Abbott &amp; Mourly can provide specific advice in these areas covered. Please contact Tony Anamourlis on </a:t>
            </a:r>
            <a:r>
              <a:rPr lang="en-US" sz="2250" b="0" i="0" u="sng" strike="noStrike" cap="none">
                <a:solidFill>
                  <a:srgbClr val="0563C1"/>
                </a:solidFill>
                <a:latin typeface="Montserrat"/>
                <a:ea typeface="Montserrat"/>
                <a:cs typeface="Montserrat"/>
                <a:sym typeface="Montserrat"/>
              </a:rPr>
              <a:t>tanamourlis@abbottmourly.com.au</a:t>
            </a:r>
            <a:r>
              <a:rPr lang="en-US" sz="2250" b="0" i="0" u="none" strike="noStrike" cap="none">
                <a:solidFill>
                  <a:srgbClr val="FFFFFF"/>
                </a:solidFill>
                <a:latin typeface="Montserrat"/>
                <a:ea typeface="Montserrat"/>
                <a:cs typeface="Montserrat"/>
                <a:sym typeface="Montserrat"/>
              </a:rPr>
              <a:t> or contact LightYear Docs support for a referral after the webinar. ​</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LightYear Docs and Abbott &amp; Mourly are not liable for any loss caused, whether due to negligence or otherwise arising from the use of, or reliance on, the information provided directly or indirectly, by way of this webinar. ​</a:t>
            </a:r>
            <a:endParaRPr sz="2250" b="0" i="0" u="none" strike="noStrike" cap="none">
              <a:solidFill>
                <a:srgbClr val="FFFFFF"/>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3200"/>
              <a:buFont typeface="Arial"/>
              <a:buNone/>
            </a:pPr>
            <a:endParaRPr sz="2900" b="0" i="0" u="none" strike="noStrike" cap="none">
              <a:solidFill>
                <a:srgbClr val="000000"/>
              </a:solidFill>
              <a:latin typeface="Calibri"/>
              <a:ea typeface="Calibri"/>
              <a:cs typeface="Calibri"/>
              <a:sym typeface="Calibri"/>
            </a:endParaRPr>
          </a:p>
        </p:txBody>
      </p:sp>
      <p:sp>
        <p:nvSpPr>
          <p:cNvPr id="94" name="Google Shape;94;g101c2cecd43_0_21"/>
          <p:cNvSpPr txBox="1"/>
          <p:nvPr/>
        </p:nvSpPr>
        <p:spPr>
          <a:xfrm>
            <a:off x="6580650" y="1289325"/>
            <a:ext cx="5126700" cy="908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DISCLAIMER</a:t>
            </a:r>
            <a:endParaRPr sz="4700" b="1"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8"/>
          <p:cNvPicPr preferRelativeResize="0"/>
          <p:nvPr/>
        </p:nvPicPr>
        <p:blipFill rotWithShape="1">
          <a:blip r:embed="rId3">
            <a:alphaModFix/>
          </a:blip>
          <a:srcRect/>
          <a:stretch/>
        </p:blipFill>
        <p:spPr>
          <a:xfrm>
            <a:off x="-45" y="-9550"/>
            <a:ext cx="18288042" cy="10287000"/>
          </a:xfrm>
          <a:prstGeom prst="rect">
            <a:avLst/>
          </a:prstGeom>
          <a:noFill/>
          <a:ln>
            <a:noFill/>
          </a:ln>
        </p:spPr>
      </p:pic>
      <p:sp>
        <p:nvSpPr>
          <p:cNvPr id="254" name="Google Shape;254;p18"/>
          <p:cNvSpPr txBox="1"/>
          <p:nvPr/>
        </p:nvSpPr>
        <p:spPr>
          <a:xfrm>
            <a:off x="9139238" y="4652327"/>
            <a:ext cx="9525" cy="887095"/>
          </a:xfrm>
          <a:prstGeom prst="rect">
            <a:avLst/>
          </a:prstGeom>
          <a:noFill/>
          <a:ln>
            <a:noFill/>
          </a:ln>
        </p:spPr>
        <p:txBody>
          <a:bodyPr spcFirstLastPara="1" wrap="square" lIns="0" tIns="0" rIns="0" bIns="0" anchor="t" anchorCtr="0">
            <a:spAutoFit/>
          </a:bodyPr>
          <a:lstStyle/>
          <a:p>
            <a:pPr marL="0" marR="0" lvl="0" indent="0" algn="ctr" rtl="0">
              <a:lnSpc>
                <a:spcPct val="40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18"/>
          <p:cNvSpPr txBox="1"/>
          <p:nvPr/>
        </p:nvSpPr>
        <p:spPr>
          <a:xfrm>
            <a:off x="6853171" y="1204008"/>
            <a:ext cx="9697500" cy="8050800"/>
          </a:xfrm>
          <a:prstGeom prst="rect">
            <a:avLst/>
          </a:prstGeom>
          <a:noFill/>
          <a:ln>
            <a:noFill/>
          </a:ln>
        </p:spPr>
        <p:txBody>
          <a:bodyPr spcFirstLastPara="1" wrap="square" lIns="0" tIns="0" rIns="0" bIns="0" anchor="t" anchorCtr="0">
            <a:spAutoFit/>
          </a:bodyPr>
          <a:lstStyle/>
          <a:p>
            <a:pPr marL="518158" marR="0" lvl="1" indent="-246379" algn="l" rtl="0">
              <a:lnSpc>
                <a:spcPct val="119964"/>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The Protector is an advanced and effective strategy that provides protection on multiple levels</a:t>
            </a:r>
            <a:endParaRPr sz="12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518158" marR="0" lvl="1" indent="-246379" algn="l" rtl="0">
              <a:lnSpc>
                <a:spcPct val="119964"/>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It is no different to insurance which is designed ot protect family wealth but a lot less costly and with no physical examinations, limits or restrictions</a:t>
            </a:r>
            <a:endParaRPr sz="12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518158" marR="0" lvl="1" indent="-246379" algn="l" rtl="0">
              <a:lnSpc>
                <a:spcPct val="119964"/>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The best time to do The Protector was yesterday</a:t>
            </a:r>
            <a:endParaRPr sz="1200" b="0" i="0" u="none" strike="noStrike" cap="none">
              <a:solidFill>
                <a:srgbClr val="000000"/>
              </a:solidFill>
              <a:latin typeface="Montserrat"/>
              <a:ea typeface="Montserrat"/>
              <a:cs typeface="Montserrat"/>
              <a:sym typeface="Montserrat"/>
            </a:endParaRPr>
          </a:p>
          <a:p>
            <a:pPr marL="259079" marR="0" lvl="1" indent="0" algn="l" rtl="0">
              <a:lnSpc>
                <a:spcPct val="119964"/>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518158" marR="0" lvl="1" indent="-246379" algn="l" rtl="0">
              <a:lnSpc>
                <a:spcPct val="119964"/>
              </a:lnSpc>
              <a:spcBef>
                <a:spcPts val="0"/>
              </a:spcBef>
              <a:spcAft>
                <a:spcPts val="0"/>
              </a:spcAft>
              <a:buClr>
                <a:srgbClr val="000000"/>
              </a:buClr>
              <a:buSzPts val="2600"/>
              <a:buFont typeface="Arial"/>
              <a:buChar char="•"/>
            </a:pPr>
            <a:r>
              <a:rPr lang="en-US" sz="2600" b="0" i="0" u="none" strike="noStrike" cap="none">
                <a:solidFill>
                  <a:srgbClr val="000000"/>
                </a:solidFill>
                <a:latin typeface="Montserrat"/>
                <a:ea typeface="Montserrat"/>
                <a:cs typeface="Montserrat"/>
                <a:sym typeface="Montserrat"/>
              </a:rPr>
              <a:t>Gather your clients data, complete the required documentation on LYD, then contact our partners at EO for registration. </a:t>
            </a:r>
            <a:r>
              <a:rPr lang="en-US" sz="2600" b="1" i="0" u="none" strike="noStrike" cap="none">
                <a:solidFill>
                  <a:srgbClr val="000000"/>
                </a:solidFill>
                <a:latin typeface="Montserrat"/>
                <a:ea typeface="Montserrat"/>
                <a:cs typeface="Montserrat"/>
                <a:sym typeface="Montserrat"/>
              </a:rPr>
              <a:t>Please note – we recommend contacting EO BEFORE you have your documents signed by your clients as they will review these for you and add any additional registration forms required. </a:t>
            </a:r>
            <a:endParaRPr sz="2199" b="1" i="0" u="none" strike="noStrike" cap="none">
              <a:solidFill>
                <a:srgbClr val="000000"/>
              </a:solidFill>
              <a:latin typeface="Montserrat"/>
              <a:ea typeface="Montserrat"/>
              <a:cs typeface="Montserrat"/>
              <a:sym typeface="Montserrat"/>
            </a:endParaRPr>
          </a:p>
          <a:p>
            <a:pPr marL="0" marR="0" lvl="0" indent="0" algn="l" rtl="0">
              <a:lnSpc>
                <a:spcPct val="140016"/>
              </a:lnSpc>
              <a:spcBef>
                <a:spcPts val="0"/>
              </a:spcBef>
              <a:spcAft>
                <a:spcPts val="0"/>
              </a:spcAft>
              <a:buClr>
                <a:srgbClr val="000000"/>
              </a:buClr>
              <a:buSzPts val="2399"/>
              <a:buFont typeface="Arial"/>
              <a:buNone/>
            </a:pPr>
            <a:endParaRPr sz="2399" b="0" i="0" u="none" strike="noStrike" cap="none">
              <a:solidFill>
                <a:srgbClr val="000000"/>
              </a:solidFill>
              <a:latin typeface="Arimo"/>
              <a:ea typeface="Arimo"/>
              <a:cs typeface="Arimo"/>
              <a:sym typeface="Arimo"/>
            </a:endParaRPr>
          </a:p>
        </p:txBody>
      </p:sp>
      <p:pic>
        <p:nvPicPr>
          <p:cNvPr id="256" name="Google Shape;256;p18"/>
          <p:cNvPicPr preferRelativeResize="0"/>
          <p:nvPr/>
        </p:nvPicPr>
        <p:blipFill rotWithShape="1">
          <a:blip r:embed="rId4">
            <a:alphaModFix amt="40000"/>
          </a:blip>
          <a:srcRect/>
          <a:stretch/>
        </p:blipFill>
        <p:spPr>
          <a:xfrm>
            <a:off x="1047750" y="3048000"/>
            <a:ext cx="2887841" cy="4114800"/>
          </a:xfrm>
          <a:prstGeom prst="rect">
            <a:avLst/>
          </a:prstGeom>
          <a:noFill/>
          <a:ln>
            <a:noFill/>
          </a:ln>
        </p:spPr>
      </p:pic>
      <p:pic>
        <p:nvPicPr>
          <p:cNvPr id="257" name="Google Shape;257;p18"/>
          <p:cNvPicPr preferRelativeResize="0"/>
          <p:nvPr/>
        </p:nvPicPr>
        <p:blipFill rotWithShape="1">
          <a:blip r:embed="rId5">
            <a:alphaModFix amt="61000"/>
          </a:blip>
          <a:srcRect/>
          <a:stretch/>
        </p:blipFill>
        <p:spPr>
          <a:xfrm>
            <a:off x="1533146" y="2838446"/>
            <a:ext cx="6625407" cy="4854616"/>
          </a:xfrm>
          <a:prstGeom prst="rect">
            <a:avLst/>
          </a:prstGeom>
          <a:noFill/>
          <a:ln>
            <a:noFill/>
          </a:ln>
        </p:spPr>
      </p:pic>
      <p:sp>
        <p:nvSpPr>
          <p:cNvPr id="258" name="Google Shape;258;p18"/>
          <p:cNvSpPr txBox="1"/>
          <p:nvPr/>
        </p:nvSpPr>
        <p:spPr>
          <a:xfrm>
            <a:off x="706475" y="2838450"/>
            <a:ext cx="5661300" cy="37554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3600" b="1" i="0" u="none" strike="noStrike" cap="none">
                <a:solidFill>
                  <a:schemeClr val="lt1"/>
                </a:solidFill>
                <a:latin typeface="Montserrat"/>
                <a:ea typeface="Montserrat"/>
                <a:cs typeface="Montserrat"/>
                <a:sym typeface="Montserrat"/>
              </a:rPr>
              <a:t>THE NEXT STEPS TO FAMILY WEALTH PROTECTION</a:t>
            </a:r>
            <a:endParaRPr sz="3600" b="0" i="0" u="none" strike="noStrike" cap="none">
              <a:solidFill>
                <a:schemeClr val="lt1"/>
              </a:solidFill>
              <a:latin typeface="Arial"/>
              <a:ea typeface="Arial"/>
              <a:cs typeface="Arial"/>
              <a:sym typeface="Arial"/>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a:solidFill>
                <a:srgbClr val="000000"/>
              </a:solidFill>
              <a:latin typeface="Montserrat"/>
              <a:ea typeface="Montserrat"/>
              <a:cs typeface="Montserrat"/>
              <a:sym typeface="Montserrat"/>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a:solidFill>
                <a:srgbClr val="000000"/>
              </a:solidFill>
              <a:latin typeface="Montserrat"/>
              <a:ea typeface="Montserrat"/>
              <a:cs typeface="Montserrat"/>
              <a:sym typeface="Montserrat"/>
            </a:endParaRPr>
          </a:p>
        </p:txBody>
      </p:sp>
      <p:sp>
        <p:nvSpPr>
          <p:cNvPr id="259" name="Google Shape;259;p18"/>
          <p:cNvSpPr txBox="1"/>
          <p:nvPr/>
        </p:nvSpPr>
        <p:spPr>
          <a:xfrm>
            <a:off x="1273725" y="490600"/>
            <a:ext cx="10896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8761D"/>
                </a:solidFill>
                <a:latin typeface="Calibri"/>
                <a:ea typeface="Calibri"/>
                <a:cs typeface="Calibri"/>
                <a:sym typeface="Calibri"/>
              </a:rPr>
              <a:t>PARTNER SOLUTION SERIES SPECIAL</a:t>
            </a:r>
            <a:endParaRPr sz="2000" b="0" i="0" u="none" strike="noStrike" cap="none">
              <a:solidFill>
                <a:srgbClr val="38761D"/>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g101cf5bb92d_0_73"/>
          <p:cNvPicPr preferRelativeResize="0"/>
          <p:nvPr/>
        </p:nvPicPr>
        <p:blipFill rotWithShape="1">
          <a:blip r:embed="rId3">
            <a:alphaModFix/>
          </a:blip>
          <a:srcRect/>
          <a:stretch/>
        </p:blipFill>
        <p:spPr>
          <a:xfrm>
            <a:off x="0" y="-1"/>
            <a:ext cx="18288000" cy="10287016"/>
          </a:xfrm>
          <a:prstGeom prst="rect">
            <a:avLst/>
          </a:prstGeom>
          <a:noFill/>
          <a:ln>
            <a:noFill/>
          </a:ln>
        </p:spPr>
      </p:pic>
      <p:sp>
        <p:nvSpPr>
          <p:cNvPr id="265" name="Google Shape;265;g101cf5bb92d_0_73"/>
          <p:cNvSpPr txBox="1"/>
          <p:nvPr/>
        </p:nvSpPr>
        <p:spPr>
          <a:xfrm>
            <a:off x="2147850" y="417475"/>
            <a:ext cx="48483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Stay Connected!</a:t>
            </a:r>
            <a:endParaRPr sz="3000" b="1" i="0" u="none" strike="noStrike" cap="none">
              <a:solidFill>
                <a:schemeClr val="lt1"/>
              </a:solidFill>
              <a:latin typeface="Montserrat"/>
              <a:ea typeface="Montserrat"/>
              <a:cs typeface="Montserrat"/>
              <a:sym typeface="Montserrat"/>
            </a:endParaRPr>
          </a:p>
        </p:txBody>
      </p:sp>
      <p:sp>
        <p:nvSpPr>
          <p:cNvPr id="266" name="Google Shape;266;g101cf5bb92d_0_73"/>
          <p:cNvSpPr txBox="1"/>
          <p:nvPr/>
        </p:nvSpPr>
        <p:spPr>
          <a:xfrm>
            <a:off x="11902025" y="1892175"/>
            <a:ext cx="4848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www.facebook.com/LYDocs/</a:t>
            </a:r>
            <a:endParaRPr sz="1800" b="0" i="0" u="none" strike="noStrike" cap="none">
              <a:solidFill>
                <a:schemeClr val="lt1"/>
              </a:solidFill>
              <a:latin typeface="Montserrat"/>
              <a:ea typeface="Montserrat"/>
              <a:cs typeface="Montserrat"/>
              <a:sym typeface="Montserrat"/>
            </a:endParaRPr>
          </a:p>
        </p:txBody>
      </p:sp>
      <p:sp>
        <p:nvSpPr>
          <p:cNvPr id="267" name="Google Shape;267;g101cf5bb92d_0_73"/>
          <p:cNvSpPr txBox="1"/>
          <p:nvPr/>
        </p:nvSpPr>
        <p:spPr>
          <a:xfrm>
            <a:off x="11902025" y="2654025"/>
            <a:ext cx="4848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www.linkedin.com/company/</a:t>
            </a:r>
            <a:endParaRPr sz="1800" b="0" i="0" u="none" strike="noStrike" cap="none">
              <a:solidFill>
                <a:schemeClr val="lt1"/>
              </a:solidFill>
              <a:latin typeface="Montserrat"/>
              <a:ea typeface="Montserrat"/>
              <a:cs typeface="Montserrat"/>
              <a:sym typeface="Montserrat"/>
            </a:endParaRPr>
          </a:p>
        </p:txBody>
      </p:sp>
      <p:sp>
        <p:nvSpPr>
          <p:cNvPr id="268" name="Google Shape;268;g101cf5bb92d_0_73"/>
          <p:cNvSpPr txBox="1"/>
          <p:nvPr/>
        </p:nvSpPr>
        <p:spPr>
          <a:xfrm>
            <a:off x="11902025" y="3415875"/>
            <a:ext cx="4848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https://lyd2.com.au/</a:t>
            </a:r>
            <a:endParaRPr sz="1800" b="0" i="0" u="none" strike="noStrike" cap="none">
              <a:solidFill>
                <a:schemeClr val="lt1"/>
              </a:solidFill>
              <a:latin typeface="Montserrat"/>
              <a:ea typeface="Montserrat"/>
              <a:cs typeface="Montserrat"/>
              <a:sym typeface="Montserrat"/>
            </a:endParaRPr>
          </a:p>
        </p:txBody>
      </p:sp>
      <p:sp>
        <p:nvSpPr>
          <p:cNvPr id="269" name="Google Shape;269;g101cf5bb92d_0_73"/>
          <p:cNvSpPr txBox="1"/>
          <p:nvPr/>
        </p:nvSpPr>
        <p:spPr>
          <a:xfrm>
            <a:off x="11902025" y="4726025"/>
            <a:ext cx="6843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www.facebook.com/Eventum-Optimum</a:t>
            </a:r>
            <a:endParaRPr sz="1800" b="0" i="0" u="none" strike="noStrike" cap="none">
              <a:solidFill>
                <a:schemeClr val="lt1"/>
              </a:solidFill>
              <a:latin typeface="Montserrat"/>
              <a:ea typeface="Montserrat"/>
              <a:cs typeface="Montserrat"/>
              <a:sym typeface="Montserrat"/>
            </a:endParaRPr>
          </a:p>
        </p:txBody>
      </p:sp>
      <p:sp>
        <p:nvSpPr>
          <p:cNvPr id="270" name="Google Shape;270;g101cf5bb92d_0_73"/>
          <p:cNvSpPr txBox="1"/>
          <p:nvPr/>
        </p:nvSpPr>
        <p:spPr>
          <a:xfrm>
            <a:off x="11902025" y="5487875"/>
            <a:ext cx="6087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www.linkedin.com/company/eventum-optimum/</a:t>
            </a:r>
            <a:endParaRPr sz="1800" b="0" i="0" u="none" strike="noStrike" cap="none">
              <a:solidFill>
                <a:schemeClr val="lt1"/>
              </a:solidFill>
              <a:latin typeface="Montserrat"/>
              <a:ea typeface="Montserrat"/>
              <a:cs typeface="Montserrat"/>
              <a:sym typeface="Montserrat"/>
            </a:endParaRPr>
          </a:p>
        </p:txBody>
      </p:sp>
      <p:sp>
        <p:nvSpPr>
          <p:cNvPr id="271" name="Google Shape;271;g101cf5bb92d_0_73"/>
          <p:cNvSpPr txBox="1"/>
          <p:nvPr/>
        </p:nvSpPr>
        <p:spPr>
          <a:xfrm>
            <a:off x="11902025" y="6249725"/>
            <a:ext cx="4848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www.eventumoptimum.com.au</a:t>
            </a:r>
            <a:endParaRPr sz="1800" b="0" i="0" u="none" strike="noStrike" cap="none">
              <a:solidFill>
                <a:schemeClr val="lt1"/>
              </a:solidFill>
              <a:latin typeface="Montserrat"/>
              <a:ea typeface="Montserrat"/>
              <a:cs typeface="Montserrat"/>
              <a:sym typeface="Montserrat"/>
            </a:endParaRPr>
          </a:p>
        </p:txBody>
      </p:sp>
      <p:sp>
        <p:nvSpPr>
          <p:cNvPr id="272" name="Google Shape;272;g101cf5bb92d_0_73"/>
          <p:cNvSpPr txBox="1"/>
          <p:nvPr/>
        </p:nvSpPr>
        <p:spPr>
          <a:xfrm>
            <a:off x="11902025" y="7559875"/>
            <a:ext cx="574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https://www.facebook.com/AbbottMourly</a:t>
            </a:r>
            <a:endParaRPr sz="1800" b="0" i="0" u="none" strike="noStrike" cap="none">
              <a:solidFill>
                <a:schemeClr val="lt1"/>
              </a:solidFill>
              <a:latin typeface="Montserrat"/>
              <a:ea typeface="Montserrat"/>
              <a:cs typeface="Montserrat"/>
              <a:sym typeface="Montserrat"/>
            </a:endParaRPr>
          </a:p>
        </p:txBody>
      </p:sp>
      <p:sp>
        <p:nvSpPr>
          <p:cNvPr id="273" name="Google Shape;273;g101cf5bb92d_0_73"/>
          <p:cNvSpPr txBox="1"/>
          <p:nvPr/>
        </p:nvSpPr>
        <p:spPr>
          <a:xfrm>
            <a:off x="11902025" y="8321725"/>
            <a:ext cx="6087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www.linkedin.com/company/abbott-mourly/</a:t>
            </a:r>
            <a:endParaRPr sz="1800" b="0" i="0" u="none" strike="noStrike" cap="none">
              <a:solidFill>
                <a:schemeClr val="lt1"/>
              </a:solidFill>
              <a:latin typeface="Montserrat"/>
              <a:ea typeface="Montserrat"/>
              <a:cs typeface="Montserrat"/>
              <a:sym typeface="Montserrat"/>
            </a:endParaRPr>
          </a:p>
        </p:txBody>
      </p:sp>
      <p:sp>
        <p:nvSpPr>
          <p:cNvPr id="274" name="Google Shape;274;g101cf5bb92d_0_73"/>
          <p:cNvSpPr txBox="1"/>
          <p:nvPr/>
        </p:nvSpPr>
        <p:spPr>
          <a:xfrm>
            <a:off x="11902025" y="9083575"/>
            <a:ext cx="4848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https://abbottmourly.com.au/</a:t>
            </a:r>
            <a:endParaRPr sz="18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g101cf5bb92d_0_6"/>
          <p:cNvPicPr preferRelativeResize="0"/>
          <p:nvPr/>
        </p:nvPicPr>
        <p:blipFill rotWithShape="1">
          <a:blip r:embed="rId3">
            <a:alphaModFix/>
          </a:blip>
          <a:srcRect/>
          <a:stretch/>
        </p:blipFill>
        <p:spPr>
          <a:xfrm>
            <a:off x="0" y="0"/>
            <a:ext cx="18288000" cy="10287008"/>
          </a:xfrm>
          <a:prstGeom prst="rect">
            <a:avLst/>
          </a:prstGeom>
          <a:noFill/>
          <a:ln>
            <a:noFill/>
          </a:ln>
        </p:spPr>
      </p:pic>
      <p:sp>
        <p:nvSpPr>
          <p:cNvPr id="280" name="Google Shape;280;g101cf5bb92d_0_6"/>
          <p:cNvSpPr txBox="1"/>
          <p:nvPr/>
        </p:nvSpPr>
        <p:spPr>
          <a:xfrm>
            <a:off x="1790100" y="2843975"/>
            <a:ext cx="13932900" cy="6233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400" b="0" i="0" u="none" strike="noStrike" cap="none">
                <a:solidFill>
                  <a:srgbClr val="FFFFFF"/>
                </a:solidFill>
                <a:latin typeface="Montserrat"/>
                <a:ea typeface="Montserrat"/>
                <a:cs typeface="Montserrat"/>
                <a:sym typeface="Montserrat"/>
              </a:rPr>
              <a:t>T</a:t>
            </a:r>
            <a:r>
              <a:rPr lang="en-US" sz="2250" b="0" i="0" u="none" strike="noStrike" cap="none">
                <a:solidFill>
                  <a:srgbClr val="FFFFFF"/>
                </a:solidFill>
                <a:latin typeface="Montserrat"/>
                <a:ea typeface="Montserrat"/>
                <a:cs typeface="Montserrat"/>
                <a:sym typeface="Montserrat"/>
              </a:rPr>
              <a:t>he information provided during this webinar is for general information only.​</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It should not be taken as constituting professional advice from LightYear Docs, Abbott &amp; Mourly or any of our related brands.​</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We are not a financial advisers. You should consider seeking independent legal, financial, taxation or other advice to check how the information provided in this webinar suits yours and your clients needs. Abbott &amp; Mourly can provide specific advice in these areas covered. Please contact Tony Anamourlis on </a:t>
            </a:r>
            <a:r>
              <a:rPr lang="en-US" sz="2250" b="0" i="0" u="sng" strike="noStrike" cap="none">
                <a:solidFill>
                  <a:srgbClr val="0563C1"/>
                </a:solidFill>
                <a:latin typeface="Montserrat"/>
                <a:ea typeface="Montserrat"/>
                <a:cs typeface="Montserrat"/>
                <a:sym typeface="Montserrat"/>
              </a:rPr>
              <a:t>tanamourlis@abbottmourly.com.au</a:t>
            </a:r>
            <a:r>
              <a:rPr lang="en-US" sz="2250" b="0" i="0" u="none" strike="noStrike" cap="none">
                <a:solidFill>
                  <a:srgbClr val="FFFFFF"/>
                </a:solidFill>
                <a:latin typeface="Montserrat"/>
                <a:ea typeface="Montserrat"/>
                <a:cs typeface="Montserrat"/>
                <a:sym typeface="Montserrat"/>
              </a:rPr>
              <a:t> or contact LightYear Docs support for a referral after the webinar. ​</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a:t>
            </a:r>
            <a:r>
              <a:rPr lang="en-US" sz="2250" b="0" i="0" u="none" strike="noStrike" cap="none">
                <a:solidFill>
                  <a:schemeClr val="dk1"/>
                </a:solidFill>
                <a:latin typeface="Montserrat"/>
                <a:ea typeface="Montserrat"/>
                <a:cs typeface="Montserrat"/>
                <a:sym typeface="Montserrat"/>
              </a:rPr>
              <a:t>​</a:t>
            </a:r>
            <a:endParaRPr sz="2250" b="0" i="0" u="none" strike="noStrike" cap="none">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Clr>
                <a:schemeClr val="dk1"/>
              </a:buClr>
              <a:buSzPts val="1100"/>
              <a:buFont typeface="Arial"/>
              <a:buNone/>
            </a:pPr>
            <a:r>
              <a:rPr lang="en-US" sz="2250" b="0" i="0" u="none" strike="noStrike" cap="none">
                <a:solidFill>
                  <a:srgbClr val="FFFFFF"/>
                </a:solidFill>
                <a:latin typeface="Montserrat"/>
                <a:ea typeface="Montserrat"/>
                <a:cs typeface="Montserrat"/>
                <a:sym typeface="Montserrat"/>
              </a:rPr>
              <a:t>LightYear Docs and Abbott &amp; Mourly are not liable for any loss caused, whether due to negligence or otherwise arising from the use of, or reliance on, the information provided directly or indirectly, by way of this webinar. ​</a:t>
            </a:r>
            <a:endParaRPr sz="2250" b="0" i="0" u="none" strike="noStrike" cap="none">
              <a:solidFill>
                <a:srgbClr val="FFFFFF"/>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3200"/>
              <a:buFont typeface="Arial"/>
              <a:buNone/>
            </a:pPr>
            <a:endParaRPr sz="2900" b="0" i="0" u="none" strike="noStrike" cap="none">
              <a:solidFill>
                <a:srgbClr val="000000"/>
              </a:solidFill>
              <a:latin typeface="Calibri"/>
              <a:ea typeface="Calibri"/>
              <a:cs typeface="Calibri"/>
              <a:sym typeface="Calibri"/>
            </a:endParaRPr>
          </a:p>
        </p:txBody>
      </p:sp>
      <p:sp>
        <p:nvSpPr>
          <p:cNvPr id="281" name="Google Shape;281;g101cf5bb92d_0_6"/>
          <p:cNvSpPr txBox="1"/>
          <p:nvPr/>
        </p:nvSpPr>
        <p:spPr>
          <a:xfrm>
            <a:off x="6580650" y="1289325"/>
            <a:ext cx="5126700" cy="908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DISCLAIMER</a:t>
            </a:r>
            <a:endParaRPr sz="4700" b="1"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00" name="Google Shape;100;p2"/>
          <p:cNvSpPr txBox="1"/>
          <p:nvPr/>
        </p:nvSpPr>
        <p:spPr>
          <a:xfrm>
            <a:off x="3135150" y="3200400"/>
            <a:ext cx="13106400" cy="6194003"/>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Clr>
                <a:srgbClr val="000000"/>
              </a:buClr>
              <a:buSzPts val="3200"/>
              <a:buFont typeface="Arial"/>
              <a:buNone/>
            </a:pPr>
            <a:r>
              <a:rPr lang="en-US" sz="2500" b="0" i="0" u="none" strike="noStrike" cap="none" dirty="0">
                <a:solidFill>
                  <a:srgbClr val="000000"/>
                </a:solidFill>
                <a:latin typeface="Montserrat"/>
                <a:ea typeface="Montserrat"/>
                <a:cs typeface="Montserrat"/>
                <a:sym typeface="Montserrat"/>
              </a:rPr>
              <a:t>For many Australian and for that matter worldwide families, wealth protection through asset protection and succession planning is one of the most important things to a family. </a:t>
            </a:r>
            <a:endParaRPr sz="300" b="0" i="0" u="none" strike="noStrike" cap="none" dirty="0">
              <a:solidFill>
                <a:srgbClr val="000000"/>
              </a:solidFill>
              <a:latin typeface="Montserrat"/>
              <a:ea typeface="Montserrat"/>
              <a:cs typeface="Montserrat"/>
              <a:sym typeface="Montserrat"/>
            </a:endParaRPr>
          </a:p>
          <a:p>
            <a:pPr marL="0" marR="0" lvl="0" indent="0" algn="just" rtl="0">
              <a:lnSpc>
                <a:spcPct val="115000"/>
              </a:lnSpc>
              <a:spcBef>
                <a:spcPts val="0"/>
              </a:spcBef>
              <a:spcAft>
                <a:spcPts val="0"/>
              </a:spcAft>
              <a:buClr>
                <a:srgbClr val="000000"/>
              </a:buClr>
              <a:buSzPts val="3200"/>
              <a:buFont typeface="Arial"/>
              <a:buNone/>
            </a:pPr>
            <a:endParaRPr sz="2500" b="0" i="0" u="none" strike="noStrike" cap="none" dirty="0">
              <a:solidFill>
                <a:srgbClr val="000000"/>
              </a:solidFill>
              <a:latin typeface="Montserrat"/>
              <a:ea typeface="Montserrat"/>
              <a:cs typeface="Montserrat"/>
              <a:sym typeface="Montserrat"/>
            </a:endParaRPr>
          </a:p>
          <a:p>
            <a:pPr marL="0" marR="0" lvl="0" indent="0" algn="just" rtl="0">
              <a:lnSpc>
                <a:spcPct val="115000"/>
              </a:lnSpc>
              <a:spcBef>
                <a:spcPts val="0"/>
              </a:spcBef>
              <a:spcAft>
                <a:spcPts val="0"/>
              </a:spcAft>
              <a:buClr>
                <a:srgbClr val="000000"/>
              </a:buClr>
              <a:buSzPts val="3200"/>
              <a:buFont typeface="Arial"/>
              <a:buNone/>
            </a:pPr>
            <a:r>
              <a:rPr lang="en-US" sz="2500" b="0" i="0" u="none" strike="noStrike" cap="none" dirty="0">
                <a:solidFill>
                  <a:srgbClr val="000000"/>
                </a:solidFill>
                <a:latin typeface="Montserrat"/>
                <a:ea typeface="Montserrat"/>
                <a:cs typeface="Montserrat"/>
                <a:sym typeface="Montserrat"/>
              </a:rPr>
              <a:t>With the preponderance of family assets in individual or joint names, family wealth is exposed.  Even for those families that have put their assets into their “risk free” spouse's name or into a trust, family wealth is still exposed with these strategies post Bosanac.</a:t>
            </a:r>
            <a:endParaRPr sz="300" b="0" i="0" u="none" strike="noStrike" cap="none" dirty="0">
              <a:solidFill>
                <a:srgbClr val="000000"/>
              </a:solidFill>
              <a:latin typeface="Montserrat"/>
              <a:ea typeface="Montserrat"/>
              <a:cs typeface="Montserrat"/>
              <a:sym typeface="Montserrat"/>
            </a:endParaRPr>
          </a:p>
          <a:p>
            <a:pPr marL="0" marR="0" lvl="0" indent="0" algn="just" rtl="0">
              <a:lnSpc>
                <a:spcPct val="115000"/>
              </a:lnSpc>
              <a:spcBef>
                <a:spcPts val="0"/>
              </a:spcBef>
              <a:spcAft>
                <a:spcPts val="0"/>
              </a:spcAft>
              <a:buClr>
                <a:srgbClr val="000000"/>
              </a:buClr>
              <a:buSzPts val="3200"/>
              <a:buFont typeface="Arial"/>
              <a:buNone/>
            </a:pPr>
            <a:endParaRPr sz="2500" b="0" i="0" u="none" strike="noStrike" cap="none" dirty="0">
              <a:solidFill>
                <a:srgbClr val="000000"/>
              </a:solidFill>
              <a:latin typeface="Montserrat"/>
              <a:ea typeface="Montserrat"/>
              <a:cs typeface="Montserrat"/>
              <a:sym typeface="Montserrat"/>
            </a:endParaRPr>
          </a:p>
          <a:p>
            <a:pPr marL="0" marR="0" lvl="0" indent="0" algn="just" rtl="0">
              <a:lnSpc>
                <a:spcPct val="115000"/>
              </a:lnSpc>
              <a:spcBef>
                <a:spcPts val="0"/>
              </a:spcBef>
              <a:spcAft>
                <a:spcPts val="0"/>
              </a:spcAft>
              <a:buClr>
                <a:srgbClr val="000000"/>
              </a:buClr>
              <a:buSzPts val="3200"/>
              <a:buFont typeface="Arial"/>
              <a:buNone/>
            </a:pPr>
            <a:r>
              <a:rPr lang="en-US" sz="2500" b="0" i="0" u="none" strike="noStrike" cap="none" dirty="0">
                <a:solidFill>
                  <a:srgbClr val="000000"/>
                </a:solidFill>
                <a:latin typeface="Montserrat"/>
                <a:ea typeface="Montserrat"/>
                <a:cs typeface="Montserrat"/>
                <a:sym typeface="Montserrat"/>
              </a:rPr>
              <a:t>With serious economic headwinds blowing post pandemic lock downs and measures, we MUST protect our client’s family wealth not only for their own generation but for bloodline generations to come.  The best protection is the Family Protection Trust – a must for the $6,000 Bn or $6Tn of wealth at jeopardy now! It is time to move.</a:t>
            </a:r>
            <a:endParaRPr sz="300" b="0" i="0" u="none" strike="noStrike" cap="none" dirty="0">
              <a:solidFill>
                <a:srgbClr val="000000"/>
              </a:solidFill>
              <a:latin typeface="Montserrat"/>
              <a:ea typeface="Montserrat"/>
              <a:cs typeface="Montserrat"/>
              <a:sym typeface="Montserrat"/>
            </a:endParaRPr>
          </a:p>
        </p:txBody>
      </p:sp>
      <p:sp>
        <p:nvSpPr>
          <p:cNvPr id="101" name="Google Shape;101;p2"/>
          <p:cNvSpPr txBox="1"/>
          <p:nvPr/>
        </p:nvSpPr>
        <p:spPr>
          <a:xfrm>
            <a:off x="2982750" y="1549037"/>
            <a:ext cx="13258800" cy="1824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92D050"/>
              </a:buClr>
              <a:buSzPct val="108108"/>
              <a:buFont typeface="Calibri"/>
              <a:buNone/>
            </a:pPr>
            <a:r>
              <a:rPr lang="en-US" sz="4400" b="1" i="0" u="none" strike="noStrike" cap="none" dirty="0">
                <a:solidFill>
                  <a:srgbClr val="92D050"/>
                </a:solidFill>
                <a:latin typeface="Montserrat"/>
                <a:ea typeface="Montserrat"/>
                <a:cs typeface="Montserrat"/>
                <a:sym typeface="Montserrat"/>
              </a:rPr>
              <a:t>The Problem – Family Wealth Protection </a:t>
            </a:r>
            <a:endParaRPr sz="1400" b="1" i="0" u="none" strike="noStrike" cap="none" dirty="0">
              <a:solidFill>
                <a:srgbClr val="92D050"/>
              </a:solidFill>
              <a:latin typeface="Montserrat"/>
              <a:ea typeface="Montserrat"/>
              <a:cs typeface="Montserrat"/>
              <a:sym typeface="Montserrat"/>
            </a:endParaRPr>
          </a:p>
          <a:p>
            <a:pPr marL="0" marR="0" lvl="0" indent="0" algn="l" rtl="0">
              <a:lnSpc>
                <a:spcPct val="100000"/>
              </a:lnSpc>
              <a:spcBef>
                <a:spcPts val="0"/>
              </a:spcBef>
              <a:spcAft>
                <a:spcPts val="0"/>
              </a:spcAft>
              <a:buClr>
                <a:srgbClr val="92D050"/>
              </a:buClr>
              <a:buSzPct val="108108"/>
              <a:buFont typeface="Calibri"/>
              <a:buNone/>
            </a:pPr>
            <a:r>
              <a:rPr lang="en-US" sz="4400" b="1" i="0" u="none" strike="noStrike" cap="none" dirty="0">
                <a:solidFill>
                  <a:srgbClr val="92D050"/>
                </a:solidFill>
                <a:latin typeface="Montserrat"/>
                <a:ea typeface="Montserrat"/>
                <a:cs typeface="Montserrat"/>
                <a:sym typeface="Montserrat"/>
              </a:rPr>
              <a:t>The Solution – The Family Protection Trust</a:t>
            </a:r>
            <a:br>
              <a:rPr lang="en-US" sz="4400" b="0" i="0" u="none" strike="noStrike" cap="none" dirty="0">
                <a:solidFill>
                  <a:srgbClr val="EF473A"/>
                </a:solidFill>
                <a:latin typeface="Montserrat"/>
                <a:ea typeface="Montserrat"/>
                <a:cs typeface="Montserrat"/>
                <a:sym typeface="Montserrat"/>
              </a:rPr>
            </a:br>
            <a:endParaRPr sz="4400" b="0" i="0" u="none" strike="noStrike" cap="none" dirty="0">
              <a:solidFill>
                <a:srgbClr val="FF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08" name="Google Shape;108;p3"/>
          <p:cNvSpPr txBox="1"/>
          <p:nvPr/>
        </p:nvSpPr>
        <p:spPr>
          <a:xfrm>
            <a:off x="7068333" y="1538450"/>
            <a:ext cx="9100800" cy="7237943"/>
          </a:xfrm>
          <a:prstGeom prst="rect">
            <a:avLst/>
          </a:prstGeom>
          <a:noFill/>
          <a:ln>
            <a:noFill/>
          </a:ln>
        </p:spPr>
        <p:txBody>
          <a:bodyPr spcFirstLastPara="1" wrap="square" lIns="0" tIns="0" rIns="0" bIns="0" anchor="t" anchorCtr="0">
            <a:spAutoFit/>
          </a:bodyPr>
          <a:lstStyle/>
          <a:p>
            <a:pPr marL="0" marR="0" lvl="0" indent="0" algn="just" rtl="0">
              <a:lnSpc>
                <a:spcPct val="174277"/>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83869" marR="0" lvl="1" indent="-241935" algn="just" rtl="0">
              <a:lnSpc>
                <a:spcPct val="112035"/>
              </a:lnSpc>
              <a:spcBef>
                <a:spcPts val="0"/>
              </a:spcBef>
              <a:spcAft>
                <a:spcPts val="0"/>
              </a:spcAft>
              <a:buClr>
                <a:srgbClr val="000000"/>
              </a:buClr>
              <a:buSzPts val="2800"/>
              <a:buFont typeface="Montserrat"/>
              <a:buChar char="•"/>
            </a:pPr>
            <a:r>
              <a:rPr lang="en-US" sz="2800" b="0" i="0" u="none" strike="noStrike" cap="none" dirty="0">
                <a:solidFill>
                  <a:srgbClr val="000000"/>
                </a:solidFill>
                <a:latin typeface="Montserrat"/>
                <a:ea typeface="Montserrat"/>
                <a:cs typeface="Montserrat"/>
                <a:sym typeface="Montserrat"/>
              </a:rPr>
              <a:t>Australia has the highest per capita number of lawyers in the world</a:t>
            </a:r>
            <a:endParaRPr sz="14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dirty="0">
              <a:solidFill>
                <a:srgbClr val="000000"/>
              </a:solidFill>
              <a:latin typeface="Montserrat"/>
              <a:ea typeface="Montserrat"/>
              <a:cs typeface="Montserrat"/>
              <a:sym typeface="Montserrat"/>
            </a:endParaRPr>
          </a:p>
          <a:p>
            <a:pPr marL="483869" marR="0" lvl="1" indent="-241935" algn="just" rtl="0">
              <a:lnSpc>
                <a:spcPct val="112035"/>
              </a:lnSpc>
              <a:spcBef>
                <a:spcPts val="0"/>
              </a:spcBef>
              <a:spcAft>
                <a:spcPts val="0"/>
              </a:spcAft>
              <a:buClr>
                <a:srgbClr val="000000"/>
              </a:buClr>
              <a:buSzPts val="2800"/>
              <a:buFont typeface="Montserrat"/>
              <a:buChar char="•"/>
            </a:pPr>
            <a:r>
              <a:rPr lang="en-US" sz="2800" b="0" i="0" u="none" strike="noStrike" cap="none" dirty="0">
                <a:solidFill>
                  <a:srgbClr val="000000"/>
                </a:solidFill>
                <a:latin typeface="Montserrat"/>
                <a:ea typeface="Montserrat"/>
                <a:cs typeface="Montserrat"/>
                <a:sym typeface="Montserrat"/>
              </a:rPr>
              <a:t>Lawyers and Courts have adopted to a post Covid world</a:t>
            </a:r>
            <a:endParaRPr sz="14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dirty="0">
              <a:solidFill>
                <a:srgbClr val="000000"/>
              </a:solidFill>
              <a:latin typeface="Montserrat"/>
              <a:ea typeface="Montserrat"/>
              <a:cs typeface="Montserrat"/>
              <a:sym typeface="Montserrat"/>
            </a:endParaRPr>
          </a:p>
          <a:p>
            <a:pPr marL="483869" marR="0" lvl="1" indent="-241935" algn="just" rtl="0">
              <a:lnSpc>
                <a:spcPct val="112035"/>
              </a:lnSpc>
              <a:spcBef>
                <a:spcPts val="0"/>
              </a:spcBef>
              <a:spcAft>
                <a:spcPts val="0"/>
              </a:spcAft>
              <a:buClr>
                <a:srgbClr val="000000"/>
              </a:buClr>
              <a:buSzPts val="2800"/>
              <a:buFont typeface="Montserrat"/>
              <a:buChar char="•"/>
            </a:pPr>
            <a:r>
              <a:rPr lang="en-US" sz="2800" b="0" i="0" u="none" strike="noStrike" cap="none" dirty="0">
                <a:solidFill>
                  <a:srgbClr val="000000"/>
                </a:solidFill>
                <a:latin typeface="Montserrat"/>
                <a:ea typeface="Montserrat"/>
                <a:cs typeface="Montserrat"/>
                <a:sym typeface="Montserrat"/>
              </a:rPr>
              <a:t>Negligence, occupational health and safety, ASIC, ATO, Fair Work, building accident – who isn’t exposed to a damages or loss claim?</a:t>
            </a:r>
            <a:endParaRPr sz="14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dirty="0">
              <a:solidFill>
                <a:srgbClr val="000000"/>
              </a:solidFill>
              <a:latin typeface="Montserrat"/>
              <a:ea typeface="Montserrat"/>
              <a:cs typeface="Montserrat"/>
              <a:sym typeface="Montserrat"/>
            </a:endParaRPr>
          </a:p>
          <a:p>
            <a:pPr marL="483869" marR="0" lvl="1" indent="-241935" algn="just" rtl="0">
              <a:lnSpc>
                <a:spcPct val="112035"/>
              </a:lnSpc>
              <a:spcBef>
                <a:spcPts val="0"/>
              </a:spcBef>
              <a:spcAft>
                <a:spcPts val="0"/>
              </a:spcAft>
              <a:buClr>
                <a:srgbClr val="000000"/>
              </a:buClr>
              <a:buSzPts val="2800"/>
              <a:buFont typeface="Montserrat"/>
              <a:buChar char="•"/>
            </a:pPr>
            <a:r>
              <a:rPr lang="en-AU" sz="2800" b="0" i="0" u="none" strike="noStrike" cap="none" dirty="0">
                <a:solidFill>
                  <a:srgbClr val="000000"/>
                </a:solidFill>
                <a:latin typeface="Montserrat"/>
                <a:ea typeface="Montserrat"/>
                <a:cs typeface="Montserrat"/>
                <a:sym typeface="Montserrat"/>
              </a:rPr>
              <a:t>We can see what is coming but why the “deer in the headlights” – has Covid numbed all of our senses?</a:t>
            </a:r>
            <a:endParaRPr sz="14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dirty="0">
              <a:solidFill>
                <a:srgbClr val="000000"/>
              </a:solidFill>
              <a:latin typeface="Arimo"/>
              <a:ea typeface="Arimo"/>
              <a:cs typeface="Arimo"/>
              <a:sym typeface="Arimo"/>
            </a:endParaRPr>
          </a:p>
        </p:txBody>
      </p:sp>
      <p:sp>
        <p:nvSpPr>
          <p:cNvPr id="109" name="Google Shape;109;p3"/>
          <p:cNvSpPr txBox="1"/>
          <p:nvPr/>
        </p:nvSpPr>
        <p:spPr>
          <a:xfrm>
            <a:off x="1130723" y="4850250"/>
            <a:ext cx="4180200" cy="1013100"/>
          </a:xfrm>
          <a:prstGeom prst="rect">
            <a:avLst/>
          </a:prstGeom>
          <a:noFill/>
          <a:ln>
            <a:noFill/>
          </a:ln>
        </p:spPr>
        <p:txBody>
          <a:bodyPr spcFirstLastPara="1" wrap="square" lIns="91425" tIns="45700" rIns="91425" bIns="45700" anchor="t" anchorCtr="0">
            <a:noAutofit/>
          </a:bodyPr>
          <a:lstStyle/>
          <a:p>
            <a:pPr marL="0" marR="0" lvl="0" indent="0" algn="l" rtl="0">
              <a:lnSpc>
                <a:spcPct val="106000"/>
              </a:lnSpc>
              <a:spcBef>
                <a:spcPts val="0"/>
              </a:spcBef>
              <a:spcAft>
                <a:spcPts val="0"/>
              </a:spcAft>
              <a:buClr>
                <a:srgbClr val="000000"/>
              </a:buClr>
              <a:buSzPts val="6000"/>
              <a:buFont typeface="Arial"/>
              <a:buNone/>
            </a:pPr>
            <a:r>
              <a:rPr lang="en-US" sz="6000" b="1" i="0" u="none" strike="noStrike" cap="none">
                <a:solidFill>
                  <a:schemeClr val="accent6"/>
                </a:solidFill>
                <a:latin typeface="Montserrat"/>
                <a:ea typeface="Montserrat"/>
                <a:cs typeface="Montserrat"/>
                <a:sym typeface="Montserrat"/>
              </a:rPr>
              <a:t>EXPOSED</a:t>
            </a:r>
            <a:endParaRPr sz="6000" b="0" i="0" u="none" strike="noStrike" cap="none">
              <a:solidFill>
                <a:schemeClr val="accent6"/>
              </a:solidFill>
              <a:latin typeface="Montserrat"/>
              <a:ea typeface="Montserrat"/>
              <a:cs typeface="Montserrat"/>
              <a:sym typeface="Montserrat"/>
            </a:endParaRPr>
          </a:p>
        </p:txBody>
      </p:sp>
      <p:sp>
        <p:nvSpPr>
          <p:cNvPr id="110" name="Google Shape;110;p3"/>
          <p:cNvSpPr txBox="1"/>
          <p:nvPr/>
        </p:nvSpPr>
        <p:spPr>
          <a:xfrm>
            <a:off x="900464" y="3926861"/>
            <a:ext cx="4793100" cy="9234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199"/>
              <a:buFont typeface="Arial"/>
              <a:buNone/>
            </a:pPr>
            <a:r>
              <a:rPr lang="en-US" sz="6000" b="1" i="0" u="none" strike="noStrike" cap="none">
                <a:solidFill>
                  <a:schemeClr val="lt1"/>
                </a:solidFill>
                <a:latin typeface="Montserrat"/>
                <a:ea typeface="Montserrat"/>
                <a:cs typeface="Montserrat"/>
                <a:sym typeface="Montserrat"/>
              </a:rPr>
              <a:t>LITIGATION</a:t>
            </a:r>
            <a:endParaRPr sz="6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17" name="Google Shape;117;p4"/>
          <p:cNvSpPr txBox="1"/>
          <p:nvPr/>
        </p:nvSpPr>
        <p:spPr>
          <a:xfrm>
            <a:off x="6940975" y="903650"/>
            <a:ext cx="9537600" cy="8003400"/>
          </a:xfrm>
          <a:prstGeom prst="rect">
            <a:avLst/>
          </a:prstGeom>
          <a:noFill/>
          <a:ln>
            <a:noFill/>
          </a:ln>
        </p:spPr>
        <p:txBody>
          <a:bodyPr spcFirstLastPara="1" wrap="square" lIns="0" tIns="0" rIns="0" bIns="0" anchor="t" anchorCtr="0">
            <a:spAutoFit/>
          </a:bodyPr>
          <a:lstStyle/>
          <a:p>
            <a:pPr marL="0" marR="0" lvl="0" indent="0" algn="just" rtl="0">
              <a:lnSpc>
                <a:spcPct val="174277"/>
              </a:lnSpc>
              <a:spcBef>
                <a:spcPts val="0"/>
              </a:spcBef>
              <a:spcAft>
                <a:spcPts val="0"/>
              </a:spcAft>
              <a:buClr>
                <a:srgbClr val="000000"/>
              </a:buClr>
              <a:buSzPts val="1800"/>
              <a:buFont typeface="Arial"/>
              <a:buNone/>
            </a:pPr>
            <a:endParaRPr sz="1600" b="0" i="0" u="none" strike="noStrike" cap="none">
              <a:solidFill>
                <a:schemeClr val="dk1"/>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Assets, investments, companies, trusts and even super funds are exposed where a key person, director or trustee is in the throes of insolvency or bankruptcy</a:t>
            </a:r>
            <a:endParaRPr sz="12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Section 120 of the BA 1961 provides that the Trustee in Bankruptcy can apply to the Court to void an undervalued transaction</a:t>
            </a:r>
            <a:endParaRPr sz="1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The key issue is the solvency of the person at the time of the undervalued transaction</a:t>
            </a:r>
            <a:endParaRPr sz="1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Will a trustee in bankruptcy take action three years out?</a:t>
            </a:r>
            <a:endParaRPr sz="1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The best time to do it is now!!!  And your clients know it. The big question is how are you protected personally – and your family!!!!</a:t>
            </a:r>
            <a:endParaRPr sz="2600" b="0" i="0" u="none" strike="noStrike" cap="none">
              <a:solidFill>
                <a:srgbClr val="000000"/>
              </a:solidFill>
              <a:latin typeface="Montserrat"/>
              <a:ea typeface="Montserrat"/>
              <a:cs typeface="Montserrat"/>
              <a:sym typeface="Montserrat"/>
            </a:endParaRPr>
          </a:p>
        </p:txBody>
      </p:sp>
      <p:sp>
        <p:nvSpPr>
          <p:cNvPr id="118" name="Google Shape;118;p4"/>
          <p:cNvSpPr txBox="1"/>
          <p:nvPr/>
        </p:nvSpPr>
        <p:spPr>
          <a:xfrm>
            <a:off x="-621727" y="3895225"/>
            <a:ext cx="7791300" cy="9234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199"/>
              <a:buFont typeface="Arial"/>
              <a:buNone/>
            </a:pPr>
            <a:r>
              <a:rPr lang="en-US" sz="6000" b="1" i="0" u="none" strike="noStrike" cap="none">
                <a:solidFill>
                  <a:schemeClr val="lt1"/>
                </a:solidFill>
                <a:latin typeface="Montserrat"/>
                <a:ea typeface="Montserrat"/>
                <a:cs typeface="Montserrat"/>
                <a:sym typeface="Montserrat"/>
              </a:rPr>
              <a:t>BANKRUPTCY</a:t>
            </a:r>
            <a:endParaRPr sz="6000" b="1" i="0" u="none" strike="noStrike" cap="none">
              <a:solidFill>
                <a:schemeClr val="lt1"/>
              </a:solidFill>
              <a:latin typeface="Montserrat"/>
              <a:ea typeface="Montserrat"/>
              <a:cs typeface="Montserrat"/>
              <a:sym typeface="Montserrat"/>
            </a:endParaRPr>
          </a:p>
        </p:txBody>
      </p:sp>
      <p:sp>
        <p:nvSpPr>
          <p:cNvPr id="119" name="Google Shape;119;p4"/>
          <p:cNvSpPr txBox="1"/>
          <p:nvPr/>
        </p:nvSpPr>
        <p:spPr>
          <a:xfrm>
            <a:off x="670370" y="4818625"/>
            <a:ext cx="5207100" cy="1013100"/>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Clr>
                <a:srgbClr val="000000"/>
              </a:buClr>
              <a:buSzPts val="6000"/>
              <a:buFont typeface="Arial"/>
              <a:buNone/>
            </a:pPr>
            <a:r>
              <a:rPr lang="en-US" sz="6000" b="1" i="0" u="none" strike="noStrike" cap="none">
                <a:solidFill>
                  <a:schemeClr val="accent6"/>
                </a:solidFill>
                <a:latin typeface="Montserrat"/>
                <a:ea typeface="Montserrat"/>
                <a:cs typeface="Montserrat"/>
                <a:sym typeface="Montserrat"/>
              </a:rPr>
              <a:t>EXPOSED</a:t>
            </a:r>
            <a:endParaRPr sz="6000" b="0" i="0" u="none" strike="noStrike" cap="none">
              <a:solidFill>
                <a:schemeClr val="accent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26" name="Google Shape;126;p5"/>
          <p:cNvSpPr txBox="1"/>
          <p:nvPr/>
        </p:nvSpPr>
        <p:spPr>
          <a:xfrm>
            <a:off x="6989725" y="1356450"/>
            <a:ext cx="9562200" cy="7574100"/>
          </a:xfrm>
          <a:prstGeom prst="rect">
            <a:avLst/>
          </a:prstGeom>
          <a:noFill/>
          <a:ln>
            <a:noFill/>
          </a:ln>
        </p:spPr>
        <p:txBody>
          <a:bodyPr spcFirstLastPara="1" wrap="square" lIns="0" tIns="0" rIns="0" bIns="0" anchor="t" anchorCtr="0">
            <a:spAutoFit/>
          </a:bodyPr>
          <a:lstStyle/>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Covid should have burnt deep into the mind of everyone that hospitalisation can be moments away</a:t>
            </a:r>
            <a:endParaRPr sz="12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7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Where a person suffers from mental incapacity then they cannot be a trustee or director of a company. </a:t>
            </a:r>
            <a:endParaRPr sz="12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7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How many of the 2.5 million companies do not have an “incapacity plan” in place?  Especially for sole directors for trading, bucket, discretionary trust or SMSF trustee companies.</a:t>
            </a:r>
            <a:endParaRPr sz="1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7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What happens to the shares and assets of incapacitated clients – is there an enduring power of attorney to even deal with banks and governments</a:t>
            </a:r>
            <a:endParaRPr sz="1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700"/>
              <a:buFont typeface="Arial"/>
              <a:buNone/>
            </a:pPr>
            <a:endParaRPr sz="2600" b="0" i="0" u="none" strike="noStrike" cap="none">
              <a:solidFill>
                <a:srgbClr val="000000"/>
              </a:solidFill>
              <a:latin typeface="Montserrat"/>
              <a:ea typeface="Montserrat"/>
              <a:cs typeface="Montserrat"/>
              <a:sym typeface="Montserrat"/>
            </a:endParaRPr>
          </a:p>
          <a:p>
            <a:pPr marL="483869" marR="0" lvl="1" indent="-229235" algn="just" rtl="0">
              <a:lnSpc>
                <a:spcPct val="112035"/>
              </a:lnSpc>
              <a:spcBef>
                <a:spcPts val="0"/>
              </a:spcBef>
              <a:spcAft>
                <a:spcPts val="0"/>
              </a:spcAft>
              <a:buClr>
                <a:srgbClr val="000000"/>
              </a:buClr>
              <a:buSzPts val="2600"/>
              <a:buFont typeface="Montserrat"/>
              <a:buChar char="•"/>
            </a:pPr>
            <a:r>
              <a:rPr lang="en-US" sz="2600" b="0" i="0" u="none" strike="noStrike" cap="none">
                <a:solidFill>
                  <a:srgbClr val="000000"/>
                </a:solidFill>
                <a:latin typeface="Montserrat"/>
                <a:ea typeface="Montserrat"/>
                <a:cs typeface="Montserrat"/>
                <a:sym typeface="Montserrat"/>
              </a:rPr>
              <a:t>The best time to do it is yesterday!!! And do it for all family members over age 18.</a:t>
            </a:r>
            <a:endParaRPr sz="2600" b="0" i="0" u="none" strike="noStrike" cap="none">
              <a:solidFill>
                <a:srgbClr val="000000"/>
              </a:solidFill>
              <a:latin typeface="Montserrat"/>
              <a:ea typeface="Montserrat"/>
              <a:cs typeface="Montserrat"/>
              <a:sym typeface="Montserrat"/>
            </a:endParaRPr>
          </a:p>
        </p:txBody>
      </p:sp>
      <p:sp>
        <p:nvSpPr>
          <p:cNvPr id="127" name="Google Shape;127;p5"/>
          <p:cNvSpPr txBox="1"/>
          <p:nvPr/>
        </p:nvSpPr>
        <p:spPr>
          <a:xfrm>
            <a:off x="880554" y="4112996"/>
            <a:ext cx="5006100" cy="19086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199"/>
              <a:buFont typeface="Arial"/>
              <a:buNone/>
            </a:pPr>
            <a:r>
              <a:rPr lang="en-US" sz="6000" b="1" i="0" u="none" strike="noStrike" cap="none">
                <a:solidFill>
                  <a:schemeClr val="lt1"/>
                </a:solidFill>
                <a:latin typeface="Montserrat"/>
                <a:ea typeface="Montserrat"/>
                <a:cs typeface="Montserrat"/>
                <a:sym typeface="Montserrat"/>
              </a:rPr>
              <a:t>INCAPACITY</a:t>
            </a:r>
            <a:endParaRPr sz="6000" b="0" i="0" u="none" strike="noStrike" cap="none">
              <a:solidFill>
                <a:schemeClr val="lt1"/>
              </a:solidFill>
              <a:latin typeface="Arial"/>
              <a:ea typeface="Arial"/>
              <a:cs typeface="Arial"/>
              <a:sym typeface="Arial"/>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a:solidFill>
                <a:srgbClr val="282525"/>
              </a:solidFill>
              <a:latin typeface="Montserrat"/>
              <a:ea typeface="Montserrat"/>
              <a:cs typeface="Montserrat"/>
              <a:sym typeface="Montserrat"/>
            </a:endParaRPr>
          </a:p>
        </p:txBody>
      </p:sp>
      <p:sp>
        <p:nvSpPr>
          <p:cNvPr id="128" name="Google Shape;128;p5"/>
          <p:cNvSpPr txBox="1"/>
          <p:nvPr/>
        </p:nvSpPr>
        <p:spPr>
          <a:xfrm>
            <a:off x="661146" y="5008225"/>
            <a:ext cx="5006100" cy="1013100"/>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Clr>
                <a:srgbClr val="000000"/>
              </a:buClr>
              <a:buSzPts val="6000"/>
              <a:buFont typeface="Arial"/>
              <a:buNone/>
            </a:pPr>
            <a:r>
              <a:rPr lang="en-US" sz="6000" b="1" i="0" u="none" strike="noStrike" cap="none">
                <a:solidFill>
                  <a:schemeClr val="accent6"/>
                </a:solidFill>
                <a:latin typeface="Montserrat"/>
                <a:ea typeface="Montserrat"/>
                <a:cs typeface="Montserrat"/>
                <a:sym typeface="Montserrat"/>
              </a:rPr>
              <a:t>EXPOSED</a:t>
            </a:r>
            <a:endParaRPr sz="6000" b="0" i="0" u="none" strike="noStrike" cap="none">
              <a:solidFill>
                <a:schemeClr val="accent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35" name="Google Shape;135;p6"/>
          <p:cNvSpPr txBox="1"/>
          <p:nvPr/>
        </p:nvSpPr>
        <p:spPr>
          <a:xfrm>
            <a:off x="635385" y="3192447"/>
            <a:ext cx="5006100" cy="2770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199"/>
              <a:buFont typeface="Arial"/>
              <a:buNone/>
            </a:pPr>
            <a:r>
              <a:rPr lang="en-US" sz="6000" b="1" i="0" u="none" strike="noStrike" cap="none">
                <a:solidFill>
                  <a:schemeClr val="lt1"/>
                </a:solidFill>
                <a:latin typeface="Montserrat"/>
                <a:ea typeface="Montserrat"/>
                <a:cs typeface="Montserrat"/>
                <a:sym typeface="Montserrat"/>
              </a:rPr>
              <a:t>ESTATE PLANNING</a:t>
            </a:r>
            <a:endParaRPr sz="6000" b="0" i="0" u="none" strike="noStrike" cap="none">
              <a:solidFill>
                <a:schemeClr val="lt1"/>
              </a:solidFill>
              <a:latin typeface="Montserrat"/>
              <a:ea typeface="Montserrat"/>
              <a:cs typeface="Montserrat"/>
              <a:sym typeface="Montserrat"/>
            </a:endParaRPr>
          </a:p>
          <a:p>
            <a:pPr marL="0" marR="0" lvl="0" indent="0" algn="l" rtl="0">
              <a:lnSpc>
                <a:spcPct val="120003"/>
              </a:lnSpc>
              <a:spcBef>
                <a:spcPts val="0"/>
              </a:spcBef>
              <a:spcAft>
                <a:spcPts val="0"/>
              </a:spcAft>
              <a:buClr>
                <a:srgbClr val="000000"/>
              </a:buClr>
              <a:buSzPts val="5199"/>
              <a:buFont typeface="Arial"/>
              <a:buNone/>
            </a:pPr>
            <a:endParaRPr sz="6000" b="1" i="0" u="none" strike="noStrike" cap="none">
              <a:solidFill>
                <a:schemeClr val="lt1"/>
              </a:solidFill>
              <a:latin typeface="Montserrat"/>
              <a:ea typeface="Montserrat"/>
              <a:cs typeface="Montserrat"/>
              <a:sym typeface="Montserrat"/>
            </a:endParaRPr>
          </a:p>
        </p:txBody>
      </p:sp>
      <p:sp>
        <p:nvSpPr>
          <p:cNvPr id="136" name="Google Shape;136;p6"/>
          <p:cNvSpPr txBox="1"/>
          <p:nvPr/>
        </p:nvSpPr>
        <p:spPr>
          <a:xfrm>
            <a:off x="6791650" y="890450"/>
            <a:ext cx="9617100" cy="8029800"/>
          </a:xfrm>
          <a:prstGeom prst="rect">
            <a:avLst/>
          </a:prstGeom>
          <a:noFill/>
          <a:ln>
            <a:noFill/>
          </a:ln>
        </p:spPr>
        <p:txBody>
          <a:bodyPr spcFirstLastPara="1" wrap="square" lIns="0" tIns="0" rIns="0" bIns="0" anchor="t" anchorCtr="0">
            <a:spAutoFit/>
          </a:bodyPr>
          <a:lstStyle/>
          <a:p>
            <a:pPr marL="0" marR="0" lvl="0" indent="0" algn="just" rtl="0">
              <a:lnSpc>
                <a:spcPct val="174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83868" marR="0" lvl="1" indent="-203834" algn="just" rtl="0">
              <a:lnSpc>
                <a:spcPct val="112035"/>
              </a:lnSpc>
              <a:spcBef>
                <a:spcPts val="0"/>
              </a:spcBef>
              <a:spcAft>
                <a:spcPts val="0"/>
              </a:spcAft>
              <a:buClr>
                <a:srgbClr val="000000"/>
              </a:buClr>
              <a:buSzPts val="2200"/>
              <a:buFont typeface="Arial"/>
              <a:buChar char="•"/>
            </a:pPr>
            <a:r>
              <a:rPr lang="en-US" sz="2200" b="0" i="0" u="none" strike="noStrike" cap="none">
                <a:solidFill>
                  <a:srgbClr val="000000"/>
                </a:solidFill>
                <a:latin typeface="Montserrat"/>
                <a:ea typeface="Montserrat"/>
                <a:cs typeface="Montserrat"/>
                <a:sym typeface="Montserrat"/>
              </a:rPr>
              <a:t>On death most people who have a Will would expect that all of their personal assets, including home, investments and superannuation would be paid out in accordance with their Will.  </a:t>
            </a:r>
            <a:r>
              <a:rPr lang="en-US" sz="2200" b="1" i="1" u="none" strike="noStrike" cap="none">
                <a:solidFill>
                  <a:srgbClr val="FF0000"/>
                </a:solidFill>
                <a:latin typeface="Montserrat"/>
                <a:ea typeface="Montserrat"/>
                <a:cs typeface="Montserrat"/>
                <a:sym typeface="Montserrat"/>
              </a:rPr>
              <a:t>Wrong!!! </a:t>
            </a:r>
            <a:endParaRPr sz="8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400"/>
              <a:buFont typeface="Arial"/>
              <a:buNone/>
            </a:pPr>
            <a:endParaRPr sz="2200" b="0" i="0" u="none" strike="noStrike" cap="none">
              <a:solidFill>
                <a:srgbClr val="000000"/>
              </a:solidFill>
              <a:latin typeface="Montserrat"/>
              <a:ea typeface="Montserrat"/>
              <a:cs typeface="Montserrat"/>
              <a:sym typeface="Montserrat"/>
            </a:endParaRPr>
          </a:p>
          <a:p>
            <a:pPr marL="483869" marR="0" lvl="1" indent="-203835" algn="just" rtl="0">
              <a:lnSpc>
                <a:spcPct val="112035"/>
              </a:lnSpc>
              <a:spcBef>
                <a:spcPts val="0"/>
              </a:spcBef>
              <a:spcAft>
                <a:spcPts val="0"/>
              </a:spcAft>
              <a:buClr>
                <a:srgbClr val="000000"/>
              </a:buClr>
              <a:buSzPts val="2200"/>
              <a:buFont typeface="Montserrat"/>
              <a:buChar char="•"/>
            </a:pPr>
            <a:r>
              <a:rPr lang="en-US" sz="2200" b="0" i="0" u="none" strike="noStrike" cap="none">
                <a:solidFill>
                  <a:srgbClr val="000000"/>
                </a:solidFill>
                <a:latin typeface="Montserrat"/>
                <a:ea typeface="Montserrat"/>
                <a:cs typeface="Montserrat"/>
                <a:sym typeface="Montserrat"/>
              </a:rPr>
              <a:t>Every State in Australia allows a disaffected person (someone who did not benefit from a Will or get what they believe they deserved) to claim against an estate.  Any claim overrides the provisions of a Will.</a:t>
            </a:r>
            <a:endParaRPr sz="8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400"/>
              <a:buFont typeface="Arial"/>
              <a:buNone/>
            </a:pPr>
            <a:endParaRPr sz="2200" b="0" i="0" u="none" strike="noStrike" cap="none">
              <a:solidFill>
                <a:srgbClr val="000000"/>
              </a:solidFill>
              <a:latin typeface="Montserrat"/>
              <a:ea typeface="Montserrat"/>
              <a:cs typeface="Montserrat"/>
              <a:sym typeface="Montserrat"/>
            </a:endParaRPr>
          </a:p>
          <a:p>
            <a:pPr marL="483869" marR="0" lvl="1" indent="-203835" algn="just" rtl="0">
              <a:lnSpc>
                <a:spcPct val="112035"/>
              </a:lnSpc>
              <a:spcBef>
                <a:spcPts val="0"/>
              </a:spcBef>
              <a:spcAft>
                <a:spcPts val="0"/>
              </a:spcAft>
              <a:buClr>
                <a:srgbClr val="000000"/>
              </a:buClr>
              <a:buSzPts val="2200"/>
              <a:buFont typeface="Arial"/>
              <a:buChar char="•"/>
            </a:pPr>
            <a:r>
              <a:rPr lang="en-US" sz="2200" b="1" i="0" u="none" strike="noStrike" cap="none">
                <a:solidFill>
                  <a:srgbClr val="000000"/>
                </a:solidFill>
                <a:latin typeface="Montserrat"/>
                <a:ea typeface="Montserrat"/>
                <a:cs typeface="Montserrat"/>
                <a:sym typeface="Montserrat"/>
              </a:rPr>
              <a:t>A Real Case in Point:  </a:t>
            </a:r>
            <a:r>
              <a:rPr lang="en-US" sz="2200" b="0" i="0" u="none" strike="noStrike" cap="none">
                <a:solidFill>
                  <a:srgbClr val="000000"/>
                </a:solidFill>
                <a:latin typeface="Montserrat"/>
                <a:ea typeface="Montserrat"/>
                <a:cs typeface="Montserrat"/>
                <a:sym typeface="Montserrat"/>
              </a:rPr>
              <a:t>A family provision claim on estate assets may result in long and costly court proceedings.  In Western Australia in 2018 the judge of the WA Supreme Court castigated lawyers who had taken five years and $500,000 in legal fees to challenge a $600,000 estate consisting only of the deceased’s home. </a:t>
            </a:r>
            <a:endParaRPr sz="8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400"/>
              <a:buFont typeface="Arial"/>
              <a:buNone/>
            </a:pPr>
            <a:endParaRPr sz="2200" b="0" i="0" u="none" strike="noStrike" cap="none">
              <a:solidFill>
                <a:srgbClr val="000000"/>
              </a:solidFill>
              <a:latin typeface="Montserrat"/>
              <a:ea typeface="Montserrat"/>
              <a:cs typeface="Montserrat"/>
              <a:sym typeface="Montserrat"/>
            </a:endParaRPr>
          </a:p>
          <a:p>
            <a:pPr marL="483869" marR="0" lvl="1" indent="-203835" algn="just" rtl="0">
              <a:lnSpc>
                <a:spcPct val="112035"/>
              </a:lnSpc>
              <a:spcBef>
                <a:spcPts val="0"/>
              </a:spcBef>
              <a:spcAft>
                <a:spcPts val="0"/>
              </a:spcAft>
              <a:buClr>
                <a:srgbClr val="000000"/>
              </a:buClr>
              <a:buSzPts val="2200"/>
              <a:buFont typeface="Montserrat"/>
              <a:buChar char="•"/>
            </a:pPr>
            <a:r>
              <a:rPr lang="en-US" sz="2200" b="0" i="0" u="none" strike="noStrike" cap="none">
                <a:solidFill>
                  <a:srgbClr val="000000"/>
                </a:solidFill>
                <a:latin typeface="Montserrat"/>
                <a:ea typeface="Montserrat"/>
                <a:cs typeface="Montserrat"/>
                <a:sym typeface="Montserrat"/>
              </a:rPr>
              <a:t>Is traditional estate planning worth it if there is even a 5% or greater chance of a challenge?</a:t>
            </a:r>
            <a:endParaRPr sz="22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400"/>
              <a:buFont typeface="Arial"/>
              <a:buNone/>
            </a:pPr>
            <a:endParaRPr sz="2200" b="0" i="0" u="none" strike="noStrike" cap="none">
              <a:solidFill>
                <a:srgbClr val="000000"/>
              </a:solidFill>
              <a:latin typeface="Montserrat"/>
              <a:ea typeface="Montserrat"/>
              <a:cs typeface="Montserrat"/>
              <a:sym typeface="Montserrat"/>
            </a:endParaRPr>
          </a:p>
        </p:txBody>
      </p:sp>
      <p:sp>
        <p:nvSpPr>
          <p:cNvPr id="137" name="Google Shape;137;p6"/>
          <p:cNvSpPr txBox="1"/>
          <p:nvPr/>
        </p:nvSpPr>
        <p:spPr>
          <a:xfrm>
            <a:off x="998376" y="5147300"/>
            <a:ext cx="4280100" cy="1013100"/>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Clr>
                <a:srgbClr val="000000"/>
              </a:buClr>
              <a:buSzPts val="6000"/>
              <a:buFont typeface="Arial"/>
              <a:buNone/>
            </a:pPr>
            <a:r>
              <a:rPr lang="en-US" sz="6000" b="1" i="0" u="none" strike="noStrike" cap="none">
                <a:solidFill>
                  <a:schemeClr val="accent6"/>
                </a:solidFill>
                <a:latin typeface="Montserrat"/>
                <a:ea typeface="Montserrat"/>
                <a:cs typeface="Montserrat"/>
                <a:sym typeface="Montserrat"/>
              </a:rPr>
              <a:t>EXPOSED</a:t>
            </a:r>
            <a:endParaRPr sz="6000" b="0" i="0" u="none" strike="noStrike" cap="none">
              <a:solidFill>
                <a:schemeClr val="accent6"/>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44" name="Google Shape;144;p7"/>
          <p:cNvSpPr txBox="1"/>
          <p:nvPr/>
        </p:nvSpPr>
        <p:spPr>
          <a:xfrm>
            <a:off x="779648" y="3973275"/>
            <a:ext cx="6094500" cy="19086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199"/>
              <a:buFont typeface="Arial"/>
              <a:buNone/>
            </a:pPr>
            <a:r>
              <a:rPr lang="en-US" sz="6000" b="1" i="0" u="none" strike="noStrike" cap="none">
                <a:solidFill>
                  <a:schemeClr val="lt1"/>
                </a:solidFill>
                <a:latin typeface="Montserrat"/>
                <a:ea typeface="Montserrat"/>
                <a:cs typeface="Montserrat"/>
                <a:sym typeface="Montserrat"/>
              </a:rPr>
              <a:t>FAMILY LAW</a:t>
            </a:r>
            <a:endParaRPr sz="6000" b="0" i="0" u="none" strike="noStrike" cap="none">
              <a:solidFill>
                <a:schemeClr val="lt1"/>
              </a:solidFill>
              <a:latin typeface="Arial"/>
              <a:ea typeface="Arial"/>
              <a:cs typeface="Arial"/>
              <a:sym typeface="Arial"/>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a:solidFill>
                <a:srgbClr val="282525"/>
              </a:solidFill>
              <a:latin typeface="Montserrat"/>
              <a:ea typeface="Montserrat"/>
              <a:cs typeface="Montserrat"/>
              <a:sym typeface="Montserrat"/>
            </a:endParaRPr>
          </a:p>
        </p:txBody>
      </p:sp>
      <p:sp>
        <p:nvSpPr>
          <p:cNvPr id="145" name="Google Shape;145;p7"/>
          <p:cNvSpPr txBox="1"/>
          <p:nvPr/>
        </p:nvSpPr>
        <p:spPr>
          <a:xfrm>
            <a:off x="6932775" y="925425"/>
            <a:ext cx="9396600" cy="8336700"/>
          </a:xfrm>
          <a:prstGeom prst="rect">
            <a:avLst/>
          </a:prstGeom>
          <a:noFill/>
          <a:ln>
            <a:noFill/>
          </a:ln>
        </p:spPr>
        <p:txBody>
          <a:bodyPr spcFirstLastPara="1" wrap="square" lIns="0" tIns="0" rIns="0" bIns="0" anchor="t" anchorCtr="0">
            <a:spAutoFit/>
          </a:bodyPr>
          <a:lstStyle/>
          <a:p>
            <a:pPr marL="0" marR="0" lvl="0" indent="0" algn="just" rtl="0">
              <a:lnSpc>
                <a:spcPct val="174277"/>
              </a:lnSpc>
              <a:spcBef>
                <a:spcPts val="0"/>
              </a:spcBef>
              <a:spcAft>
                <a:spcPts val="0"/>
              </a:spcAft>
              <a:buClr>
                <a:srgbClr val="000000"/>
              </a:buClr>
              <a:buSzPts val="1800"/>
              <a:buFont typeface="Arial"/>
              <a:buNone/>
            </a:pPr>
            <a:endParaRPr sz="1700" b="0" i="0" u="none" strike="noStrike" cap="none">
              <a:solidFill>
                <a:schemeClr val="dk1"/>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US" sz="2700" b="0" i="0" u="none" strike="noStrike" cap="none">
                <a:solidFill>
                  <a:srgbClr val="000000"/>
                </a:solidFill>
                <a:latin typeface="Montserrat"/>
                <a:ea typeface="Montserrat"/>
                <a:cs typeface="Montserrat"/>
                <a:sym typeface="Montserrat"/>
              </a:rPr>
              <a:t>Most people are not aware that a simple de-facto relationship that has lasted two years means both parties of the relationship, in the event of a relationship breakdown, have full recourse against the other’s property under the Family Law Act in Australia</a:t>
            </a:r>
            <a:endParaRPr sz="1300" b="0" i="0" u="none" strike="noStrike" cap="none">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800"/>
              <a:buFont typeface="Arial"/>
              <a:buNone/>
            </a:pPr>
            <a:endParaRPr sz="2700" b="0" i="0" u="none" strike="noStrike" cap="none">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US" sz="2700" b="0" i="0" u="none" strike="noStrike" cap="none">
                <a:solidFill>
                  <a:srgbClr val="000000"/>
                </a:solidFill>
                <a:latin typeface="Montserrat"/>
                <a:ea typeface="Montserrat"/>
                <a:cs typeface="Montserrat"/>
                <a:sym typeface="Montserrat"/>
              </a:rPr>
              <a:t>Matrimonial property includes all assets, businesses, shares and superannuation</a:t>
            </a:r>
            <a:endParaRPr sz="13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700" b="0" i="0" u="none" strike="noStrike" cap="none">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US" sz="2700" b="0" i="0" u="none" strike="noStrike" cap="none">
                <a:solidFill>
                  <a:srgbClr val="000000"/>
                </a:solidFill>
                <a:latin typeface="Montserrat"/>
                <a:ea typeface="Montserrat"/>
                <a:cs typeface="Montserrat"/>
                <a:sym typeface="Montserrat"/>
              </a:rPr>
              <a:t>Discretionary Trusts will be matrimonial property where the party to the marriage controls the trust </a:t>
            </a:r>
            <a:endParaRPr sz="13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700" b="0" i="0" u="none" strike="noStrike" cap="none">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US" sz="2700" b="0" i="0" u="none" strike="noStrike" cap="none">
                <a:solidFill>
                  <a:srgbClr val="000000"/>
                </a:solidFill>
                <a:latin typeface="Montserrat"/>
                <a:ea typeface="Montserrat"/>
                <a:cs typeface="Montserrat"/>
                <a:sym typeface="Montserrat"/>
              </a:rPr>
              <a:t>Second or third generation beneficiaries that do not control the trust will not have trust matrimonial property but it will be a possible financial resource</a:t>
            </a:r>
            <a:endParaRPr sz="1300" b="0" i="0" u="none" strike="noStrike" cap="none">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a:solidFill>
                <a:srgbClr val="000000"/>
              </a:solidFill>
              <a:latin typeface="Arimo"/>
              <a:ea typeface="Arimo"/>
              <a:cs typeface="Arimo"/>
              <a:sym typeface="Arimo"/>
            </a:endParaRPr>
          </a:p>
        </p:txBody>
      </p:sp>
      <p:sp>
        <p:nvSpPr>
          <p:cNvPr id="146" name="Google Shape;146;p7"/>
          <p:cNvSpPr txBox="1"/>
          <p:nvPr/>
        </p:nvSpPr>
        <p:spPr>
          <a:xfrm>
            <a:off x="474848" y="4959225"/>
            <a:ext cx="5349900" cy="1013100"/>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Clr>
                <a:srgbClr val="000000"/>
              </a:buClr>
              <a:buSzPts val="6000"/>
              <a:buFont typeface="Arial"/>
              <a:buNone/>
            </a:pPr>
            <a:r>
              <a:rPr lang="en-US" sz="6000" b="1" i="0" u="none" strike="noStrike" cap="none">
                <a:solidFill>
                  <a:schemeClr val="accent6"/>
                </a:solidFill>
                <a:latin typeface="Montserrat"/>
                <a:ea typeface="Montserrat"/>
                <a:cs typeface="Montserrat"/>
                <a:sym typeface="Montserrat"/>
              </a:rPr>
              <a:t>EXPOSED</a:t>
            </a:r>
            <a:endParaRPr sz="6000" b="0" i="0" u="none" strike="noStrike" cap="none">
              <a:solidFill>
                <a:schemeClr val="accent6"/>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0" y="8550"/>
            <a:ext cx="18288000" cy="10286976"/>
          </a:xfrm>
          <a:prstGeom prst="rect">
            <a:avLst/>
          </a:prstGeom>
          <a:noFill/>
          <a:ln>
            <a:noFill/>
          </a:ln>
        </p:spPr>
      </p:pic>
      <p:sp>
        <p:nvSpPr>
          <p:cNvPr id="144" name="Google Shape;144;p7"/>
          <p:cNvSpPr txBox="1"/>
          <p:nvPr/>
        </p:nvSpPr>
        <p:spPr>
          <a:xfrm>
            <a:off x="838275" y="2834022"/>
            <a:ext cx="6094500" cy="4284122"/>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199"/>
              <a:buFont typeface="Arial"/>
              <a:buNone/>
            </a:pPr>
            <a:r>
              <a:rPr lang="en-AU" sz="6000" b="1" i="0" u="none" strike="noStrike" cap="none" dirty="0">
                <a:solidFill>
                  <a:schemeClr val="lt1"/>
                </a:solidFill>
                <a:latin typeface="Montserrat"/>
                <a:ea typeface="Montserrat"/>
                <a:cs typeface="Montserrat"/>
                <a:sym typeface="Montserrat"/>
              </a:rPr>
              <a:t>The Family Protection Trust</a:t>
            </a:r>
            <a:endParaRPr sz="6000" b="0" i="0" u="none" strike="noStrike" cap="none" dirty="0">
              <a:solidFill>
                <a:schemeClr val="lt1"/>
              </a:solidFill>
              <a:latin typeface="Arial"/>
              <a:ea typeface="Arial"/>
              <a:cs typeface="Arial"/>
              <a:sym typeface="Arial"/>
            </a:endParaRPr>
          </a:p>
          <a:p>
            <a:pPr marL="0" marR="0" lvl="0" indent="0" algn="l" rtl="0">
              <a:lnSpc>
                <a:spcPct val="120003"/>
              </a:lnSpc>
              <a:spcBef>
                <a:spcPts val="0"/>
              </a:spcBef>
              <a:spcAft>
                <a:spcPts val="0"/>
              </a:spcAft>
              <a:buClr>
                <a:srgbClr val="000000"/>
              </a:buClr>
              <a:buSzPts val="5199"/>
              <a:buFont typeface="Arial"/>
              <a:buNone/>
            </a:pPr>
            <a:endParaRPr sz="5199" b="1" i="0" u="none" strike="noStrike" cap="none" dirty="0">
              <a:solidFill>
                <a:srgbClr val="282525"/>
              </a:solidFill>
              <a:latin typeface="Montserrat"/>
              <a:ea typeface="Montserrat"/>
              <a:cs typeface="Montserrat"/>
              <a:sym typeface="Montserrat"/>
            </a:endParaRPr>
          </a:p>
        </p:txBody>
      </p:sp>
      <p:sp>
        <p:nvSpPr>
          <p:cNvPr id="145" name="Google Shape;145;p7"/>
          <p:cNvSpPr txBox="1"/>
          <p:nvPr/>
        </p:nvSpPr>
        <p:spPr>
          <a:xfrm>
            <a:off x="7007725" y="670592"/>
            <a:ext cx="9396600" cy="9314666"/>
          </a:xfrm>
          <a:prstGeom prst="rect">
            <a:avLst/>
          </a:prstGeom>
          <a:noFill/>
          <a:ln>
            <a:noFill/>
          </a:ln>
        </p:spPr>
        <p:txBody>
          <a:bodyPr spcFirstLastPara="1" wrap="square" lIns="0" tIns="0" rIns="0" bIns="0" anchor="t" anchorCtr="0">
            <a:spAutoFit/>
          </a:bodyPr>
          <a:lstStyle/>
          <a:p>
            <a:pPr marL="0" marR="0" lvl="0" indent="0" algn="just" rtl="0">
              <a:lnSpc>
                <a:spcPct val="174277"/>
              </a:lnSpc>
              <a:spcBef>
                <a:spcPts val="0"/>
              </a:spcBef>
              <a:spcAft>
                <a:spcPts val="0"/>
              </a:spcAft>
              <a:buClr>
                <a:srgbClr val="000000"/>
              </a:buClr>
              <a:buSzPts val="1800"/>
              <a:buFont typeface="Arial"/>
              <a:buNone/>
            </a:pPr>
            <a:endParaRPr sz="1700" b="0" i="0" u="none" strike="noStrike" cap="none" dirty="0">
              <a:solidFill>
                <a:schemeClr val="dk1"/>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AU" sz="2700" b="0" i="0" u="none" strike="noStrike" cap="none" dirty="0">
                <a:solidFill>
                  <a:srgbClr val="000000"/>
                </a:solidFill>
                <a:latin typeface="Montserrat"/>
                <a:ea typeface="Montserrat"/>
                <a:cs typeface="Montserrat"/>
                <a:sym typeface="Montserrat"/>
              </a:rPr>
              <a:t>Starts with Succession planning – who is to control the Trust for generations to come.  It works for the Royal Family and will for your clients.</a:t>
            </a:r>
            <a:endParaRPr sz="1300" b="0" i="0" u="none" strike="noStrike" cap="none" dirty="0">
              <a:solidFill>
                <a:srgbClr val="000000"/>
              </a:solidFill>
              <a:latin typeface="Montserrat"/>
              <a:ea typeface="Montserrat"/>
              <a:cs typeface="Montserrat"/>
              <a:sym typeface="Montserrat"/>
            </a:endParaRPr>
          </a:p>
          <a:p>
            <a:pPr marL="241934" marR="0" lvl="1" indent="0" algn="just" rtl="0">
              <a:lnSpc>
                <a:spcPct val="112035"/>
              </a:lnSpc>
              <a:spcBef>
                <a:spcPts val="0"/>
              </a:spcBef>
              <a:spcAft>
                <a:spcPts val="0"/>
              </a:spcAft>
              <a:buClr>
                <a:srgbClr val="000000"/>
              </a:buClr>
              <a:buSzPts val="2800"/>
              <a:buFont typeface="Arial"/>
              <a:buNone/>
            </a:pPr>
            <a:endParaRPr sz="2700" b="0" i="0" u="none" strike="noStrike" cap="none" dirty="0">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AU" sz="2700" b="0" i="0" u="none" strike="noStrike" cap="none" dirty="0">
                <a:solidFill>
                  <a:srgbClr val="000000"/>
                </a:solidFill>
                <a:latin typeface="Montserrat"/>
                <a:ea typeface="Montserrat"/>
                <a:cs typeface="Montserrat"/>
                <a:sym typeface="Montserrat"/>
              </a:rPr>
              <a:t>Only GOOD stuff goes into the Trust. You can repurpose existing discretionary trusts without resettlement but make sure they are Good!!</a:t>
            </a:r>
            <a:endParaRPr sz="13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700" b="0" i="0" u="none" strike="noStrike" cap="none" dirty="0">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AU" sz="2700" b="0" i="0" u="none" strike="noStrike" cap="none" dirty="0">
                <a:solidFill>
                  <a:srgbClr val="000000"/>
                </a:solidFill>
                <a:latin typeface="Montserrat"/>
                <a:ea typeface="Montserrat"/>
                <a:cs typeface="Montserrat"/>
                <a:sym typeface="Montserrat"/>
              </a:rPr>
              <a:t>Beneficiaries are limited to the controllers (Family Protection Appointors) and their bloodline. Can include spouse and non-bloodline at FPA’s discretion – permanent, fixed or casual</a:t>
            </a:r>
            <a:endParaRPr sz="13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700" b="0" i="0" u="none" strike="noStrike" cap="none" dirty="0">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AU" sz="2700" b="0" i="0" u="none" strike="noStrike" cap="none" dirty="0">
                <a:solidFill>
                  <a:srgbClr val="000000"/>
                </a:solidFill>
                <a:latin typeface="Montserrat"/>
                <a:ea typeface="Montserrat"/>
                <a:cs typeface="Montserrat"/>
                <a:sym typeface="Montserrat"/>
              </a:rPr>
              <a:t>Set up with jurisdiction in South Australia for longevity but stamped where Trustee is</a:t>
            </a:r>
          </a:p>
          <a:p>
            <a:pPr marL="248284" marR="0" lvl="1" algn="just" rtl="0">
              <a:lnSpc>
                <a:spcPct val="112035"/>
              </a:lnSpc>
              <a:spcBef>
                <a:spcPts val="0"/>
              </a:spcBef>
              <a:spcAft>
                <a:spcPts val="0"/>
              </a:spcAft>
              <a:buClr>
                <a:srgbClr val="000000"/>
              </a:buClr>
              <a:buSzPts val="2700"/>
            </a:pPr>
            <a:endParaRPr lang="en-AU" sz="2700" b="0" i="0" u="none" strike="noStrike" cap="none" dirty="0">
              <a:solidFill>
                <a:srgbClr val="000000"/>
              </a:solidFill>
              <a:latin typeface="Montserrat"/>
              <a:ea typeface="Montserrat"/>
              <a:cs typeface="Montserrat"/>
              <a:sym typeface="Montserrat"/>
            </a:endParaRPr>
          </a:p>
          <a:p>
            <a:pPr marL="483869" marR="0" lvl="1" indent="-235585" algn="just" rtl="0">
              <a:lnSpc>
                <a:spcPct val="112035"/>
              </a:lnSpc>
              <a:spcBef>
                <a:spcPts val="0"/>
              </a:spcBef>
              <a:spcAft>
                <a:spcPts val="0"/>
              </a:spcAft>
              <a:buClr>
                <a:srgbClr val="000000"/>
              </a:buClr>
              <a:buSzPts val="2700"/>
              <a:buFont typeface="Montserrat"/>
              <a:buChar char="•"/>
            </a:pPr>
            <a:r>
              <a:rPr lang="en-AU" sz="2700" dirty="0">
                <a:latin typeface="Montserrat"/>
                <a:ea typeface="Montserrat"/>
                <a:cs typeface="Montserrat"/>
                <a:sym typeface="Montserrat"/>
              </a:rPr>
              <a:t>Build with special purpose Family Protection Trustee Company</a:t>
            </a:r>
            <a:endParaRPr sz="1300" b="0" i="0" u="none" strike="noStrike" cap="none" dirty="0">
              <a:solidFill>
                <a:srgbClr val="000000"/>
              </a:solidFill>
              <a:latin typeface="Montserrat"/>
              <a:ea typeface="Montserrat"/>
              <a:cs typeface="Montserrat"/>
              <a:sym typeface="Montserrat"/>
            </a:endParaRPr>
          </a:p>
          <a:p>
            <a:pPr marL="0" marR="0" lvl="0" indent="0" algn="just" rtl="0">
              <a:lnSpc>
                <a:spcPct val="112035"/>
              </a:lnSpc>
              <a:spcBef>
                <a:spcPts val="0"/>
              </a:spcBef>
              <a:spcAft>
                <a:spcPts val="0"/>
              </a:spcAft>
              <a:buClr>
                <a:srgbClr val="000000"/>
              </a:buClr>
              <a:buSzPts val="2800"/>
              <a:buFont typeface="Arial"/>
              <a:buNone/>
            </a:pPr>
            <a:endParaRPr sz="2800" b="0" i="0" u="none" strike="noStrike" cap="none" dirty="0">
              <a:solidFill>
                <a:srgbClr val="000000"/>
              </a:solidFill>
              <a:latin typeface="Arimo"/>
              <a:ea typeface="Arimo"/>
              <a:cs typeface="Arimo"/>
              <a:sym typeface="Arimo"/>
            </a:endParaRPr>
          </a:p>
        </p:txBody>
      </p:sp>
    </p:spTree>
    <p:extLst>
      <p:ext uri="{BB962C8B-B14F-4D97-AF65-F5344CB8AC3E}">
        <p14:creationId xmlns:p14="http://schemas.microsoft.com/office/powerpoint/2010/main" val="3329225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2304</Words>
  <Application>Microsoft Office PowerPoint</Application>
  <PresentationFormat>Custom</PresentationFormat>
  <Paragraphs>154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Arimo</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grantley abbott</dc:creator>
  <cp:lastModifiedBy>grantley abbott</cp:lastModifiedBy>
  <cp:revision>2</cp:revision>
  <dcterms:created xsi:type="dcterms:W3CDTF">2006-08-16T00:00:00Z</dcterms:created>
  <dcterms:modified xsi:type="dcterms:W3CDTF">2022-01-31T21:36:07Z</dcterms:modified>
</cp:coreProperties>
</file>